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notesSlides/notesSlide5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76" r:id="rId1"/>
    <p:sldMasterId id="2147483701" r:id="rId2"/>
    <p:sldMasterId id="2147483713" r:id="rId3"/>
  </p:sldMasterIdLst>
  <p:notesMasterIdLst>
    <p:notesMasterId r:id="rId113"/>
  </p:notesMasterIdLst>
  <p:handoutMasterIdLst>
    <p:handoutMasterId r:id="rId114"/>
  </p:handoutMasterIdLst>
  <p:sldIdLst>
    <p:sldId id="259" r:id="rId4"/>
    <p:sldId id="767" r:id="rId5"/>
    <p:sldId id="447" r:id="rId6"/>
    <p:sldId id="774" r:id="rId7"/>
    <p:sldId id="775" r:id="rId8"/>
    <p:sldId id="776" r:id="rId9"/>
    <p:sldId id="778" r:id="rId10"/>
    <p:sldId id="779" r:id="rId11"/>
    <p:sldId id="685" r:id="rId12"/>
    <p:sldId id="788" r:id="rId13"/>
    <p:sldId id="853" r:id="rId14"/>
    <p:sldId id="792" r:id="rId15"/>
    <p:sldId id="625" r:id="rId16"/>
    <p:sldId id="931" r:id="rId17"/>
    <p:sldId id="793" r:id="rId18"/>
    <p:sldId id="934" r:id="rId19"/>
    <p:sldId id="935" r:id="rId20"/>
    <p:sldId id="933" r:id="rId21"/>
    <p:sldId id="636" r:id="rId22"/>
    <p:sldId id="938" r:id="rId23"/>
    <p:sldId id="939" r:id="rId24"/>
    <p:sldId id="1082" r:id="rId25"/>
    <p:sldId id="1083" r:id="rId26"/>
    <p:sldId id="1084" r:id="rId27"/>
    <p:sldId id="1085" r:id="rId28"/>
    <p:sldId id="1090" r:id="rId29"/>
    <p:sldId id="634" r:id="rId30"/>
    <p:sldId id="1011" r:id="rId31"/>
    <p:sldId id="491" r:id="rId32"/>
    <p:sldId id="1023" r:id="rId33"/>
    <p:sldId id="890" r:id="rId34"/>
    <p:sldId id="891" r:id="rId35"/>
    <p:sldId id="637" r:id="rId36"/>
    <p:sldId id="502" r:id="rId37"/>
    <p:sldId id="1040" r:id="rId38"/>
    <p:sldId id="1041" r:id="rId39"/>
    <p:sldId id="1042" r:id="rId40"/>
    <p:sldId id="1046" r:id="rId41"/>
    <p:sldId id="1047" r:id="rId42"/>
    <p:sldId id="1048" r:id="rId43"/>
    <p:sldId id="1049" r:id="rId44"/>
    <p:sldId id="1050" r:id="rId45"/>
    <p:sldId id="1045" r:id="rId46"/>
    <p:sldId id="1052" r:id="rId47"/>
    <p:sldId id="1004" r:id="rId48"/>
    <p:sldId id="1013" r:id="rId49"/>
    <p:sldId id="1015" r:id="rId50"/>
    <p:sldId id="1009" r:id="rId51"/>
    <p:sldId id="1010" r:id="rId52"/>
    <p:sldId id="527" r:id="rId53"/>
    <p:sldId id="940" r:id="rId54"/>
    <p:sldId id="886" r:id="rId55"/>
    <p:sldId id="887" r:id="rId56"/>
    <p:sldId id="927" r:id="rId57"/>
    <p:sldId id="928" r:id="rId58"/>
    <p:sldId id="941" r:id="rId59"/>
    <p:sldId id="964" r:id="rId60"/>
    <p:sldId id="852" r:id="rId61"/>
    <p:sldId id="1091" r:id="rId62"/>
    <p:sldId id="937" r:id="rId63"/>
    <p:sldId id="855" r:id="rId64"/>
    <p:sldId id="1092" r:id="rId65"/>
    <p:sldId id="1093" r:id="rId66"/>
    <p:sldId id="1104" r:id="rId67"/>
    <p:sldId id="1103" r:id="rId68"/>
    <p:sldId id="1095" r:id="rId69"/>
    <p:sldId id="1105" r:id="rId70"/>
    <p:sldId id="859" r:id="rId71"/>
    <p:sldId id="1094" r:id="rId72"/>
    <p:sldId id="1096" r:id="rId73"/>
    <p:sldId id="1107" r:id="rId74"/>
    <p:sldId id="1097" r:id="rId75"/>
    <p:sldId id="983" r:id="rId76"/>
    <p:sldId id="978" r:id="rId77"/>
    <p:sldId id="979" r:id="rId78"/>
    <p:sldId id="981" r:id="rId79"/>
    <p:sldId id="982" r:id="rId80"/>
    <p:sldId id="1055" r:id="rId81"/>
    <p:sldId id="942" r:id="rId82"/>
    <p:sldId id="944" r:id="rId83"/>
    <p:sldId id="948" r:id="rId84"/>
    <p:sldId id="953" r:id="rId85"/>
    <p:sldId id="954" r:id="rId86"/>
    <p:sldId id="955" r:id="rId87"/>
    <p:sldId id="878" r:id="rId88"/>
    <p:sldId id="879" r:id="rId89"/>
    <p:sldId id="956" r:id="rId90"/>
    <p:sldId id="960" r:id="rId91"/>
    <p:sldId id="961" r:id="rId92"/>
    <p:sldId id="962" r:id="rId93"/>
    <p:sldId id="1078" r:id="rId94"/>
    <p:sldId id="926" r:id="rId95"/>
    <p:sldId id="1079" r:id="rId96"/>
    <p:sldId id="966" r:id="rId97"/>
    <p:sldId id="965" r:id="rId98"/>
    <p:sldId id="860" r:id="rId99"/>
    <p:sldId id="861" r:id="rId100"/>
    <p:sldId id="862" r:id="rId101"/>
    <p:sldId id="864" r:id="rId102"/>
    <p:sldId id="865" r:id="rId103"/>
    <p:sldId id="868" r:id="rId104"/>
    <p:sldId id="869" r:id="rId105"/>
    <p:sldId id="876" r:id="rId106"/>
    <p:sldId id="1063" r:id="rId107"/>
    <p:sldId id="1064" r:id="rId108"/>
    <p:sldId id="1066" r:id="rId109"/>
    <p:sldId id="1067" r:id="rId110"/>
    <p:sldId id="1068" r:id="rId111"/>
    <p:sldId id="382" r:id="rId112"/>
  </p:sldIdLst>
  <p:sldSz cx="12192000" cy="6858000"/>
  <p:notesSz cx="6858000" cy="9947275"/>
  <p:embeddedFontLst>
    <p:embeddedFont>
      <p:font typeface="Ericsson Capital TT" charset="0"/>
      <p:regular r:id="rId115"/>
    </p:embeddedFont>
    <p:embeddedFont>
      <p:font typeface="ＭＳ Ｐゴシック" pitchFamily="34" charset="-128"/>
      <p:regular r:id="rId116"/>
    </p:embeddedFont>
    <p:embeddedFont>
      <p:font typeface="Calibri" pitchFamily="34" charset="0"/>
      <p:regular r:id="rId117"/>
      <p:bold r:id="rId118"/>
      <p:italic r:id="rId119"/>
      <p:boldItalic r:id="rId120"/>
    </p:embeddedFont>
    <p:embeddedFont>
      <p:font typeface="Tw Cen MT" charset="0"/>
      <p:regular r:id="rId121"/>
      <p:bold r:id="rId122"/>
      <p:italic r:id="rId123"/>
      <p:boldItalic r:id="rId124"/>
    </p:embeddedFont>
    <p:embeddedFont>
      <p:font typeface="Verdana" pitchFamily="34" charset="0"/>
      <p:regular r:id="rId125"/>
      <p:bold r:id="rId126"/>
      <p:italic r:id="rId127"/>
      <p:boldItalic r:id="rId128"/>
    </p:embeddedFont>
    <p:embeddedFont>
      <p:font typeface="DejaVu Sans" charset="0"/>
      <p:regular r:id="rId129"/>
      <p:bold r:id="rId130"/>
      <p:italic r:id="rId131"/>
      <p:boldItalic r:id="rId132"/>
    </p:embeddedFont>
    <p:embeddedFont>
      <p:font typeface="Levenim MT" pitchFamily="2" charset="-79"/>
      <p:regular r:id="rId133"/>
      <p:bold r:id="rId134"/>
    </p:embeddedFont>
    <p:embeddedFont>
      <p:font typeface="Times" pitchFamily="18" charset="0"/>
      <p:regular r:id="rId135"/>
      <p:bold r:id="rId136"/>
      <p:italic r:id="rId137"/>
      <p:boldItalic r:id="rId138"/>
    </p:embeddedFont>
  </p:embeddedFontLst>
  <p:custDataLst>
    <p:tags r:id="rId139"/>
  </p:custDataLst>
  <p:defaultTex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521415D9-36F7-43E2-AB2F-B90AF26B5E84}">
      <p14:sectionLst xmlns:p14="http://schemas.microsoft.com/office/powerpoint/2010/main" xmlns="">
        <p14:section name="Introduction" id="{9386CF36-BFA9-4BB0-91B9-1B19D4CB6FFA}">
          <p14:sldIdLst>
            <p14:sldId id="259"/>
            <p14:sldId id="767"/>
            <p14:sldId id="447"/>
            <p14:sldId id="774"/>
            <p14:sldId id="775"/>
            <p14:sldId id="776"/>
            <p14:sldId id="778"/>
            <p14:sldId id="779"/>
            <p14:sldId id="685"/>
          </p14:sldIdLst>
        </p14:section>
        <p14:section name="Components" id="{5E10AB69-4BEA-425F-B7FD-AB58492D7373}">
          <p14:sldIdLst>
            <p14:sldId id="788"/>
            <p14:sldId id="853"/>
            <p14:sldId id="792"/>
            <p14:sldId id="625"/>
            <p14:sldId id="931"/>
            <p14:sldId id="793"/>
            <p14:sldId id="934"/>
            <p14:sldId id="935"/>
            <p14:sldId id="933"/>
            <p14:sldId id="636"/>
            <p14:sldId id="938"/>
            <p14:sldId id="939"/>
          </p14:sldIdLst>
        </p14:section>
        <p14:section name="Use cases" id="{5E7C9A49-4553-4190-A8A2-C5CB331CBFB5}">
          <p14:sldIdLst>
            <p14:sldId id="1082"/>
            <p14:sldId id="1083"/>
            <p14:sldId id="1084"/>
            <p14:sldId id="1085"/>
            <p14:sldId id="1090"/>
          </p14:sldIdLst>
        </p14:section>
        <p14:section name="Ingest process" id="{EF964E33-F328-4435-B226-63DC6871F0BA}">
          <p14:sldIdLst>
            <p14:sldId id="634"/>
            <p14:sldId id="1011"/>
            <p14:sldId id="491"/>
            <p14:sldId id="1023"/>
            <p14:sldId id="890"/>
            <p14:sldId id="891"/>
            <p14:sldId id="637"/>
          </p14:sldIdLst>
        </p14:section>
        <p14:section name="Streaming" id="{956209BB-52CA-4368-BAB4-58195B1F5538}">
          <p14:sldIdLst>
            <p14:sldId id="502"/>
            <p14:sldId id="1040"/>
            <p14:sldId id="1041"/>
            <p14:sldId id="1042"/>
            <p14:sldId id="1046"/>
            <p14:sldId id="1047"/>
            <p14:sldId id="1048"/>
            <p14:sldId id="1049"/>
            <p14:sldId id="1050"/>
            <p14:sldId id="1045"/>
            <p14:sldId id="1052"/>
            <p14:sldId id="1004"/>
            <p14:sldId id="1013"/>
            <p14:sldId id="1015"/>
            <p14:sldId id="1009"/>
            <p14:sldId id="1010"/>
            <p14:sldId id="527"/>
          </p14:sldIdLst>
        </p14:section>
        <p14:section name="Recording Features" id="{90DAA2D1-52BD-479D-942A-3DADB4FB3B35}">
          <p14:sldIdLst>
            <p14:sldId id="940"/>
            <p14:sldId id="886"/>
            <p14:sldId id="887"/>
            <p14:sldId id="927"/>
            <p14:sldId id="928"/>
            <p14:sldId id="941"/>
            <p14:sldId id="964"/>
          </p14:sldIdLst>
        </p14:section>
        <p14:section name="GUI" id="{4C1C4708-F3A4-48A5-9553-48C01ED51FC7}">
          <p14:sldIdLst>
            <p14:sldId id="852"/>
            <p14:sldId id="1091"/>
            <p14:sldId id="937"/>
            <p14:sldId id="855"/>
            <p14:sldId id="1092"/>
            <p14:sldId id="1093"/>
            <p14:sldId id="1104"/>
            <p14:sldId id="1103"/>
            <p14:sldId id="1095"/>
            <p14:sldId id="1105"/>
            <p14:sldId id="859"/>
            <p14:sldId id="1094"/>
            <p14:sldId id="1096"/>
            <p14:sldId id="1107"/>
            <p14:sldId id="1097"/>
          </p14:sldIdLst>
        </p14:section>
        <p14:section name="API" id="{AE92D40A-CA97-4618-8861-6CCF5B2636B8}">
          <p14:sldIdLst>
            <p14:sldId id="983"/>
            <p14:sldId id="978"/>
            <p14:sldId id="979"/>
            <p14:sldId id="981"/>
            <p14:sldId id="982"/>
            <p14:sldId id="1055"/>
          </p14:sldIdLst>
        </p14:section>
        <p14:section name="Diagnostics" id="{6D56BE82-F4A9-4690-B8AC-9384B68DCFE4}">
          <p14:sldIdLst>
            <p14:sldId id="942"/>
            <p14:sldId id="944"/>
            <p14:sldId id="948"/>
            <p14:sldId id="953"/>
            <p14:sldId id="954"/>
            <p14:sldId id="955"/>
            <p14:sldId id="878"/>
            <p14:sldId id="879"/>
            <p14:sldId id="956"/>
            <p14:sldId id="960"/>
            <p14:sldId id="961"/>
            <p14:sldId id="962"/>
          </p14:sldIdLst>
        </p14:section>
        <p14:section name="Resilience" id="{6FEE1526-581B-41C6-A8A2-FB98F835EA21}">
          <p14:sldIdLst>
            <p14:sldId id="1078"/>
            <p14:sldId id="926"/>
            <p14:sldId id="1079"/>
            <p14:sldId id="966"/>
            <p14:sldId id="965"/>
          </p14:sldIdLst>
        </p14:section>
        <p14:section name="Logs" id="{C09D1EE4-2F3C-4F42-86A3-4D0D52A1A0D0}">
          <p14:sldIdLst>
            <p14:sldId id="860"/>
            <p14:sldId id="861"/>
            <p14:sldId id="862"/>
            <p14:sldId id="864"/>
            <p14:sldId id="865"/>
            <p14:sldId id="868"/>
            <p14:sldId id="869"/>
          </p14:sldIdLst>
        </p14:section>
        <p14:section name="Maintenance" id="{A9978481-DEFC-4AA4-A3CD-4FC90903FE1B}">
          <p14:sldIdLst>
            <p14:sldId id="876"/>
            <p14:sldId id="1063"/>
            <p14:sldId id="1064"/>
            <p14:sldId id="1066"/>
            <p14:sldId id="1067"/>
            <p14:sldId id="1068"/>
          </p14:sldIdLst>
        </p14:section>
        <p14:section name="Ericsson Logo" id="{5311DD23-A504-4AC5-BBF6-F3A86362F8CA}">
          <p14:sldIdLst>
            <p14:sldId id="382"/>
          </p14:sldIdLst>
        </p14:section>
      </p14:sectionLst>
    </p:ext>
    <p:ext uri="{EFAFB233-063F-42B5-8137-9DF3F51BA10A}">
      <p15:sldGuideLst xmlns:p15="http://schemas.microsoft.com/office/powerpoint/2012/main" xmlns="">
        <p15:guide id="1" orient="horz" pos="1136">
          <p15:clr>
            <a:srgbClr val="A4A3A4"/>
          </p15:clr>
        </p15:guide>
        <p15:guide id="2" orient="horz" pos="3314">
          <p15:clr>
            <a:srgbClr val="A4A3A4"/>
          </p15:clr>
        </p15:guide>
        <p15:guide id="3" orient="horz" pos="150">
          <p15:clr>
            <a:srgbClr val="A4A3A4"/>
          </p15:clr>
        </p15:guide>
        <p15:guide id="4" orient="horz" pos="2449">
          <p15:clr>
            <a:srgbClr val="A4A3A4"/>
          </p15:clr>
        </p15:guide>
        <p15:guide id="5" orient="horz" pos="3631">
          <p15:clr>
            <a:srgbClr val="A4A3A4"/>
          </p15:clr>
        </p15:guide>
        <p15:guide id="6" orient="horz" pos="2586">
          <p15:clr>
            <a:srgbClr val="A4A3A4"/>
          </p15:clr>
        </p15:guide>
        <p15:guide id="7" orient="horz" pos="3826">
          <p15:clr>
            <a:srgbClr val="A4A3A4"/>
          </p15:clr>
        </p15:guide>
        <p15:guide id="8" orient="horz" pos="843">
          <p15:clr>
            <a:srgbClr val="A4A3A4"/>
          </p15:clr>
        </p15:guide>
        <p15:guide id="9" orient="horz" pos="2122">
          <p15:clr>
            <a:srgbClr val="A4A3A4"/>
          </p15:clr>
        </p15:guide>
        <p15:guide id="10" orient="horz" pos="4099">
          <p15:clr>
            <a:srgbClr val="A4A3A4"/>
          </p15:clr>
        </p15:guide>
        <p15:guide id="11" pos="6617">
          <p15:clr>
            <a:srgbClr val="A4A3A4"/>
          </p15:clr>
        </p15:guide>
        <p15:guide id="12" pos="2588">
          <p15:clr>
            <a:srgbClr val="A4A3A4"/>
          </p15:clr>
        </p15:guide>
        <p15:guide id="13" pos="5091">
          <p15:clr>
            <a:srgbClr val="A4A3A4"/>
          </p15:clr>
        </p15:guide>
        <p15:guide id="14" pos="4841">
          <p15:clr>
            <a:srgbClr val="A4A3A4"/>
          </p15:clr>
        </p15:guide>
        <p15:guide id="15" pos="3779">
          <p15:clr>
            <a:srgbClr val="A4A3A4"/>
          </p15:clr>
        </p15:guide>
        <p15:guide id="16" pos="2279">
          <p15:clr>
            <a:srgbClr val="A4A3A4"/>
          </p15:clr>
        </p15:guide>
        <p15:guide id="17" pos="331">
          <p15:clr>
            <a:srgbClr val="A4A3A4"/>
          </p15:clr>
        </p15:guide>
        <p15:guide id="18" pos="2687">
          <p15:clr>
            <a:srgbClr val="A4A3A4"/>
          </p15:clr>
        </p15:guide>
        <p15:guide id="19" pos="3839">
          <p15:clr>
            <a:srgbClr val="A4A3A4"/>
          </p15:clr>
        </p15:guide>
        <p15:guide id="20" pos="3773">
          <p15:clr>
            <a:srgbClr val="A4A3A4"/>
          </p15:clr>
        </p15:guide>
        <p15:guide id="21" pos="4112">
          <p15:clr>
            <a:srgbClr val="A4A3A4"/>
          </p15:clr>
        </p15:guide>
        <p15:guide id="22" pos="7348">
          <p15:clr>
            <a:srgbClr val="A4A3A4"/>
          </p15:clr>
        </p15:guide>
        <p15:guide id="23" pos="1540">
          <p15:clr>
            <a:srgbClr val="A4A3A4"/>
          </p15:clr>
        </p15:guide>
        <p15:guide id="24" pos="7679">
          <p15:clr>
            <a:srgbClr val="A4A3A4"/>
          </p15:clr>
        </p15:guide>
      </p15:sldGuideLst>
    </p:ext>
    <p:ext uri="{2D200454-40CA-4A62-9FC3-DE9A4176ACB9}">
      <p15:notesGuideLst xmlns:p15="http://schemas.microsoft.com/office/powerpoint/2012/main" xmlns="">
        <p15:guide id="1" orient="horz" pos="3133">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eu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78075"/>
    <a:srgbClr val="95D3BE"/>
    <a:srgbClr val="3366FF"/>
    <a:srgbClr val="2F8F99"/>
    <a:srgbClr val="009999"/>
    <a:srgbClr val="5DAFA1"/>
    <a:srgbClr val="FF5050"/>
    <a:srgbClr val="D686D2"/>
    <a:srgbClr val="BD6BAD"/>
    <a:srgbClr val="FFD85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20" autoAdjust="0"/>
    <p:restoredTop sz="87981" autoAdjust="0"/>
  </p:normalViewPr>
  <p:slideViewPr>
    <p:cSldViewPr snapToGrid="0" snapToObjects="1">
      <p:cViewPr varScale="1">
        <p:scale>
          <a:sx n="101" d="100"/>
          <a:sy n="101" d="100"/>
        </p:scale>
        <p:origin x="-684" y="54"/>
      </p:cViewPr>
      <p:guideLst>
        <p:guide orient="horz" pos="1136"/>
        <p:guide orient="horz" pos="3314"/>
        <p:guide orient="horz" pos="150"/>
        <p:guide orient="horz" pos="2449"/>
        <p:guide orient="horz" pos="3631"/>
        <p:guide orient="horz" pos="2586"/>
        <p:guide orient="horz" pos="3826"/>
        <p:guide orient="horz" pos="843"/>
        <p:guide orient="horz" pos="2122"/>
        <p:guide orient="horz" pos="4099"/>
        <p:guide pos="6617"/>
        <p:guide pos="2588"/>
        <p:guide pos="5091"/>
        <p:guide pos="4841"/>
        <p:guide pos="3779"/>
        <p:guide pos="2279"/>
        <p:guide pos="331"/>
        <p:guide pos="2687"/>
        <p:guide pos="3839"/>
        <p:guide pos="3773"/>
        <p:guide pos="4112"/>
        <p:guide pos="7348"/>
        <p:guide pos="1540"/>
        <p:guide pos="767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79" d="100"/>
          <a:sy n="79" d="100"/>
        </p:scale>
        <p:origin x="-3936" y="-84"/>
      </p:cViewPr>
      <p:guideLst>
        <p:guide orient="horz" pos="3133"/>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3.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9.fntdata"/><Relationship Id="rId138" Type="http://schemas.openxmlformats.org/officeDocument/2006/relationships/font" Target="fonts/font24.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9.fntdata"/><Relationship Id="rId128" Type="http://schemas.openxmlformats.org/officeDocument/2006/relationships/font" Target="fonts/font14.fntdata"/><Relationship Id="rId144"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notesMaster" Target="notesMasters/notesMaster1.xml"/><Relationship Id="rId118" Type="http://schemas.openxmlformats.org/officeDocument/2006/relationships/font" Target="fonts/font4.fntdata"/><Relationship Id="rId134" Type="http://schemas.openxmlformats.org/officeDocument/2006/relationships/font" Target="fonts/font20.fntdata"/><Relationship Id="rId139" Type="http://schemas.openxmlformats.org/officeDocument/2006/relationships/tags" Target="tags/tag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7.fntdata"/><Relationship Id="rId14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font" Target="fonts/font2.fntdata"/><Relationship Id="rId124" Type="http://schemas.openxmlformats.org/officeDocument/2006/relationships/font" Target="fonts/font10.fntdata"/><Relationship Id="rId129" Type="http://schemas.openxmlformats.org/officeDocument/2006/relationships/font" Target="fonts/font15.fntdata"/><Relationship Id="rId137" Type="http://schemas.openxmlformats.org/officeDocument/2006/relationships/font" Target="fonts/font2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font" Target="fonts/font18.fntdata"/><Relationship Id="rId14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handoutMaster" Target="handoutMasters/handoutMaster1.xml"/><Relationship Id="rId119" Type="http://schemas.openxmlformats.org/officeDocument/2006/relationships/font" Target="fonts/font5.fntdata"/><Relationship Id="rId127" Type="http://schemas.openxmlformats.org/officeDocument/2006/relationships/font" Target="fonts/font1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8.fntdata"/><Relationship Id="rId130" Type="http://schemas.openxmlformats.org/officeDocument/2006/relationships/font" Target="fonts/font16.fntdata"/><Relationship Id="rId135" Type="http://schemas.openxmlformats.org/officeDocument/2006/relationships/font" Target="fonts/font21.fntdata"/><Relationship Id="rId14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6.fntdata"/><Relationship Id="rId125" Type="http://schemas.openxmlformats.org/officeDocument/2006/relationships/font" Target="fonts/font11.fntdata"/><Relationship Id="rId141"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font" Target="fonts/font1.fntdata"/><Relationship Id="rId131" Type="http://schemas.openxmlformats.org/officeDocument/2006/relationships/font" Target="fonts/font17.fntdata"/><Relationship Id="rId136" Type="http://schemas.openxmlformats.org/officeDocument/2006/relationships/font" Target="fonts/font22.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1" y="0"/>
            <a:ext cx="2971800" cy="497365"/>
          </a:xfrm>
          <a:prstGeom prst="rect">
            <a:avLst/>
          </a:prstGeom>
          <a:noFill/>
          <a:ln w="9525">
            <a:noFill/>
            <a:miter lim="800000"/>
            <a:headEnd/>
            <a:tailEnd/>
          </a:ln>
          <a:effectLst/>
        </p:spPr>
        <p:txBody>
          <a:bodyPr vert="horz" wrap="square" lIns="96013" tIns="48007" rIns="96013" bIns="48007" numCol="1" anchor="t" anchorCtr="0" compatLnSpc="1">
            <a:prstTxWarp prst="textNoShape">
              <a:avLst/>
            </a:prstTxWarp>
          </a:bodyPr>
          <a:lstStyle>
            <a:lvl1pPr>
              <a:spcBef>
                <a:spcPct val="0"/>
              </a:spcBef>
              <a:defRPr sz="1300"/>
            </a:lvl1pPr>
          </a:lstStyle>
          <a:p>
            <a:r>
              <a:rPr lang="en-US" sz="1200"/>
              <a:t>Video Storage and Processing Platform 3.7 - What's New </a:t>
            </a:r>
            <a:endParaRPr lang="en-US" sz="1200" dirty="0"/>
          </a:p>
        </p:txBody>
      </p:sp>
      <p:sp>
        <p:nvSpPr>
          <p:cNvPr id="79875" name="Rectangle 3"/>
          <p:cNvSpPr>
            <a:spLocks noGrp="1" noChangeArrowheads="1"/>
          </p:cNvSpPr>
          <p:nvPr>
            <p:ph type="dt" sz="quarter" idx="1"/>
          </p:nvPr>
        </p:nvSpPr>
        <p:spPr bwMode="auto">
          <a:xfrm>
            <a:off x="3884615" y="0"/>
            <a:ext cx="2971800" cy="497365"/>
          </a:xfrm>
          <a:prstGeom prst="rect">
            <a:avLst/>
          </a:prstGeom>
          <a:noFill/>
          <a:ln w="9525">
            <a:noFill/>
            <a:miter lim="800000"/>
            <a:headEnd/>
            <a:tailEnd/>
          </a:ln>
          <a:effectLst/>
        </p:spPr>
        <p:txBody>
          <a:bodyPr vert="horz" wrap="square" lIns="96013" tIns="48007" rIns="96013" bIns="48007" numCol="1" anchor="t" anchorCtr="0" compatLnSpc="1">
            <a:prstTxWarp prst="textNoShape">
              <a:avLst/>
            </a:prstTxWarp>
          </a:bodyPr>
          <a:lstStyle>
            <a:lvl1pPr algn="r">
              <a:spcBef>
                <a:spcPct val="0"/>
              </a:spcBef>
              <a:defRPr sz="1300"/>
            </a:lvl1pPr>
          </a:lstStyle>
          <a:p>
            <a:r>
              <a:rPr lang="en-US" sz="1200"/>
              <a:t>2015-05-26 </a:t>
            </a:r>
            <a:endParaRPr lang="en-US" sz="1200" dirty="0"/>
          </a:p>
        </p:txBody>
      </p:sp>
      <p:sp>
        <p:nvSpPr>
          <p:cNvPr id="79876" name="Rectangle 4"/>
          <p:cNvSpPr>
            <a:spLocks noGrp="1" noChangeArrowheads="1"/>
          </p:cNvSpPr>
          <p:nvPr>
            <p:ph type="ftr" sz="quarter" idx="2"/>
          </p:nvPr>
        </p:nvSpPr>
        <p:spPr bwMode="auto">
          <a:xfrm>
            <a:off x="1" y="9448184"/>
            <a:ext cx="2971800" cy="497365"/>
          </a:xfrm>
          <a:prstGeom prst="rect">
            <a:avLst/>
          </a:prstGeom>
          <a:noFill/>
          <a:ln w="9525">
            <a:noFill/>
            <a:miter lim="800000"/>
            <a:headEnd/>
            <a:tailEnd/>
          </a:ln>
          <a:effectLst/>
        </p:spPr>
        <p:txBody>
          <a:bodyPr vert="horz" wrap="square" lIns="96013" tIns="48007" rIns="96013" bIns="48007" numCol="1" anchor="b" anchorCtr="0" compatLnSpc="1">
            <a:prstTxWarp prst="textNoShape">
              <a:avLst/>
            </a:prstTxWarp>
          </a:bodyPr>
          <a:lstStyle>
            <a:lvl1pPr>
              <a:spcBef>
                <a:spcPct val="0"/>
              </a:spcBef>
              <a:defRPr sz="1300"/>
            </a:lvl1pPr>
          </a:lstStyle>
          <a:p>
            <a:r>
              <a:rPr lang="es-ES" sz="1200"/>
              <a:t>2/224 01-FGC 101 2724/2 Uen, Rev A </a:t>
            </a:r>
            <a:endParaRPr lang="en-US" sz="1200" dirty="0"/>
          </a:p>
        </p:txBody>
      </p:sp>
      <p:sp>
        <p:nvSpPr>
          <p:cNvPr id="79877" name="Rectangle 5"/>
          <p:cNvSpPr>
            <a:spLocks noGrp="1" noChangeArrowheads="1"/>
          </p:cNvSpPr>
          <p:nvPr>
            <p:ph type="sldNum" sz="quarter" idx="3"/>
          </p:nvPr>
        </p:nvSpPr>
        <p:spPr bwMode="auto">
          <a:xfrm>
            <a:off x="3884615" y="9448184"/>
            <a:ext cx="2971800" cy="497365"/>
          </a:xfrm>
          <a:prstGeom prst="rect">
            <a:avLst/>
          </a:prstGeom>
          <a:noFill/>
          <a:ln w="9525">
            <a:noFill/>
            <a:miter lim="800000"/>
            <a:headEnd/>
            <a:tailEnd/>
          </a:ln>
          <a:effectLst/>
        </p:spPr>
        <p:txBody>
          <a:bodyPr vert="horz" wrap="square" lIns="96013" tIns="48007" rIns="96013" bIns="48007" numCol="1" anchor="b" anchorCtr="0" compatLnSpc="1">
            <a:prstTxWarp prst="textNoShape">
              <a:avLst/>
            </a:prstTxWarp>
          </a:bodyPr>
          <a:lstStyle>
            <a:lvl1pPr algn="r">
              <a:spcBef>
                <a:spcPct val="0"/>
              </a:spcBef>
              <a:defRPr sz="1300"/>
            </a:lvl1pPr>
          </a:lstStyle>
          <a:p>
            <a:fld id="{4ECEF30E-552D-42ED-82CA-C73F83CA10A8}" type="slidenum">
              <a:rPr lang="en-US" sz="1200"/>
              <a:pPr/>
              <a:t>‹N°›</a:t>
            </a:fld>
            <a:endParaRPr lang="en-US" sz="1200" dirty="0"/>
          </a:p>
        </p:txBody>
      </p:sp>
    </p:spTree>
    <p:extLst>
      <p:ext uri="{BB962C8B-B14F-4D97-AF65-F5344CB8AC3E}">
        <p14:creationId xmlns:p14="http://schemas.microsoft.com/office/powerpoint/2010/main" xmlns="" val="298558323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idx="1"/>
          </p:nvPr>
        </p:nvSpPr>
        <p:spPr>
          <a:xfrm>
            <a:off x="3885198" y="0"/>
            <a:ext cx="2971220" cy="498073"/>
          </a:xfrm>
          <a:prstGeom prst="rect">
            <a:avLst/>
          </a:prstGeom>
        </p:spPr>
        <p:txBody>
          <a:bodyPr vert="horz" lIns="90896" tIns="45448" rIns="90896" bIns="45448" rtlCol="0"/>
          <a:lstStyle>
            <a:lvl1pPr algn="r">
              <a:defRPr sz="1200"/>
            </a:lvl1pPr>
          </a:lstStyle>
          <a:p>
            <a:r>
              <a:rPr lang="en-US"/>
              <a:t>2015-05-26 </a:t>
            </a:r>
            <a:endParaRPr lang="en-US" dirty="0"/>
          </a:p>
        </p:txBody>
      </p:sp>
      <p:sp>
        <p:nvSpPr>
          <p:cNvPr id="3" name="Slide Number Placeholder 2"/>
          <p:cNvSpPr>
            <a:spLocks noGrp="1"/>
          </p:cNvSpPr>
          <p:nvPr>
            <p:ph type="sldNum" sz="quarter" idx="5"/>
          </p:nvPr>
        </p:nvSpPr>
        <p:spPr>
          <a:xfrm>
            <a:off x="3885198" y="9447626"/>
            <a:ext cx="2971220" cy="498073"/>
          </a:xfrm>
          <a:prstGeom prst="rect">
            <a:avLst/>
          </a:prstGeom>
        </p:spPr>
        <p:txBody>
          <a:bodyPr vert="horz" lIns="90896" tIns="45448" rIns="90896" bIns="45448" rtlCol="0" anchor="b"/>
          <a:lstStyle>
            <a:lvl1pPr algn="r">
              <a:defRPr sz="1200"/>
            </a:lvl1pPr>
          </a:lstStyle>
          <a:p>
            <a:fld id="{5852353D-F306-481A-B3D0-C36CE0BF9563}" type="slidenum">
              <a:rPr lang="en-US" smtClean="0"/>
              <a:pPr/>
              <a:t>‹N°›</a:t>
            </a:fld>
            <a:endParaRPr lang="en-US" dirty="0"/>
          </a:p>
        </p:txBody>
      </p:sp>
      <p:sp>
        <p:nvSpPr>
          <p:cNvPr id="4" name="Header Placeholder 3"/>
          <p:cNvSpPr>
            <a:spLocks noGrp="1"/>
          </p:cNvSpPr>
          <p:nvPr>
            <p:ph type="hdr" sz="quarter"/>
          </p:nvPr>
        </p:nvSpPr>
        <p:spPr>
          <a:xfrm>
            <a:off x="0" y="0"/>
            <a:ext cx="2971221" cy="498073"/>
          </a:xfrm>
          <a:prstGeom prst="rect">
            <a:avLst/>
          </a:prstGeom>
        </p:spPr>
        <p:txBody>
          <a:bodyPr vert="horz" lIns="90896" tIns="45448" rIns="90896" bIns="45448" rtlCol="0"/>
          <a:lstStyle>
            <a:lvl1pPr algn="l">
              <a:defRPr sz="1200"/>
            </a:lvl1pPr>
          </a:lstStyle>
          <a:p>
            <a:r>
              <a:rPr lang="en-US"/>
              <a:t>Video Storage and Processing Platform 3.7 - What's New </a:t>
            </a:r>
            <a:endParaRPr lang="en-US" dirty="0"/>
          </a:p>
        </p:txBody>
      </p:sp>
      <p:sp>
        <p:nvSpPr>
          <p:cNvPr id="5" name="Slide Image Placeholder 4"/>
          <p:cNvSpPr>
            <a:spLocks noGrp="1" noRot="1" noChangeAspect="1"/>
          </p:cNvSpPr>
          <p:nvPr>
            <p:ph type="sldImg" idx="2"/>
          </p:nvPr>
        </p:nvSpPr>
        <p:spPr>
          <a:xfrm>
            <a:off x="114300" y="746125"/>
            <a:ext cx="6629400" cy="3729038"/>
          </a:xfrm>
          <a:prstGeom prst="rect">
            <a:avLst/>
          </a:prstGeom>
          <a:noFill/>
          <a:ln w="12700">
            <a:solidFill>
              <a:prstClr val="black"/>
            </a:solidFill>
          </a:ln>
        </p:spPr>
        <p:txBody>
          <a:bodyPr vert="horz" lIns="90896" tIns="45448" rIns="90896" bIns="45448" rtlCol="0" anchor="ctr"/>
          <a:lstStyle/>
          <a:p>
            <a:endParaRPr lang="en-US" dirty="0"/>
          </a:p>
        </p:txBody>
      </p:sp>
      <p:sp>
        <p:nvSpPr>
          <p:cNvPr id="6" name="Footer Placeholder 5"/>
          <p:cNvSpPr>
            <a:spLocks noGrp="1"/>
          </p:cNvSpPr>
          <p:nvPr>
            <p:ph type="ftr" sz="quarter" idx="4"/>
          </p:nvPr>
        </p:nvSpPr>
        <p:spPr>
          <a:xfrm>
            <a:off x="0" y="9447626"/>
            <a:ext cx="2971221" cy="498073"/>
          </a:xfrm>
          <a:prstGeom prst="rect">
            <a:avLst/>
          </a:prstGeom>
        </p:spPr>
        <p:txBody>
          <a:bodyPr vert="horz" lIns="90896" tIns="45448" rIns="90896" bIns="45448" rtlCol="0" anchor="b"/>
          <a:lstStyle>
            <a:lvl1pPr algn="l">
              <a:defRPr sz="1200"/>
            </a:lvl1pPr>
          </a:lstStyle>
          <a:p>
            <a:r>
              <a:rPr lang="es-ES"/>
              <a:t>2/224 01-FGC 101 2724/2 Uen, Rev A </a:t>
            </a:r>
            <a:endParaRPr lang="en-US" dirty="0"/>
          </a:p>
        </p:txBody>
      </p:sp>
      <p:sp>
        <p:nvSpPr>
          <p:cNvPr id="7" name="Notes Placeholder 6"/>
          <p:cNvSpPr>
            <a:spLocks noGrp="1"/>
          </p:cNvSpPr>
          <p:nvPr>
            <p:ph type="body" sz="quarter" idx="3"/>
          </p:nvPr>
        </p:nvSpPr>
        <p:spPr>
          <a:xfrm>
            <a:off x="686275" y="4725388"/>
            <a:ext cx="5485452" cy="4476353"/>
          </a:xfrm>
          <a:prstGeom prst="rect">
            <a:avLst/>
          </a:prstGeom>
        </p:spPr>
        <p:txBody>
          <a:bodyPr vert="horz" lIns="90896" tIns="45448" rIns="90896" bIns="4544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508257339"/>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4300" y="746125"/>
            <a:ext cx="6629400" cy="3729038"/>
          </a:xfrm>
          <a:prstGeom prst="rect">
            <a:avLst/>
          </a:prstGeom>
          <a:ln/>
        </p:spPr>
      </p:sp>
      <p:sp>
        <p:nvSpPr>
          <p:cNvPr id="80899" name="Rectangle 3"/>
          <p:cNvSpPr>
            <a:spLocks noGrp="1" noChangeArrowheads="1"/>
          </p:cNvSpPr>
          <p:nvPr>
            <p:ph type="body" idx="1"/>
          </p:nvPr>
        </p:nvSpPr>
        <p:spPr>
          <a:xfrm>
            <a:off x="685801" y="4724958"/>
            <a:ext cx="5486400" cy="4476273"/>
          </a:xfrm>
          <a:prstGeom prst="rect">
            <a:avLst/>
          </a:prstGeom>
        </p:spPr>
        <p:txBody>
          <a:bodyPr/>
          <a:lstStyle/>
          <a:p>
            <a:endParaRPr lang="en-US" dirty="0"/>
          </a:p>
        </p:txBody>
      </p:sp>
      <p:sp>
        <p:nvSpPr>
          <p:cNvPr id="5" name="Date Placeholder 4"/>
          <p:cNvSpPr>
            <a:spLocks noGrp="1"/>
          </p:cNvSpPr>
          <p:nvPr>
            <p:ph type="dt" idx="10"/>
          </p:nvPr>
        </p:nvSpPr>
        <p:spPr/>
        <p:txBody>
          <a:bodyPr/>
          <a:lstStyle/>
          <a:p>
            <a:r>
              <a:rPr lang="en-US"/>
              <a:t>2015-05-26 </a:t>
            </a:r>
            <a:endParaRPr lang="en-US" dirty="0"/>
          </a:p>
        </p:txBody>
      </p:sp>
      <p:sp>
        <p:nvSpPr>
          <p:cNvPr id="6" name="Footer Placeholder 5"/>
          <p:cNvSpPr>
            <a:spLocks noGrp="1"/>
          </p:cNvSpPr>
          <p:nvPr>
            <p:ph type="ftr" sz="quarter" idx="11"/>
          </p:nvPr>
        </p:nvSpPr>
        <p:spPr/>
        <p:txBody>
          <a:bodyPr/>
          <a:lstStyle/>
          <a:p>
            <a:r>
              <a:rPr lang="es-ES"/>
              <a:t>2/224 01-FGC 101 2724/2 Uen, Rev A </a:t>
            </a:r>
            <a:endParaRPr lang="en-US" dirty="0"/>
          </a:p>
        </p:txBody>
      </p:sp>
      <p:sp>
        <p:nvSpPr>
          <p:cNvPr id="8" name="Slide Number Placeholder 7"/>
          <p:cNvSpPr>
            <a:spLocks noGrp="1"/>
          </p:cNvSpPr>
          <p:nvPr>
            <p:ph type="sldNum" sz="quarter" idx="12"/>
          </p:nvPr>
        </p:nvSpPr>
        <p:spPr/>
        <p:txBody>
          <a:bodyPr/>
          <a:lstStyle/>
          <a:p>
            <a:fld id="{4422F6BD-55E2-44F7-BCCF-B7DF30EF470E}" type="slidenum">
              <a:rPr lang="en-US" smtClean="0"/>
              <a:pPr/>
              <a:t>1</a:t>
            </a:fld>
            <a:endParaRPr lang="en-US" dirty="0"/>
          </a:p>
        </p:txBody>
      </p:sp>
      <p:sp>
        <p:nvSpPr>
          <p:cNvPr id="9" name="Header Placeholder 8"/>
          <p:cNvSpPr>
            <a:spLocks noGrp="1"/>
          </p:cNvSpPr>
          <p:nvPr>
            <p:ph type="hdr" sz="quarter" idx="13"/>
          </p:nvPr>
        </p:nvSpPr>
        <p:spPr/>
        <p:txBody>
          <a:bodyPr/>
          <a:lstStyle/>
          <a:p>
            <a:r>
              <a:rPr lang="en-US"/>
              <a:t>Video Storage and Processing Platform 3.7 - What's New </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10</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742650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11</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3092537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13</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3389565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1"/>
            <a:endParaRPr lang="en-US" dirty="0"/>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14</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604217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16</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3344054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1"/>
            <a:endParaRPr lang="he-IL" baseline="0" dirty="0"/>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18</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526753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1"/>
            <a:endParaRPr lang="en-US" dirty="0"/>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19</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3998207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20</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3445566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21</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2442047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2015-12-22 </a:t>
            </a:r>
            <a:endParaRPr lang="en-US" dirty="0"/>
          </a:p>
        </p:txBody>
      </p:sp>
      <p:sp>
        <p:nvSpPr>
          <p:cNvPr id="5" name="Slide Number Placeholder 4"/>
          <p:cNvSpPr>
            <a:spLocks noGrp="1"/>
          </p:cNvSpPr>
          <p:nvPr>
            <p:ph type="sldNum" sz="quarter" idx="11"/>
          </p:nvPr>
        </p:nvSpPr>
        <p:spPr/>
        <p:txBody>
          <a:bodyPr/>
          <a:lstStyle/>
          <a:p>
            <a:fld id="{AB312772-4792-42F6-8A27-06867004AF2F}" type="slidenum">
              <a:rPr lang="en-US" smtClean="0"/>
              <a:pPr/>
              <a:t>22</a:t>
            </a:fld>
            <a:endParaRPr lang="en-US" dirty="0"/>
          </a:p>
        </p:txBody>
      </p:sp>
      <p:sp>
        <p:nvSpPr>
          <p:cNvPr id="6" name="Header Placeholder 5"/>
          <p:cNvSpPr>
            <a:spLocks noGrp="1"/>
          </p:cNvSpPr>
          <p:nvPr>
            <p:ph type="hdr" sz="quarter" idx="12"/>
          </p:nvPr>
        </p:nvSpPr>
        <p:spPr/>
        <p:txBody>
          <a:bodyPr/>
          <a:lstStyle/>
          <a:p>
            <a:r>
              <a:rPr lang="en-US"/>
              <a:t>Video Storage and Processing Platform 3.8 - Commercial Presentation </a:t>
            </a:r>
            <a:endParaRPr lang="en-US" dirty="0"/>
          </a:p>
        </p:txBody>
      </p:sp>
      <p:sp>
        <p:nvSpPr>
          <p:cNvPr id="7" name="Footer Placeholder 6"/>
          <p:cNvSpPr>
            <a:spLocks noGrp="1"/>
          </p:cNvSpPr>
          <p:nvPr>
            <p:ph type="ftr" sz="quarter" idx="13"/>
          </p:nvPr>
        </p:nvSpPr>
        <p:spPr/>
        <p:txBody>
          <a:bodyPr/>
          <a:lstStyle/>
          <a:p>
            <a:r>
              <a:rPr lang="es-ES"/>
              <a:t>2/221 09-FGC 101 2724/2 Uen, Rev A </a:t>
            </a:r>
            <a:endParaRPr lang="en-US" dirty="0"/>
          </a:p>
        </p:txBody>
      </p:sp>
    </p:spTree>
    <p:extLst>
      <p:ext uri="{BB962C8B-B14F-4D97-AF65-F5344CB8AC3E}">
        <p14:creationId xmlns:p14="http://schemas.microsoft.com/office/powerpoint/2010/main" xmlns="" val="213118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2</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62741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F498C2-0733-4CDE-A525-2D45E9C378A4}" type="slidenum">
              <a:rPr lang="en-US" smtClean="0"/>
              <a:pPr/>
              <a:t>23</a:t>
            </a:fld>
            <a:endParaRPr lang="en-US"/>
          </a:p>
        </p:txBody>
      </p:sp>
      <p:sp>
        <p:nvSpPr>
          <p:cNvPr id="5" name="Header Placeholder 4"/>
          <p:cNvSpPr>
            <a:spLocks noGrp="1"/>
          </p:cNvSpPr>
          <p:nvPr>
            <p:ph type="hdr" sz="quarter"/>
          </p:nvPr>
        </p:nvSpPr>
        <p:spPr/>
        <p:txBody>
          <a:bodyPr/>
          <a:lstStyle/>
          <a:p>
            <a:r>
              <a:rPr lang="en-US"/>
              <a:t>Video Storage and Processing Platform 3.8 - Commercial Presentation </a:t>
            </a:r>
          </a:p>
        </p:txBody>
      </p:sp>
      <p:sp>
        <p:nvSpPr>
          <p:cNvPr id="6" name="Footer Placeholder 5"/>
          <p:cNvSpPr>
            <a:spLocks noGrp="1"/>
          </p:cNvSpPr>
          <p:nvPr>
            <p:ph type="ftr" sz="quarter" idx="4"/>
          </p:nvPr>
        </p:nvSpPr>
        <p:spPr/>
        <p:txBody>
          <a:bodyPr/>
          <a:lstStyle/>
          <a:p>
            <a:r>
              <a:rPr lang="es-ES"/>
              <a:t>2/221 09-FGC 101 2724/2 Uen, Rev A </a:t>
            </a:r>
            <a:endParaRPr lang="en-US"/>
          </a:p>
        </p:txBody>
      </p:sp>
      <p:sp>
        <p:nvSpPr>
          <p:cNvPr id="7" name="Date Placeholder 6"/>
          <p:cNvSpPr>
            <a:spLocks noGrp="1"/>
          </p:cNvSpPr>
          <p:nvPr>
            <p:ph type="dt" idx="1"/>
          </p:nvPr>
        </p:nvSpPr>
        <p:spPr/>
        <p:txBody>
          <a:bodyPr/>
          <a:lstStyle/>
          <a:p>
            <a:r>
              <a:rPr lang="en-US"/>
              <a:t>2015-12-22 </a:t>
            </a:r>
          </a:p>
        </p:txBody>
      </p:sp>
    </p:spTree>
    <p:extLst>
      <p:ext uri="{BB962C8B-B14F-4D97-AF65-F5344CB8AC3E}">
        <p14:creationId xmlns:p14="http://schemas.microsoft.com/office/powerpoint/2010/main" xmlns="" val="3985017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DCBD92-152C-4B09-B6FB-7CCEF2D23FEC}" type="slidenum">
              <a:rPr lang="en-US" smtClean="0"/>
              <a:pPr/>
              <a:t>24</a:t>
            </a:fld>
            <a:endParaRPr lang="en-US"/>
          </a:p>
        </p:txBody>
      </p:sp>
      <p:sp>
        <p:nvSpPr>
          <p:cNvPr id="5" name="Header Placeholder 4"/>
          <p:cNvSpPr>
            <a:spLocks noGrp="1"/>
          </p:cNvSpPr>
          <p:nvPr>
            <p:ph type="hdr" sz="quarter"/>
          </p:nvPr>
        </p:nvSpPr>
        <p:spPr/>
        <p:txBody>
          <a:bodyPr/>
          <a:lstStyle/>
          <a:p>
            <a:r>
              <a:rPr lang="en-US"/>
              <a:t>Video Storage and Processing Platform 3.8 - Commercial Presentation </a:t>
            </a:r>
          </a:p>
        </p:txBody>
      </p:sp>
      <p:sp>
        <p:nvSpPr>
          <p:cNvPr id="6" name="Footer Placeholder 5"/>
          <p:cNvSpPr>
            <a:spLocks noGrp="1"/>
          </p:cNvSpPr>
          <p:nvPr>
            <p:ph type="ftr" sz="quarter" idx="4"/>
          </p:nvPr>
        </p:nvSpPr>
        <p:spPr/>
        <p:txBody>
          <a:bodyPr/>
          <a:lstStyle/>
          <a:p>
            <a:r>
              <a:rPr lang="es-ES"/>
              <a:t>2/221 09-FGC 101 2724/2 Uen, Rev A </a:t>
            </a:r>
            <a:endParaRPr lang="en-US"/>
          </a:p>
        </p:txBody>
      </p:sp>
      <p:sp>
        <p:nvSpPr>
          <p:cNvPr id="7" name="Date Placeholder 6"/>
          <p:cNvSpPr>
            <a:spLocks noGrp="1"/>
          </p:cNvSpPr>
          <p:nvPr>
            <p:ph type="dt" idx="1"/>
          </p:nvPr>
        </p:nvSpPr>
        <p:spPr/>
        <p:txBody>
          <a:bodyPr/>
          <a:lstStyle/>
          <a:p>
            <a:r>
              <a:rPr lang="en-US"/>
              <a:t>2015-12-22 </a:t>
            </a:r>
          </a:p>
        </p:txBody>
      </p:sp>
    </p:spTree>
    <p:extLst>
      <p:ext uri="{BB962C8B-B14F-4D97-AF65-F5344CB8AC3E}">
        <p14:creationId xmlns:p14="http://schemas.microsoft.com/office/powerpoint/2010/main" xmlns="" val="3985017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0F932C-D9B7-4FB0-9DE6-28F613987799}" type="slidenum">
              <a:rPr lang="en-US" smtClean="0"/>
              <a:pPr/>
              <a:t>25</a:t>
            </a:fld>
            <a:endParaRPr lang="en-US"/>
          </a:p>
        </p:txBody>
      </p:sp>
      <p:sp>
        <p:nvSpPr>
          <p:cNvPr id="5" name="Header Placeholder 4"/>
          <p:cNvSpPr>
            <a:spLocks noGrp="1"/>
          </p:cNvSpPr>
          <p:nvPr>
            <p:ph type="hdr" sz="quarter"/>
          </p:nvPr>
        </p:nvSpPr>
        <p:spPr/>
        <p:txBody>
          <a:bodyPr/>
          <a:lstStyle/>
          <a:p>
            <a:r>
              <a:rPr lang="en-US"/>
              <a:t>Video Storage and Processing Platform 3.8 - Commercial Presentation </a:t>
            </a:r>
          </a:p>
        </p:txBody>
      </p:sp>
      <p:sp>
        <p:nvSpPr>
          <p:cNvPr id="6" name="Footer Placeholder 5"/>
          <p:cNvSpPr>
            <a:spLocks noGrp="1"/>
          </p:cNvSpPr>
          <p:nvPr>
            <p:ph type="ftr" sz="quarter" idx="4"/>
          </p:nvPr>
        </p:nvSpPr>
        <p:spPr/>
        <p:txBody>
          <a:bodyPr/>
          <a:lstStyle/>
          <a:p>
            <a:r>
              <a:rPr lang="es-ES"/>
              <a:t>2/221 09-FGC 101 2724/2 Uen, Rev A </a:t>
            </a:r>
            <a:endParaRPr lang="en-US"/>
          </a:p>
        </p:txBody>
      </p:sp>
      <p:sp>
        <p:nvSpPr>
          <p:cNvPr id="7" name="Date Placeholder 6"/>
          <p:cNvSpPr>
            <a:spLocks noGrp="1"/>
          </p:cNvSpPr>
          <p:nvPr>
            <p:ph type="dt" idx="1"/>
          </p:nvPr>
        </p:nvSpPr>
        <p:spPr/>
        <p:txBody>
          <a:bodyPr/>
          <a:lstStyle/>
          <a:p>
            <a:r>
              <a:rPr lang="en-US"/>
              <a:t>2015-12-22 </a:t>
            </a:r>
          </a:p>
        </p:txBody>
      </p:sp>
    </p:spTree>
    <p:extLst>
      <p:ext uri="{BB962C8B-B14F-4D97-AF65-F5344CB8AC3E}">
        <p14:creationId xmlns:p14="http://schemas.microsoft.com/office/powerpoint/2010/main" xmlns="" val="3985017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a:ln/>
        </p:spPr>
      </p:sp>
      <p:sp>
        <p:nvSpPr>
          <p:cNvPr id="112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Date Placeholder 3"/>
          <p:cNvSpPr>
            <a:spLocks noGrp="1"/>
          </p:cNvSpPr>
          <p:nvPr>
            <p:ph type="dt" sz="quarter" idx="1"/>
          </p:nvPr>
        </p:nvSpPr>
        <p:spPr/>
        <p:txBody>
          <a:bodyPr/>
          <a:lstStyle/>
          <a:p>
            <a:pPr>
              <a:defRPr/>
            </a:pPr>
            <a:r>
              <a:rPr lang="en-US"/>
              <a:t>2015-12-22 </a:t>
            </a:r>
            <a:endParaRPr lang="en-US" dirty="0"/>
          </a:p>
        </p:txBody>
      </p:sp>
      <p:sp>
        <p:nvSpPr>
          <p:cNvPr id="11268" name="Slide Number Placeholder 4"/>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100">
                <a:solidFill>
                  <a:schemeClr val="tx1"/>
                </a:solidFill>
                <a:latin typeface="Arial" charset="0"/>
                <a:ea typeface="ＭＳ Ｐゴシック" charset="0"/>
                <a:cs typeface="ＭＳ Ｐゴシック" charset="0"/>
              </a:defRPr>
            </a:lvl1pPr>
            <a:lvl2pPr marL="780148" indent="-300057" eaLnBrk="0" hangingPunct="0">
              <a:defRPr sz="2100">
                <a:solidFill>
                  <a:schemeClr val="tx1"/>
                </a:solidFill>
                <a:latin typeface="Arial" charset="0"/>
                <a:ea typeface="ＭＳ Ｐゴシック" charset="0"/>
              </a:defRPr>
            </a:lvl2pPr>
            <a:lvl3pPr marL="1200228" indent="-240045" eaLnBrk="0" hangingPunct="0">
              <a:defRPr sz="2100">
                <a:solidFill>
                  <a:schemeClr val="tx1"/>
                </a:solidFill>
                <a:latin typeface="Arial" charset="0"/>
                <a:ea typeface="ＭＳ Ｐゴシック" charset="0"/>
              </a:defRPr>
            </a:lvl3pPr>
            <a:lvl4pPr marL="1680318" indent="-240045" eaLnBrk="0" hangingPunct="0">
              <a:defRPr sz="2100">
                <a:solidFill>
                  <a:schemeClr val="tx1"/>
                </a:solidFill>
                <a:latin typeface="Arial" charset="0"/>
                <a:ea typeface="ＭＳ Ｐゴシック" charset="0"/>
              </a:defRPr>
            </a:lvl4pPr>
            <a:lvl5pPr marL="2160410" indent="-240045" eaLnBrk="0" hangingPunct="0">
              <a:defRPr sz="2100">
                <a:solidFill>
                  <a:schemeClr val="tx1"/>
                </a:solidFill>
                <a:latin typeface="Arial" charset="0"/>
                <a:ea typeface="ＭＳ Ｐゴシック" charset="0"/>
              </a:defRPr>
            </a:lvl5pPr>
            <a:lvl6pPr marL="2640501" indent="-240045" eaLnBrk="0" fontAlgn="base" hangingPunct="0">
              <a:spcBef>
                <a:spcPct val="0"/>
              </a:spcBef>
              <a:spcAft>
                <a:spcPct val="0"/>
              </a:spcAft>
              <a:defRPr sz="2100">
                <a:solidFill>
                  <a:schemeClr val="tx1"/>
                </a:solidFill>
                <a:latin typeface="Arial" charset="0"/>
                <a:ea typeface="ＭＳ Ｐゴシック" charset="0"/>
              </a:defRPr>
            </a:lvl6pPr>
            <a:lvl7pPr marL="3120591" indent="-240045" eaLnBrk="0" fontAlgn="base" hangingPunct="0">
              <a:spcBef>
                <a:spcPct val="0"/>
              </a:spcBef>
              <a:spcAft>
                <a:spcPct val="0"/>
              </a:spcAft>
              <a:defRPr sz="2100">
                <a:solidFill>
                  <a:schemeClr val="tx1"/>
                </a:solidFill>
                <a:latin typeface="Arial" charset="0"/>
                <a:ea typeface="ＭＳ Ｐゴシック" charset="0"/>
              </a:defRPr>
            </a:lvl7pPr>
            <a:lvl8pPr marL="3600683" indent="-240045" eaLnBrk="0" fontAlgn="base" hangingPunct="0">
              <a:spcBef>
                <a:spcPct val="0"/>
              </a:spcBef>
              <a:spcAft>
                <a:spcPct val="0"/>
              </a:spcAft>
              <a:defRPr sz="2100">
                <a:solidFill>
                  <a:schemeClr val="tx1"/>
                </a:solidFill>
                <a:latin typeface="Arial" charset="0"/>
                <a:ea typeface="ＭＳ Ｐゴシック" charset="0"/>
              </a:defRPr>
            </a:lvl8pPr>
            <a:lvl9pPr marL="4080774" indent="-240045" eaLnBrk="0" fontAlgn="base" hangingPunct="0">
              <a:spcBef>
                <a:spcPct val="0"/>
              </a:spcBef>
              <a:spcAft>
                <a:spcPct val="0"/>
              </a:spcAft>
              <a:defRPr sz="2100">
                <a:solidFill>
                  <a:schemeClr val="tx1"/>
                </a:solidFill>
                <a:latin typeface="Arial" charset="0"/>
                <a:ea typeface="ＭＳ Ｐゴシック" charset="0"/>
              </a:defRPr>
            </a:lvl9pPr>
          </a:lstStyle>
          <a:p>
            <a:fld id="{13BD1FF2-EA5E-4099-8F43-87FA33BE4E75}" type="slidenum">
              <a:rPr lang="en-US" sz="1300"/>
              <a:pPr/>
              <a:t>26</a:t>
            </a:fld>
            <a:endParaRPr lang="en-US" sz="1300"/>
          </a:p>
        </p:txBody>
      </p:sp>
      <p:sp>
        <p:nvSpPr>
          <p:cNvPr id="6" name="Header Placeholder 5"/>
          <p:cNvSpPr>
            <a:spLocks noGrp="1"/>
          </p:cNvSpPr>
          <p:nvPr>
            <p:ph type="hdr" sz="quarter"/>
          </p:nvPr>
        </p:nvSpPr>
        <p:spPr/>
        <p:txBody>
          <a:bodyPr/>
          <a:lstStyle/>
          <a:p>
            <a:pPr>
              <a:defRPr/>
            </a:pPr>
            <a:r>
              <a:rPr lang="en-US"/>
              <a:t>Video Storage and Processing Platform 3.8 - Commercial Presentation </a:t>
            </a:r>
            <a:endParaRPr lang="en-US" dirty="0"/>
          </a:p>
        </p:txBody>
      </p:sp>
      <p:sp>
        <p:nvSpPr>
          <p:cNvPr id="7" name="Footer Placeholder 6"/>
          <p:cNvSpPr>
            <a:spLocks noGrp="1"/>
          </p:cNvSpPr>
          <p:nvPr>
            <p:ph type="ftr" sz="quarter" idx="4"/>
          </p:nvPr>
        </p:nvSpPr>
        <p:spPr/>
        <p:txBody>
          <a:bodyPr/>
          <a:lstStyle/>
          <a:p>
            <a:pPr>
              <a:defRPr/>
            </a:pPr>
            <a:r>
              <a:rPr lang="es-ES"/>
              <a:t>2/221 09-FGC 101 2724/2 Uen, Rev A </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27</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665207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114300" y="746125"/>
            <a:ext cx="6629400" cy="3730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 name="Shape 40"/>
          <p:cNvSpPr txBox="1">
            <a:spLocks noGrp="1"/>
          </p:cNvSpPr>
          <p:nvPr>
            <p:ph type="body" idx="1"/>
          </p:nvPr>
        </p:nvSpPr>
        <p:spPr>
          <a:xfrm>
            <a:off x="685801" y="4724956"/>
            <a:ext cx="5486399" cy="4476274"/>
          </a:xfrm>
          <a:prstGeom prst="rect">
            <a:avLst/>
          </a:prstGeom>
        </p:spPr>
        <p:txBody>
          <a:bodyPr lIns="96002" tIns="96002" rIns="96002" bIns="96002" anchor="t" anchorCtr="0">
            <a:noAutofit/>
          </a:bodyPr>
          <a:lstStyle/>
          <a:p>
            <a:pPr>
              <a:spcBef>
                <a:spcPts val="0"/>
              </a:spcBef>
            </a:pPr>
            <a:endParaRPr/>
          </a:p>
        </p:txBody>
      </p:sp>
      <p:sp>
        <p:nvSpPr>
          <p:cNvPr id="2" name="Slide Number Placeholder 1"/>
          <p:cNvSpPr>
            <a:spLocks noGrp="1"/>
          </p:cNvSpPr>
          <p:nvPr>
            <p:ph type="sldNum" sz="quarter" idx="5"/>
          </p:nvPr>
        </p:nvSpPr>
        <p:spPr/>
        <p:txBody>
          <a:bodyPr/>
          <a:lstStyle/>
          <a:p>
            <a:fld id="{F0B398B9-493B-411D-AB56-B0353243F892}" type="slidenum">
              <a:rPr lang="en-US" smtClean="0"/>
              <a:pPr/>
              <a:t>28</a:t>
            </a:fld>
            <a:endParaRPr lang="en-US"/>
          </a:p>
        </p:txBody>
      </p:sp>
      <p:sp>
        <p:nvSpPr>
          <p:cNvPr id="3" name="Header Placeholder 2"/>
          <p:cNvSpPr>
            <a:spLocks noGrp="1"/>
          </p:cNvSpPr>
          <p:nvPr>
            <p:ph type="hdr" sz="quarter"/>
          </p:nvPr>
        </p:nvSpPr>
        <p:spPr/>
        <p:txBody>
          <a:bodyPr/>
          <a:lstStyle/>
          <a:p>
            <a:r>
              <a:rPr lang="en-US"/>
              <a:t>VSPP Streamer OTT </a:t>
            </a:r>
          </a:p>
        </p:txBody>
      </p:sp>
      <p:sp>
        <p:nvSpPr>
          <p:cNvPr id="4" name="Footer Placeholder 3"/>
          <p:cNvSpPr>
            <a:spLocks noGrp="1"/>
          </p:cNvSpPr>
          <p:nvPr>
            <p:ph type="ftr" sz="quarter" idx="4"/>
          </p:nvPr>
        </p:nvSpPr>
        <p:spPr/>
        <p:txBody>
          <a:bodyPr/>
          <a:lstStyle/>
          <a:p>
            <a:r>
              <a:rPr lang="en-US"/>
              <a:t>, Rev   </a:t>
            </a:r>
          </a:p>
        </p:txBody>
      </p:sp>
      <p:sp>
        <p:nvSpPr>
          <p:cNvPr id="5" name="Date Placeholder 4"/>
          <p:cNvSpPr>
            <a:spLocks noGrp="1"/>
          </p:cNvSpPr>
          <p:nvPr>
            <p:ph type="dt" idx="1"/>
          </p:nvPr>
        </p:nvSpPr>
        <p:spPr/>
        <p:txBody>
          <a:bodyPr/>
          <a:lstStyle/>
          <a:p>
            <a:r>
              <a:rPr lang="en-US"/>
              <a:t>2016-01-11 </a:t>
            </a:r>
          </a:p>
        </p:txBody>
      </p:sp>
    </p:spTree>
    <p:extLst>
      <p:ext uri="{BB962C8B-B14F-4D97-AF65-F5344CB8AC3E}">
        <p14:creationId xmlns:p14="http://schemas.microsoft.com/office/powerpoint/2010/main" xmlns="" val="3288119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29</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271865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2016-01-11 </a:t>
            </a:r>
            <a:endParaRPr lang="en-US" dirty="0"/>
          </a:p>
        </p:txBody>
      </p:sp>
      <p:sp>
        <p:nvSpPr>
          <p:cNvPr id="5" name="Slide Number Placeholder 4"/>
          <p:cNvSpPr>
            <a:spLocks noGrp="1"/>
          </p:cNvSpPr>
          <p:nvPr>
            <p:ph type="sldNum" sz="quarter" idx="11"/>
          </p:nvPr>
        </p:nvSpPr>
        <p:spPr/>
        <p:txBody>
          <a:bodyPr/>
          <a:lstStyle/>
          <a:p>
            <a:fld id="{58209E2B-571D-4E0B-89A4-65A8C5BBC93E}" type="slidenum">
              <a:rPr lang="en-US" smtClean="0"/>
              <a:pPr/>
              <a:t>30</a:t>
            </a:fld>
            <a:endParaRPr lang="en-US" dirty="0"/>
          </a:p>
        </p:txBody>
      </p:sp>
      <p:sp>
        <p:nvSpPr>
          <p:cNvPr id="6" name="Header Placeholder 5"/>
          <p:cNvSpPr>
            <a:spLocks noGrp="1"/>
          </p:cNvSpPr>
          <p:nvPr>
            <p:ph type="hdr" sz="quarter" idx="12"/>
          </p:nvPr>
        </p:nvSpPr>
        <p:spPr/>
        <p:txBody>
          <a:bodyPr/>
          <a:lstStyle/>
          <a:p>
            <a:r>
              <a:rPr lang="en-US"/>
              <a:t>VSPP Streamer OTT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3732647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36111051-F3A4-4B31-A543-F12BC7D5CD79}" type="slidenum">
              <a:rPr lang="en-US" smtClean="0"/>
              <a:pPr/>
              <a:t>31</a:t>
            </a:fld>
            <a:endParaRPr lang="en-US"/>
          </a:p>
        </p:txBody>
      </p:sp>
    </p:spTree>
    <p:extLst>
      <p:ext uri="{BB962C8B-B14F-4D97-AF65-F5344CB8AC3E}">
        <p14:creationId xmlns:p14="http://schemas.microsoft.com/office/powerpoint/2010/main" xmlns="" val="571010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A5BBE2AF-0876-410E-9B89-966CDD19CC6B}" type="slidenum">
              <a:rPr lang="en-US" smtClean="0"/>
              <a:pPr/>
              <a:t>32</a:t>
            </a:fld>
            <a:endParaRPr lang="en-US"/>
          </a:p>
        </p:txBody>
      </p:sp>
    </p:spTree>
    <p:extLst>
      <p:ext uri="{BB962C8B-B14F-4D97-AF65-F5344CB8AC3E}">
        <p14:creationId xmlns:p14="http://schemas.microsoft.com/office/powerpoint/2010/main" xmlns="" val="2660107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3</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856539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33</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677630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34</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3331561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35</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32886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2016-01-11 </a:t>
            </a:r>
            <a:endParaRPr lang="en-US" dirty="0"/>
          </a:p>
        </p:txBody>
      </p:sp>
      <p:sp>
        <p:nvSpPr>
          <p:cNvPr id="5" name="Slide Number Placeholder 4"/>
          <p:cNvSpPr>
            <a:spLocks noGrp="1"/>
          </p:cNvSpPr>
          <p:nvPr>
            <p:ph type="sldNum" sz="quarter" idx="11"/>
          </p:nvPr>
        </p:nvSpPr>
        <p:spPr/>
        <p:txBody>
          <a:bodyPr/>
          <a:lstStyle/>
          <a:p>
            <a:fld id="{AD7A5E3E-4EED-406A-8BB2-9C68F0BDA41A}" type="slidenum">
              <a:rPr lang="en-US" smtClean="0"/>
              <a:pPr/>
              <a:t>36</a:t>
            </a:fld>
            <a:endParaRPr lang="en-US" dirty="0"/>
          </a:p>
        </p:txBody>
      </p:sp>
      <p:sp>
        <p:nvSpPr>
          <p:cNvPr id="6" name="Header Placeholder 5"/>
          <p:cNvSpPr>
            <a:spLocks noGrp="1"/>
          </p:cNvSpPr>
          <p:nvPr>
            <p:ph type="hdr" sz="quarter" idx="12"/>
          </p:nvPr>
        </p:nvSpPr>
        <p:spPr/>
        <p:txBody>
          <a:bodyPr/>
          <a:lstStyle/>
          <a:p>
            <a:r>
              <a:rPr lang="en-US"/>
              <a:t>VSPP Streamer OTT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1658180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2016-01-11 </a:t>
            </a:r>
            <a:endParaRPr lang="en-US" dirty="0"/>
          </a:p>
        </p:txBody>
      </p:sp>
      <p:sp>
        <p:nvSpPr>
          <p:cNvPr id="5" name="Slide Number Placeholder 4"/>
          <p:cNvSpPr>
            <a:spLocks noGrp="1"/>
          </p:cNvSpPr>
          <p:nvPr>
            <p:ph type="sldNum" sz="quarter" idx="11"/>
          </p:nvPr>
        </p:nvSpPr>
        <p:spPr/>
        <p:txBody>
          <a:bodyPr/>
          <a:lstStyle/>
          <a:p>
            <a:fld id="{B2A364D5-31AC-4235-BBAA-07B9858C213A}" type="slidenum">
              <a:rPr lang="en-US" smtClean="0"/>
              <a:pPr/>
              <a:t>37</a:t>
            </a:fld>
            <a:endParaRPr lang="en-US" dirty="0"/>
          </a:p>
        </p:txBody>
      </p:sp>
      <p:sp>
        <p:nvSpPr>
          <p:cNvPr id="6" name="Header Placeholder 5"/>
          <p:cNvSpPr>
            <a:spLocks noGrp="1"/>
          </p:cNvSpPr>
          <p:nvPr>
            <p:ph type="hdr" sz="quarter" idx="12"/>
          </p:nvPr>
        </p:nvSpPr>
        <p:spPr/>
        <p:txBody>
          <a:bodyPr/>
          <a:lstStyle/>
          <a:p>
            <a:r>
              <a:rPr lang="en-US"/>
              <a:t>VSPP Streamer OTT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123860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 y="746125"/>
            <a:ext cx="6630988"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1" y="4724957"/>
            <a:ext cx="5486399" cy="4476273"/>
          </a:xfrm>
          <a:prstGeom prst="rect">
            <a:avLst/>
          </a:prstGeom>
        </p:spPr>
        <p:txBody>
          <a:bodyPr lIns="91855" tIns="91855" rIns="91855" bIns="91855" anchor="t" anchorCtr="0">
            <a:noAutofit/>
          </a:bodyPr>
          <a:lstStyle/>
          <a:p>
            <a:pPr>
              <a:spcBef>
                <a:spcPts val="0"/>
              </a:spcBef>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 y="746125"/>
            <a:ext cx="6630988"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685801" y="4724957"/>
            <a:ext cx="5486399" cy="4476273"/>
          </a:xfrm>
          <a:prstGeom prst="rect">
            <a:avLst/>
          </a:prstGeom>
        </p:spPr>
        <p:txBody>
          <a:bodyPr lIns="91855" tIns="91855" rIns="91855" bIns="91855" anchor="t" anchorCtr="0">
            <a:noAutofit/>
          </a:bodyPr>
          <a:lstStyle/>
          <a:p>
            <a:pPr>
              <a:spcBef>
                <a:spcPts val="0"/>
              </a:spcBef>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 y="746125"/>
            <a:ext cx="6630988" cy="372903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1" y="4724957"/>
            <a:ext cx="5486399" cy="4476273"/>
          </a:xfrm>
          <a:prstGeom prst="rect">
            <a:avLst/>
          </a:prstGeom>
        </p:spPr>
        <p:txBody>
          <a:bodyPr lIns="91855" tIns="91855" rIns="91855" bIns="91855" anchor="t" anchorCtr="0">
            <a:noAutofit/>
          </a:bodyPr>
          <a:lstStyle/>
          <a:p>
            <a:pPr>
              <a:spcBef>
                <a:spcPts val="0"/>
              </a:spcBef>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2016-01-11 </a:t>
            </a:r>
            <a:endParaRPr lang="en-US" dirty="0"/>
          </a:p>
        </p:txBody>
      </p:sp>
      <p:sp>
        <p:nvSpPr>
          <p:cNvPr id="5" name="Slide Number Placeholder 4"/>
          <p:cNvSpPr>
            <a:spLocks noGrp="1"/>
          </p:cNvSpPr>
          <p:nvPr>
            <p:ph type="sldNum" sz="quarter" idx="11"/>
          </p:nvPr>
        </p:nvSpPr>
        <p:spPr/>
        <p:txBody>
          <a:bodyPr/>
          <a:lstStyle/>
          <a:p>
            <a:fld id="{9AD80491-7E22-4525-866F-EA085AB7A8FB}" type="slidenum">
              <a:rPr lang="en-US" smtClean="0"/>
              <a:pPr/>
              <a:t>41</a:t>
            </a:fld>
            <a:endParaRPr lang="en-US" dirty="0"/>
          </a:p>
        </p:txBody>
      </p:sp>
      <p:sp>
        <p:nvSpPr>
          <p:cNvPr id="6" name="Header Placeholder 5"/>
          <p:cNvSpPr>
            <a:spLocks noGrp="1"/>
          </p:cNvSpPr>
          <p:nvPr>
            <p:ph type="hdr" sz="quarter" idx="12"/>
          </p:nvPr>
        </p:nvSpPr>
        <p:spPr/>
        <p:txBody>
          <a:bodyPr/>
          <a:lstStyle/>
          <a:p>
            <a:r>
              <a:rPr lang="en-US"/>
              <a:t>VSPP Streamer OTT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1071315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 y="746125"/>
            <a:ext cx="6629400" cy="3730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1" y="4724956"/>
            <a:ext cx="5486399" cy="4476274"/>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2015-12-22 </a:t>
            </a:r>
            <a:endParaRPr lang="en-US" dirty="0"/>
          </a:p>
        </p:txBody>
      </p:sp>
      <p:sp>
        <p:nvSpPr>
          <p:cNvPr id="5" name="Slide Number Placeholder 4"/>
          <p:cNvSpPr>
            <a:spLocks noGrp="1"/>
          </p:cNvSpPr>
          <p:nvPr>
            <p:ph type="sldNum" sz="quarter" idx="11"/>
          </p:nvPr>
        </p:nvSpPr>
        <p:spPr/>
        <p:txBody>
          <a:bodyPr/>
          <a:lstStyle/>
          <a:p>
            <a:fld id="{18B0C744-70E5-4E38-B754-423B1D6694A7}" type="slidenum">
              <a:rPr lang="en-US" smtClean="0"/>
              <a:pPr/>
              <a:t>4</a:t>
            </a:fld>
            <a:endParaRPr lang="en-US" dirty="0"/>
          </a:p>
        </p:txBody>
      </p:sp>
      <p:sp>
        <p:nvSpPr>
          <p:cNvPr id="6" name="Header Placeholder 5"/>
          <p:cNvSpPr>
            <a:spLocks noGrp="1"/>
          </p:cNvSpPr>
          <p:nvPr>
            <p:ph type="hdr" sz="quarter" idx="12"/>
          </p:nvPr>
        </p:nvSpPr>
        <p:spPr/>
        <p:txBody>
          <a:bodyPr/>
          <a:lstStyle/>
          <a:p>
            <a:r>
              <a:rPr lang="en-US"/>
              <a:t>Video Storage and Processing Platform 3.8 - Commercial Presentation </a:t>
            </a:r>
            <a:endParaRPr lang="en-US" dirty="0"/>
          </a:p>
        </p:txBody>
      </p:sp>
      <p:sp>
        <p:nvSpPr>
          <p:cNvPr id="7" name="Footer Placeholder 6"/>
          <p:cNvSpPr>
            <a:spLocks noGrp="1"/>
          </p:cNvSpPr>
          <p:nvPr>
            <p:ph type="ftr" sz="quarter" idx="13"/>
          </p:nvPr>
        </p:nvSpPr>
        <p:spPr/>
        <p:txBody>
          <a:bodyPr/>
          <a:lstStyle/>
          <a:p>
            <a:r>
              <a:rPr lang="es-ES"/>
              <a:t>2/221 09-FGC 101 2724/2 Uen, Rev A </a:t>
            </a:r>
            <a:endParaRPr lang="en-US" dirty="0"/>
          </a:p>
        </p:txBody>
      </p:sp>
    </p:spTree>
    <p:extLst>
      <p:ext uri="{BB962C8B-B14F-4D97-AF65-F5344CB8AC3E}">
        <p14:creationId xmlns:p14="http://schemas.microsoft.com/office/powerpoint/2010/main" xmlns="" val="2005763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2016-01-11 </a:t>
            </a:r>
            <a:endParaRPr lang="en-US" dirty="0"/>
          </a:p>
        </p:txBody>
      </p:sp>
      <p:sp>
        <p:nvSpPr>
          <p:cNvPr id="5" name="Slide Number Placeholder 4"/>
          <p:cNvSpPr>
            <a:spLocks noGrp="1"/>
          </p:cNvSpPr>
          <p:nvPr>
            <p:ph type="sldNum" sz="quarter" idx="11"/>
          </p:nvPr>
        </p:nvSpPr>
        <p:spPr/>
        <p:txBody>
          <a:bodyPr/>
          <a:lstStyle/>
          <a:p>
            <a:fld id="{2FAD5992-6525-404C-8E84-8F287A1B63AD}" type="slidenum">
              <a:rPr lang="en-US" smtClean="0"/>
              <a:pPr/>
              <a:t>43</a:t>
            </a:fld>
            <a:endParaRPr lang="en-US" dirty="0"/>
          </a:p>
        </p:txBody>
      </p:sp>
      <p:sp>
        <p:nvSpPr>
          <p:cNvPr id="6" name="Header Placeholder 5"/>
          <p:cNvSpPr>
            <a:spLocks noGrp="1"/>
          </p:cNvSpPr>
          <p:nvPr>
            <p:ph type="hdr" sz="quarter" idx="12"/>
          </p:nvPr>
        </p:nvSpPr>
        <p:spPr/>
        <p:txBody>
          <a:bodyPr/>
          <a:lstStyle/>
          <a:p>
            <a:r>
              <a:rPr lang="en-US"/>
              <a:t>VSPP Streamer OTT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3890924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 y="746125"/>
            <a:ext cx="6629400" cy="3730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4" name="Shape 184"/>
          <p:cNvSpPr txBox="1">
            <a:spLocks noGrp="1"/>
          </p:cNvSpPr>
          <p:nvPr>
            <p:ph type="body" idx="1"/>
          </p:nvPr>
        </p:nvSpPr>
        <p:spPr>
          <a:xfrm>
            <a:off x="685801" y="4724956"/>
            <a:ext cx="5486399" cy="4476274"/>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2016-01-11 </a:t>
            </a:r>
            <a:endParaRPr lang="en-US" dirty="0"/>
          </a:p>
        </p:txBody>
      </p:sp>
      <p:sp>
        <p:nvSpPr>
          <p:cNvPr id="5" name="Slide Number Placeholder 4"/>
          <p:cNvSpPr>
            <a:spLocks noGrp="1"/>
          </p:cNvSpPr>
          <p:nvPr>
            <p:ph type="sldNum" sz="quarter" idx="11"/>
          </p:nvPr>
        </p:nvSpPr>
        <p:spPr/>
        <p:txBody>
          <a:bodyPr/>
          <a:lstStyle/>
          <a:p>
            <a:fld id="{1EBF4810-8513-4451-A335-D416448EBAE4}" type="slidenum">
              <a:rPr lang="en-US" smtClean="0"/>
              <a:pPr/>
              <a:t>45</a:t>
            </a:fld>
            <a:endParaRPr lang="en-US" dirty="0"/>
          </a:p>
        </p:txBody>
      </p:sp>
      <p:sp>
        <p:nvSpPr>
          <p:cNvPr id="6" name="Header Placeholder 5"/>
          <p:cNvSpPr>
            <a:spLocks noGrp="1"/>
          </p:cNvSpPr>
          <p:nvPr>
            <p:ph type="hdr" sz="quarter" idx="12"/>
          </p:nvPr>
        </p:nvSpPr>
        <p:spPr/>
        <p:txBody>
          <a:bodyPr/>
          <a:lstStyle/>
          <a:p>
            <a:r>
              <a:rPr lang="en-US"/>
              <a:t>VSPP Streamer OTT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4151366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2016-01-11 </a:t>
            </a:r>
            <a:endParaRPr lang="en-US" dirty="0"/>
          </a:p>
        </p:txBody>
      </p:sp>
      <p:sp>
        <p:nvSpPr>
          <p:cNvPr id="5" name="Slide Number Placeholder 4"/>
          <p:cNvSpPr>
            <a:spLocks noGrp="1"/>
          </p:cNvSpPr>
          <p:nvPr>
            <p:ph type="sldNum" sz="quarter" idx="11"/>
          </p:nvPr>
        </p:nvSpPr>
        <p:spPr/>
        <p:txBody>
          <a:bodyPr/>
          <a:lstStyle/>
          <a:p>
            <a:fld id="{D432960D-43B0-46F5-9EF8-EF410FEDE14D}" type="slidenum">
              <a:rPr lang="en-US" smtClean="0"/>
              <a:pPr/>
              <a:t>46</a:t>
            </a:fld>
            <a:endParaRPr lang="en-US" dirty="0"/>
          </a:p>
        </p:txBody>
      </p:sp>
      <p:sp>
        <p:nvSpPr>
          <p:cNvPr id="6" name="Header Placeholder 5"/>
          <p:cNvSpPr>
            <a:spLocks noGrp="1"/>
          </p:cNvSpPr>
          <p:nvPr>
            <p:ph type="hdr" sz="quarter" idx="12"/>
          </p:nvPr>
        </p:nvSpPr>
        <p:spPr/>
        <p:txBody>
          <a:bodyPr/>
          <a:lstStyle/>
          <a:p>
            <a:r>
              <a:rPr lang="en-US"/>
              <a:t>VSPP Streamer OTT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3046012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2016-01-11 </a:t>
            </a:r>
            <a:endParaRPr lang="en-US" dirty="0"/>
          </a:p>
        </p:txBody>
      </p:sp>
      <p:sp>
        <p:nvSpPr>
          <p:cNvPr id="5" name="Slide Number Placeholder 4"/>
          <p:cNvSpPr>
            <a:spLocks noGrp="1"/>
          </p:cNvSpPr>
          <p:nvPr>
            <p:ph type="sldNum" sz="quarter" idx="11"/>
          </p:nvPr>
        </p:nvSpPr>
        <p:spPr/>
        <p:txBody>
          <a:bodyPr/>
          <a:lstStyle/>
          <a:p>
            <a:fld id="{5587F06A-90C9-4A29-816A-A87BD7B7B44E}" type="slidenum">
              <a:rPr lang="en-US" smtClean="0"/>
              <a:pPr/>
              <a:t>47</a:t>
            </a:fld>
            <a:endParaRPr lang="en-US" dirty="0"/>
          </a:p>
        </p:txBody>
      </p:sp>
      <p:sp>
        <p:nvSpPr>
          <p:cNvPr id="6" name="Header Placeholder 5"/>
          <p:cNvSpPr>
            <a:spLocks noGrp="1"/>
          </p:cNvSpPr>
          <p:nvPr>
            <p:ph type="hdr" sz="quarter" idx="12"/>
          </p:nvPr>
        </p:nvSpPr>
        <p:spPr/>
        <p:txBody>
          <a:bodyPr/>
          <a:lstStyle/>
          <a:p>
            <a:r>
              <a:rPr lang="en-US"/>
              <a:t>VSPP Streamer OTT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959229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2016-01-11 </a:t>
            </a:r>
            <a:endParaRPr lang="en-US" dirty="0"/>
          </a:p>
        </p:txBody>
      </p:sp>
      <p:sp>
        <p:nvSpPr>
          <p:cNvPr id="5" name="Slide Number Placeholder 4"/>
          <p:cNvSpPr>
            <a:spLocks noGrp="1"/>
          </p:cNvSpPr>
          <p:nvPr>
            <p:ph type="sldNum" sz="quarter" idx="11"/>
          </p:nvPr>
        </p:nvSpPr>
        <p:spPr/>
        <p:txBody>
          <a:bodyPr/>
          <a:lstStyle/>
          <a:p>
            <a:fld id="{6CB80A3C-811C-4260-8D13-7F8797C9F19C}" type="slidenum">
              <a:rPr lang="en-US" smtClean="0"/>
              <a:pPr/>
              <a:t>48</a:t>
            </a:fld>
            <a:endParaRPr lang="en-US" dirty="0"/>
          </a:p>
        </p:txBody>
      </p:sp>
      <p:sp>
        <p:nvSpPr>
          <p:cNvPr id="6" name="Header Placeholder 5"/>
          <p:cNvSpPr>
            <a:spLocks noGrp="1"/>
          </p:cNvSpPr>
          <p:nvPr>
            <p:ph type="hdr" sz="quarter" idx="12"/>
          </p:nvPr>
        </p:nvSpPr>
        <p:spPr/>
        <p:txBody>
          <a:bodyPr/>
          <a:lstStyle/>
          <a:p>
            <a:r>
              <a:rPr lang="en-US"/>
              <a:t>VSPP Streamer OTT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3735081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2016-01-11 </a:t>
            </a:r>
            <a:endParaRPr lang="en-US" dirty="0"/>
          </a:p>
        </p:txBody>
      </p:sp>
      <p:sp>
        <p:nvSpPr>
          <p:cNvPr id="5" name="Slide Number Placeholder 4"/>
          <p:cNvSpPr>
            <a:spLocks noGrp="1"/>
          </p:cNvSpPr>
          <p:nvPr>
            <p:ph type="sldNum" sz="quarter" idx="11"/>
          </p:nvPr>
        </p:nvSpPr>
        <p:spPr/>
        <p:txBody>
          <a:bodyPr/>
          <a:lstStyle/>
          <a:p>
            <a:fld id="{B026AD6C-48E5-481B-BDC4-EF98E85F0647}" type="slidenum">
              <a:rPr lang="en-US" smtClean="0"/>
              <a:pPr/>
              <a:t>49</a:t>
            </a:fld>
            <a:endParaRPr lang="en-US" dirty="0"/>
          </a:p>
        </p:txBody>
      </p:sp>
      <p:sp>
        <p:nvSpPr>
          <p:cNvPr id="6" name="Header Placeholder 5"/>
          <p:cNvSpPr>
            <a:spLocks noGrp="1"/>
          </p:cNvSpPr>
          <p:nvPr>
            <p:ph type="hdr" sz="quarter" idx="12"/>
          </p:nvPr>
        </p:nvSpPr>
        <p:spPr/>
        <p:txBody>
          <a:bodyPr/>
          <a:lstStyle/>
          <a:p>
            <a:r>
              <a:rPr lang="en-US"/>
              <a:t>VSPP Streamer OTT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275345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50</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37955449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51</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2529390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29429B61-1B2D-4F83-AF15-BDA50A228819}" type="slidenum">
              <a:rPr lang="en-US" smtClean="0"/>
              <a:pPr/>
              <a:t>52</a:t>
            </a:fld>
            <a:endParaRPr lang="en-US"/>
          </a:p>
        </p:txBody>
      </p:sp>
    </p:spTree>
    <p:extLst>
      <p:ext uri="{BB962C8B-B14F-4D97-AF65-F5344CB8AC3E}">
        <p14:creationId xmlns:p14="http://schemas.microsoft.com/office/powerpoint/2010/main" xmlns="" val="3624870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9005">
              <a:defRPr/>
            </a:pPr>
            <a:endParaRPr lang="en-US" dirty="0"/>
          </a:p>
        </p:txBody>
      </p:sp>
      <p:sp>
        <p:nvSpPr>
          <p:cNvPr id="4" name="Date Placeholder 3"/>
          <p:cNvSpPr>
            <a:spLocks noGrp="1"/>
          </p:cNvSpPr>
          <p:nvPr>
            <p:ph type="dt" idx="10"/>
          </p:nvPr>
        </p:nvSpPr>
        <p:spPr/>
        <p:txBody>
          <a:bodyPr/>
          <a:lstStyle/>
          <a:p>
            <a:r>
              <a:rPr lang="en-US"/>
              <a:t>2015-12-22 </a:t>
            </a:r>
            <a:endParaRPr lang="en-US" dirty="0"/>
          </a:p>
        </p:txBody>
      </p:sp>
      <p:sp>
        <p:nvSpPr>
          <p:cNvPr id="5" name="Slide Number Placeholder 4"/>
          <p:cNvSpPr>
            <a:spLocks noGrp="1"/>
          </p:cNvSpPr>
          <p:nvPr>
            <p:ph type="sldNum" sz="quarter" idx="11"/>
          </p:nvPr>
        </p:nvSpPr>
        <p:spPr/>
        <p:txBody>
          <a:bodyPr/>
          <a:lstStyle/>
          <a:p>
            <a:fld id="{604212C8-2499-4E44-A69D-AB4865A7AC42}" type="slidenum">
              <a:rPr lang="en-US" smtClean="0"/>
              <a:pPr/>
              <a:t>5</a:t>
            </a:fld>
            <a:endParaRPr lang="en-US" dirty="0"/>
          </a:p>
        </p:txBody>
      </p:sp>
      <p:sp>
        <p:nvSpPr>
          <p:cNvPr id="6" name="Header Placeholder 5"/>
          <p:cNvSpPr>
            <a:spLocks noGrp="1"/>
          </p:cNvSpPr>
          <p:nvPr>
            <p:ph type="hdr" sz="quarter" idx="12"/>
          </p:nvPr>
        </p:nvSpPr>
        <p:spPr/>
        <p:txBody>
          <a:bodyPr/>
          <a:lstStyle/>
          <a:p>
            <a:r>
              <a:rPr lang="en-US"/>
              <a:t>Video Storage and Processing Platform 3.8 - Commercial Presentation </a:t>
            </a:r>
            <a:endParaRPr lang="en-US" dirty="0"/>
          </a:p>
        </p:txBody>
      </p:sp>
      <p:sp>
        <p:nvSpPr>
          <p:cNvPr id="7" name="Footer Placeholder 6"/>
          <p:cNvSpPr>
            <a:spLocks noGrp="1"/>
          </p:cNvSpPr>
          <p:nvPr>
            <p:ph type="ftr" sz="quarter" idx="13"/>
          </p:nvPr>
        </p:nvSpPr>
        <p:spPr/>
        <p:txBody>
          <a:bodyPr/>
          <a:lstStyle/>
          <a:p>
            <a:r>
              <a:rPr lang="es-ES"/>
              <a:t>2/221 09-FGC 101 2724/2 Uen, Rev A </a:t>
            </a:r>
            <a:endParaRPr lang="en-US" dirty="0"/>
          </a:p>
        </p:txBody>
      </p:sp>
    </p:spTree>
    <p:extLst>
      <p:ext uri="{BB962C8B-B14F-4D97-AF65-F5344CB8AC3E}">
        <p14:creationId xmlns:p14="http://schemas.microsoft.com/office/powerpoint/2010/main" xmlns="" val="6724094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7E7C3534-6DA2-4E61-B405-931019339DD0}" type="slidenum">
              <a:rPr lang="en-US" smtClean="0"/>
              <a:pPr/>
              <a:t>53</a:t>
            </a:fld>
            <a:endParaRPr lang="en-US"/>
          </a:p>
        </p:txBody>
      </p:sp>
    </p:spTree>
    <p:extLst>
      <p:ext uri="{BB962C8B-B14F-4D97-AF65-F5344CB8AC3E}">
        <p14:creationId xmlns:p14="http://schemas.microsoft.com/office/powerpoint/2010/main" xmlns="" val="9662289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5058139F-4DB4-462D-B75B-38D9FD35AE68}" type="slidenum">
              <a:rPr lang="en-US" smtClean="0"/>
              <a:pPr/>
              <a:t>54</a:t>
            </a:fld>
            <a:endParaRPr lang="en-US"/>
          </a:p>
        </p:txBody>
      </p:sp>
    </p:spTree>
    <p:extLst>
      <p:ext uri="{BB962C8B-B14F-4D97-AF65-F5344CB8AC3E}">
        <p14:creationId xmlns:p14="http://schemas.microsoft.com/office/powerpoint/2010/main" xmlns="" val="1211018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5F0A7D37-269C-4C2C-B653-941FFB380DF2}" type="slidenum">
              <a:rPr lang="en-US" smtClean="0"/>
              <a:pPr/>
              <a:t>55</a:t>
            </a:fld>
            <a:endParaRPr lang="en-US"/>
          </a:p>
        </p:txBody>
      </p:sp>
    </p:spTree>
    <p:extLst>
      <p:ext uri="{BB962C8B-B14F-4D97-AF65-F5344CB8AC3E}">
        <p14:creationId xmlns:p14="http://schemas.microsoft.com/office/powerpoint/2010/main" xmlns="" val="30240909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58</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2529390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59</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27343078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61</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6911624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62</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8331344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63</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29754795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64</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715671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65</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3688908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2015-12-22 </a:t>
            </a:r>
            <a:endParaRPr lang="en-US" dirty="0"/>
          </a:p>
        </p:txBody>
      </p:sp>
      <p:sp>
        <p:nvSpPr>
          <p:cNvPr id="5" name="Slide Number Placeholder 4"/>
          <p:cNvSpPr>
            <a:spLocks noGrp="1"/>
          </p:cNvSpPr>
          <p:nvPr>
            <p:ph type="sldNum" sz="quarter" idx="11"/>
          </p:nvPr>
        </p:nvSpPr>
        <p:spPr/>
        <p:txBody>
          <a:bodyPr/>
          <a:lstStyle/>
          <a:p>
            <a:fld id="{95693E10-3436-47EC-9F56-66607EBFCBF6}" type="slidenum">
              <a:rPr lang="en-US" smtClean="0"/>
              <a:pPr/>
              <a:t>6</a:t>
            </a:fld>
            <a:endParaRPr lang="en-US" dirty="0"/>
          </a:p>
        </p:txBody>
      </p:sp>
      <p:sp>
        <p:nvSpPr>
          <p:cNvPr id="6" name="Header Placeholder 5"/>
          <p:cNvSpPr>
            <a:spLocks noGrp="1"/>
          </p:cNvSpPr>
          <p:nvPr>
            <p:ph type="hdr" sz="quarter" idx="12"/>
          </p:nvPr>
        </p:nvSpPr>
        <p:spPr/>
        <p:txBody>
          <a:bodyPr/>
          <a:lstStyle/>
          <a:p>
            <a:r>
              <a:rPr lang="en-US"/>
              <a:t>Video Storage and Processing Platform 3.8 - Commercial Presentation </a:t>
            </a:r>
            <a:endParaRPr lang="en-US" dirty="0"/>
          </a:p>
        </p:txBody>
      </p:sp>
      <p:sp>
        <p:nvSpPr>
          <p:cNvPr id="7" name="Footer Placeholder 6"/>
          <p:cNvSpPr>
            <a:spLocks noGrp="1"/>
          </p:cNvSpPr>
          <p:nvPr>
            <p:ph type="ftr" sz="quarter" idx="13"/>
          </p:nvPr>
        </p:nvSpPr>
        <p:spPr/>
        <p:txBody>
          <a:bodyPr/>
          <a:lstStyle/>
          <a:p>
            <a:r>
              <a:rPr lang="es-ES"/>
              <a:t>2/221 09-FGC 101 2724/2 Uen, Rev A </a:t>
            </a:r>
            <a:endParaRPr lang="en-US" dirty="0"/>
          </a:p>
        </p:txBody>
      </p:sp>
    </p:spTree>
    <p:extLst>
      <p:ext uri="{BB962C8B-B14F-4D97-AF65-F5344CB8AC3E}">
        <p14:creationId xmlns:p14="http://schemas.microsoft.com/office/powerpoint/2010/main" xmlns="" val="6724094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66</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779318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67</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40461388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68</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41538991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69</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38241907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70</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406834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72</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25169746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4300" y="746125"/>
            <a:ext cx="6629400" cy="3729038"/>
          </a:xfrm>
          <a:prstGeom prst="rect">
            <a:avLst/>
          </a:prstGeom>
          <a:ln/>
        </p:spPr>
      </p:sp>
      <p:sp>
        <p:nvSpPr>
          <p:cNvPr id="80899" name="Rectangle 3"/>
          <p:cNvSpPr>
            <a:spLocks noGrp="1" noChangeArrowheads="1"/>
          </p:cNvSpPr>
          <p:nvPr>
            <p:ph type="body" idx="1"/>
          </p:nvPr>
        </p:nvSpPr>
        <p:spPr>
          <a:xfrm>
            <a:off x="685801" y="4724958"/>
            <a:ext cx="5486400" cy="4476273"/>
          </a:xfrm>
          <a:prstGeom prst="rect">
            <a:avLst/>
          </a:prstGeom>
        </p:spPr>
        <p:txBody>
          <a:bodyPr/>
          <a:lstStyle/>
          <a:p>
            <a:endParaRPr lang="en-US" dirty="0"/>
          </a:p>
        </p:txBody>
      </p:sp>
      <p:sp>
        <p:nvSpPr>
          <p:cNvPr id="5" name="Date Placeholder 4"/>
          <p:cNvSpPr>
            <a:spLocks noGrp="1"/>
          </p:cNvSpPr>
          <p:nvPr>
            <p:ph type="dt" idx="10"/>
          </p:nvPr>
        </p:nvSpPr>
        <p:spPr/>
        <p:txBody>
          <a:bodyPr/>
          <a:lstStyle/>
          <a:p>
            <a:r>
              <a:rPr lang="en-US"/>
              <a:t>2015-05-25 </a:t>
            </a:r>
            <a:endParaRPr lang="en-US" dirty="0"/>
          </a:p>
        </p:txBody>
      </p:sp>
      <p:sp>
        <p:nvSpPr>
          <p:cNvPr id="6" name="Footer Placeholder 5"/>
          <p:cNvSpPr>
            <a:spLocks noGrp="1"/>
          </p:cNvSpPr>
          <p:nvPr>
            <p:ph type="ftr" sz="quarter" idx="11"/>
          </p:nvPr>
        </p:nvSpPr>
        <p:spPr/>
        <p:txBody>
          <a:bodyPr/>
          <a:lstStyle/>
          <a:p>
            <a:r>
              <a:rPr lang="en-US"/>
              <a:t>, Rev   </a:t>
            </a:r>
            <a:endParaRPr lang="en-US" dirty="0"/>
          </a:p>
        </p:txBody>
      </p:sp>
      <p:sp>
        <p:nvSpPr>
          <p:cNvPr id="8" name="Slide Number Placeholder 7"/>
          <p:cNvSpPr>
            <a:spLocks noGrp="1"/>
          </p:cNvSpPr>
          <p:nvPr>
            <p:ph type="sldNum" sz="quarter" idx="12"/>
          </p:nvPr>
        </p:nvSpPr>
        <p:spPr/>
        <p:txBody>
          <a:bodyPr/>
          <a:lstStyle/>
          <a:p>
            <a:fld id="{0A479494-E073-4C99-8E17-AE5E40C00774}" type="slidenum">
              <a:rPr lang="en-US" smtClean="0"/>
              <a:pPr/>
              <a:t>73</a:t>
            </a:fld>
            <a:endParaRPr lang="en-US" dirty="0"/>
          </a:p>
        </p:txBody>
      </p:sp>
      <p:sp>
        <p:nvSpPr>
          <p:cNvPr id="9" name="Header Placeholder 8"/>
          <p:cNvSpPr>
            <a:spLocks noGrp="1"/>
          </p:cNvSpPr>
          <p:nvPr>
            <p:ph type="hdr" sz="quarter" idx="13"/>
          </p:nvPr>
        </p:nvSpPr>
        <p:spPr/>
        <p:txBody>
          <a:bodyPr/>
          <a:lstStyle/>
          <a:p>
            <a:r>
              <a:rPr lang="en-US"/>
              <a:t>VSPP Diagnostics </a:t>
            </a:r>
            <a:endParaRPr lang="en-US" dirty="0"/>
          </a:p>
        </p:txBody>
      </p:sp>
    </p:spTree>
    <p:extLst>
      <p:ext uri="{BB962C8B-B14F-4D97-AF65-F5344CB8AC3E}">
        <p14:creationId xmlns:p14="http://schemas.microsoft.com/office/powerpoint/2010/main" xmlns="" val="23254474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t> </a:t>
            </a:r>
          </a:p>
        </p:txBody>
      </p:sp>
      <p:sp>
        <p:nvSpPr>
          <p:cNvPr id="5" name="Date Placeholder 4"/>
          <p:cNvSpPr>
            <a:spLocks noGrp="1"/>
          </p:cNvSpPr>
          <p:nvPr>
            <p:ph type="dt" idx="11"/>
          </p:nvPr>
        </p:nvSpPr>
        <p:spPr/>
        <p:txBody>
          <a:bodyPr/>
          <a:lstStyle/>
          <a:p>
            <a:r>
              <a:rPr lang="en-US"/>
              <a:t>2015-02-17 </a:t>
            </a:r>
          </a:p>
        </p:txBody>
      </p:sp>
      <p:sp>
        <p:nvSpPr>
          <p:cNvPr id="6" name="Footer Placeholder 5"/>
          <p:cNvSpPr>
            <a:spLocks noGrp="1"/>
          </p:cNvSpPr>
          <p:nvPr>
            <p:ph type="ftr" sz="quarter" idx="12"/>
          </p:nvPr>
        </p:nvSpPr>
        <p:spPr/>
        <p:txBody>
          <a:bodyPr/>
          <a:lstStyle/>
          <a:p>
            <a:r>
              <a:rPr lang="en-US"/>
              <a:t> </a:t>
            </a:r>
          </a:p>
        </p:txBody>
      </p:sp>
      <p:sp>
        <p:nvSpPr>
          <p:cNvPr id="7" name="Slide Number Placeholder 6"/>
          <p:cNvSpPr>
            <a:spLocks noGrp="1"/>
          </p:cNvSpPr>
          <p:nvPr>
            <p:ph type="sldNum" sz="quarter" idx="13"/>
          </p:nvPr>
        </p:nvSpPr>
        <p:spPr/>
        <p:txBody>
          <a:bodyPr/>
          <a:lstStyle/>
          <a:p>
            <a:fld id="{F6FB7671-2CAA-4653-8E5A-C282CBCEE117}" type="slidenum">
              <a:rPr lang="en-US" smtClean="0"/>
              <a:pPr/>
              <a:t>74</a:t>
            </a:fld>
            <a:endParaRPr lang="en-US"/>
          </a:p>
        </p:txBody>
      </p:sp>
    </p:spTree>
    <p:extLst>
      <p:ext uri="{BB962C8B-B14F-4D97-AF65-F5344CB8AC3E}">
        <p14:creationId xmlns:p14="http://schemas.microsoft.com/office/powerpoint/2010/main" xmlns="" val="26745492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t> </a:t>
            </a:r>
          </a:p>
        </p:txBody>
      </p:sp>
      <p:sp>
        <p:nvSpPr>
          <p:cNvPr id="5" name="Date Placeholder 4"/>
          <p:cNvSpPr>
            <a:spLocks noGrp="1"/>
          </p:cNvSpPr>
          <p:nvPr>
            <p:ph type="dt" idx="11"/>
          </p:nvPr>
        </p:nvSpPr>
        <p:spPr/>
        <p:txBody>
          <a:bodyPr/>
          <a:lstStyle/>
          <a:p>
            <a:r>
              <a:rPr lang="en-US"/>
              <a:t>2015-02-17 </a:t>
            </a:r>
          </a:p>
        </p:txBody>
      </p:sp>
      <p:sp>
        <p:nvSpPr>
          <p:cNvPr id="6" name="Footer Placeholder 5"/>
          <p:cNvSpPr>
            <a:spLocks noGrp="1"/>
          </p:cNvSpPr>
          <p:nvPr>
            <p:ph type="ftr" sz="quarter" idx="12"/>
          </p:nvPr>
        </p:nvSpPr>
        <p:spPr/>
        <p:txBody>
          <a:bodyPr/>
          <a:lstStyle/>
          <a:p>
            <a:r>
              <a:rPr lang="en-US"/>
              <a:t> </a:t>
            </a:r>
          </a:p>
        </p:txBody>
      </p:sp>
      <p:sp>
        <p:nvSpPr>
          <p:cNvPr id="7" name="Slide Number Placeholder 6"/>
          <p:cNvSpPr>
            <a:spLocks noGrp="1"/>
          </p:cNvSpPr>
          <p:nvPr>
            <p:ph type="sldNum" sz="quarter" idx="13"/>
          </p:nvPr>
        </p:nvSpPr>
        <p:spPr/>
        <p:txBody>
          <a:bodyPr/>
          <a:lstStyle/>
          <a:p>
            <a:fld id="{119EE1E9-07AE-405F-A011-0D06542DA1CF}" type="slidenum">
              <a:rPr lang="en-US" smtClean="0"/>
              <a:pPr/>
              <a:t>75</a:t>
            </a:fld>
            <a:endParaRPr lang="en-US"/>
          </a:p>
        </p:txBody>
      </p:sp>
    </p:spTree>
    <p:extLst>
      <p:ext uri="{BB962C8B-B14F-4D97-AF65-F5344CB8AC3E}">
        <p14:creationId xmlns:p14="http://schemas.microsoft.com/office/powerpoint/2010/main" xmlns="" val="22275798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t> </a:t>
            </a:r>
          </a:p>
        </p:txBody>
      </p:sp>
      <p:sp>
        <p:nvSpPr>
          <p:cNvPr id="5" name="Date Placeholder 4"/>
          <p:cNvSpPr>
            <a:spLocks noGrp="1"/>
          </p:cNvSpPr>
          <p:nvPr>
            <p:ph type="dt" idx="11"/>
          </p:nvPr>
        </p:nvSpPr>
        <p:spPr/>
        <p:txBody>
          <a:bodyPr/>
          <a:lstStyle/>
          <a:p>
            <a:r>
              <a:rPr lang="en-US"/>
              <a:t>2015-02-17 </a:t>
            </a:r>
          </a:p>
        </p:txBody>
      </p:sp>
      <p:sp>
        <p:nvSpPr>
          <p:cNvPr id="6" name="Footer Placeholder 5"/>
          <p:cNvSpPr>
            <a:spLocks noGrp="1"/>
          </p:cNvSpPr>
          <p:nvPr>
            <p:ph type="ftr" sz="quarter" idx="12"/>
          </p:nvPr>
        </p:nvSpPr>
        <p:spPr/>
        <p:txBody>
          <a:bodyPr/>
          <a:lstStyle/>
          <a:p>
            <a:r>
              <a:rPr lang="en-US"/>
              <a:t> </a:t>
            </a:r>
          </a:p>
        </p:txBody>
      </p:sp>
      <p:sp>
        <p:nvSpPr>
          <p:cNvPr id="7" name="Slide Number Placeholder 6"/>
          <p:cNvSpPr>
            <a:spLocks noGrp="1"/>
          </p:cNvSpPr>
          <p:nvPr>
            <p:ph type="sldNum" sz="quarter" idx="13"/>
          </p:nvPr>
        </p:nvSpPr>
        <p:spPr/>
        <p:txBody>
          <a:bodyPr/>
          <a:lstStyle/>
          <a:p>
            <a:fld id="{1772E2B8-5292-497D-BC43-992C74D029CD}" type="slidenum">
              <a:rPr lang="en-US" smtClean="0"/>
              <a:pPr/>
              <a:t>76</a:t>
            </a:fld>
            <a:endParaRPr lang="en-US"/>
          </a:p>
        </p:txBody>
      </p:sp>
    </p:spTree>
    <p:extLst>
      <p:ext uri="{BB962C8B-B14F-4D97-AF65-F5344CB8AC3E}">
        <p14:creationId xmlns:p14="http://schemas.microsoft.com/office/powerpoint/2010/main" xmlns="" val="295344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2015-12-22 </a:t>
            </a:r>
            <a:endParaRPr lang="en-US" dirty="0"/>
          </a:p>
        </p:txBody>
      </p:sp>
      <p:sp>
        <p:nvSpPr>
          <p:cNvPr id="5" name="Slide Number Placeholder 4"/>
          <p:cNvSpPr>
            <a:spLocks noGrp="1"/>
          </p:cNvSpPr>
          <p:nvPr>
            <p:ph type="sldNum" sz="quarter" idx="11"/>
          </p:nvPr>
        </p:nvSpPr>
        <p:spPr/>
        <p:txBody>
          <a:bodyPr/>
          <a:lstStyle/>
          <a:p>
            <a:fld id="{6ECCCFA0-7001-44EF-9375-F0C636EAF9AC}" type="slidenum">
              <a:rPr lang="en-US" smtClean="0"/>
              <a:pPr/>
              <a:t>7</a:t>
            </a:fld>
            <a:endParaRPr lang="en-US" dirty="0"/>
          </a:p>
        </p:txBody>
      </p:sp>
      <p:sp>
        <p:nvSpPr>
          <p:cNvPr id="6" name="Header Placeholder 5"/>
          <p:cNvSpPr>
            <a:spLocks noGrp="1"/>
          </p:cNvSpPr>
          <p:nvPr>
            <p:ph type="hdr" sz="quarter" idx="12"/>
          </p:nvPr>
        </p:nvSpPr>
        <p:spPr/>
        <p:txBody>
          <a:bodyPr/>
          <a:lstStyle/>
          <a:p>
            <a:r>
              <a:rPr lang="en-US"/>
              <a:t>Video Storage and Processing Platform 3.8 - Commercial Presentation </a:t>
            </a:r>
            <a:endParaRPr lang="en-US" dirty="0"/>
          </a:p>
        </p:txBody>
      </p:sp>
      <p:sp>
        <p:nvSpPr>
          <p:cNvPr id="7" name="Footer Placeholder 6"/>
          <p:cNvSpPr>
            <a:spLocks noGrp="1"/>
          </p:cNvSpPr>
          <p:nvPr>
            <p:ph type="ftr" sz="quarter" idx="13"/>
          </p:nvPr>
        </p:nvSpPr>
        <p:spPr/>
        <p:txBody>
          <a:bodyPr/>
          <a:lstStyle/>
          <a:p>
            <a:r>
              <a:rPr lang="es-ES"/>
              <a:t>2/221 09-FGC 101 2724/2 Uen, Rev A </a:t>
            </a:r>
            <a:endParaRPr lang="en-US" dirty="0"/>
          </a:p>
        </p:txBody>
      </p:sp>
    </p:spTree>
    <p:extLst>
      <p:ext uri="{BB962C8B-B14F-4D97-AF65-F5344CB8AC3E}">
        <p14:creationId xmlns:p14="http://schemas.microsoft.com/office/powerpoint/2010/main" xmlns="" val="6724094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t> </a:t>
            </a:r>
          </a:p>
        </p:txBody>
      </p:sp>
      <p:sp>
        <p:nvSpPr>
          <p:cNvPr id="5" name="Date Placeholder 4"/>
          <p:cNvSpPr>
            <a:spLocks noGrp="1"/>
          </p:cNvSpPr>
          <p:nvPr>
            <p:ph type="dt" idx="11"/>
          </p:nvPr>
        </p:nvSpPr>
        <p:spPr/>
        <p:txBody>
          <a:bodyPr/>
          <a:lstStyle/>
          <a:p>
            <a:r>
              <a:rPr lang="en-US"/>
              <a:t>2015-02-17 </a:t>
            </a:r>
          </a:p>
        </p:txBody>
      </p:sp>
      <p:sp>
        <p:nvSpPr>
          <p:cNvPr id="6" name="Footer Placeholder 5"/>
          <p:cNvSpPr>
            <a:spLocks noGrp="1"/>
          </p:cNvSpPr>
          <p:nvPr>
            <p:ph type="ftr" sz="quarter" idx="12"/>
          </p:nvPr>
        </p:nvSpPr>
        <p:spPr/>
        <p:txBody>
          <a:bodyPr/>
          <a:lstStyle/>
          <a:p>
            <a:r>
              <a:rPr lang="en-US"/>
              <a:t> </a:t>
            </a:r>
          </a:p>
        </p:txBody>
      </p:sp>
      <p:sp>
        <p:nvSpPr>
          <p:cNvPr id="7" name="Slide Number Placeholder 6"/>
          <p:cNvSpPr>
            <a:spLocks noGrp="1"/>
          </p:cNvSpPr>
          <p:nvPr>
            <p:ph type="sldNum" sz="quarter" idx="13"/>
          </p:nvPr>
        </p:nvSpPr>
        <p:spPr/>
        <p:txBody>
          <a:bodyPr/>
          <a:lstStyle/>
          <a:p>
            <a:fld id="{42CB7639-E372-455A-AFD2-C594EC93FCD3}" type="slidenum">
              <a:rPr lang="en-US" smtClean="0"/>
              <a:pPr/>
              <a:t>77</a:t>
            </a:fld>
            <a:endParaRPr lang="en-US"/>
          </a:p>
        </p:txBody>
      </p:sp>
    </p:spTree>
    <p:extLst>
      <p:ext uri="{BB962C8B-B14F-4D97-AF65-F5344CB8AC3E}">
        <p14:creationId xmlns:p14="http://schemas.microsoft.com/office/powerpoint/2010/main" xmlns="" val="912522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4300" y="746125"/>
            <a:ext cx="6629400" cy="3729038"/>
          </a:xfrm>
          <a:prstGeom prst="rect">
            <a:avLst/>
          </a:prstGeom>
          <a:ln/>
        </p:spPr>
      </p:sp>
      <p:sp>
        <p:nvSpPr>
          <p:cNvPr id="80899" name="Rectangle 3"/>
          <p:cNvSpPr>
            <a:spLocks noGrp="1" noChangeArrowheads="1"/>
          </p:cNvSpPr>
          <p:nvPr>
            <p:ph type="body" idx="1"/>
          </p:nvPr>
        </p:nvSpPr>
        <p:spPr>
          <a:xfrm>
            <a:off x="685801" y="4724958"/>
            <a:ext cx="5486400" cy="4476273"/>
          </a:xfrm>
          <a:prstGeom prst="rect">
            <a:avLst/>
          </a:prstGeom>
        </p:spPr>
        <p:txBody>
          <a:bodyPr/>
          <a:lstStyle/>
          <a:p>
            <a:endParaRPr lang="en-US" dirty="0"/>
          </a:p>
        </p:txBody>
      </p:sp>
      <p:sp>
        <p:nvSpPr>
          <p:cNvPr id="5" name="Date Placeholder 4"/>
          <p:cNvSpPr>
            <a:spLocks noGrp="1"/>
          </p:cNvSpPr>
          <p:nvPr>
            <p:ph type="dt" idx="10"/>
          </p:nvPr>
        </p:nvSpPr>
        <p:spPr/>
        <p:txBody>
          <a:bodyPr/>
          <a:lstStyle/>
          <a:p>
            <a:r>
              <a:rPr lang="en-US"/>
              <a:t>2015-05-25 </a:t>
            </a:r>
            <a:endParaRPr lang="en-US" dirty="0"/>
          </a:p>
        </p:txBody>
      </p:sp>
      <p:sp>
        <p:nvSpPr>
          <p:cNvPr id="6" name="Footer Placeholder 5"/>
          <p:cNvSpPr>
            <a:spLocks noGrp="1"/>
          </p:cNvSpPr>
          <p:nvPr>
            <p:ph type="ftr" sz="quarter" idx="11"/>
          </p:nvPr>
        </p:nvSpPr>
        <p:spPr/>
        <p:txBody>
          <a:bodyPr/>
          <a:lstStyle/>
          <a:p>
            <a:r>
              <a:rPr lang="en-US"/>
              <a:t>, Rev   </a:t>
            </a:r>
            <a:endParaRPr lang="en-US" dirty="0"/>
          </a:p>
        </p:txBody>
      </p:sp>
      <p:sp>
        <p:nvSpPr>
          <p:cNvPr id="8" name="Slide Number Placeholder 7"/>
          <p:cNvSpPr>
            <a:spLocks noGrp="1"/>
          </p:cNvSpPr>
          <p:nvPr>
            <p:ph type="sldNum" sz="quarter" idx="12"/>
          </p:nvPr>
        </p:nvSpPr>
        <p:spPr/>
        <p:txBody>
          <a:bodyPr/>
          <a:lstStyle/>
          <a:p>
            <a:fld id="{0A479494-E073-4C99-8E17-AE5E40C00774}" type="slidenum">
              <a:rPr lang="en-US" smtClean="0"/>
              <a:pPr/>
              <a:t>79</a:t>
            </a:fld>
            <a:endParaRPr lang="en-US" dirty="0"/>
          </a:p>
        </p:txBody>
      </p:sp>
      <p:sp>
        <p:nvSpPr>
          <p:cNvPr id="9" name="Header Placeholder 8"/>
          <p:cNvSpPr>
            <a:spLocks noGrp="1"/>
          </p:cNvSpPr>
          <p:nvPr>
            <p:ph type="hdr" sz="quarter" idx="13"/>
          </p:nvPr>
        </p:nvSpPr>
        <p:spPr/>
        <p:txBody>
          <a:bodyPr/>
          <a:lstStyle/>
          <a:p>
            <a:r>
              <a:rPr lang="en-US"/>
              <a:t>VSPP Diagnostics </a:t>
            </a:r>
            <a:endParaRPr lang="en-US" dirty="0"/>
          </a:p>
        </p:txBody>
      </p:sp>
    </p:spTree>
    <p:extLst>
      <p:ext uri="{BB962C8B-B14F-4D97-AF65-F5344CB8AC3E}">
        <p14:creationId xmlns:p14="http://schemas.microsoft.com/office/powerpoint/2010/main" xmlns="" val="23254474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2015-05-25 </a:t>
            </a:r>
            <a:endParaRPr lang="en-US" dirty="0"/>
          </a:p>
        </p:txBody>
      </p:sp>
      <p:sp>
        <p:nvSpPr>
          <p:cNvPr id="5" name="Slide Number Placeholder 4"/>
          <p:cNvSpPr>
            <a:spLocks noGrp="1"/>
          </p:cNvSpPr>
          <p:nvPr>
            <p:ph type="sldNum" sz="quarter" idx="11"/>
          </p:nvPr>
        </p:nvSpPr>
        <p:spPr/>
        <p:txBody>
          <a:bodyPr/>
          <a:lstStyle/>
          <a:p>
            <a:fld id="{35885446-2AD1-4220-B006-A9349BD30886}" type="slidenum">
              <a:rPr lang="en-US" smtClean="0"/>
              <a:pPr/>
              <a:t>80</a:t>
            </a:fld>
            <a:endParaRPr lang="en-US" dirty="0"/>
          </a:p>
        </p:txBody>
      </p:sp>
      <p:sp>
        <p:nvSpPr>
          <p:cNvPr id="6" name="Header Placeholder 5"/>
          <p:cNvSpPr>
            <a:spLocks noGrp="1"/>
          </p:cNvSpPr>
          <p:nvPr>
            <p:ph type="hdr" sz="quarter" idx="12"/>
          </p:nvPr>
        </p:nvSpPr>
        <p:spPr/>
        <p:txBody>
          <a:bodyPr/>
          <a:lstStyle/>
          <a:p>
            <a:r>
              <a:rPr lang="en-US"/>
              <a:t>VSPP Diagnostics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34929911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2015-05-25 </a:t>
            </a:r>
            <a:endParaRPr lang="en-US" dirty="0"/>
          </a:p>
        </p:txBody>
      </p:sp>
      <p:sp>
        <p:nvSpPr>
          <p:cNvPr id="5" name="Slide Number Placeholder 4"/>
          <p:cNvSpPr>
            <a:spLocks noGrp="1"/>
          </p:cNvSpPr>
          <p:nvPr>
            <p:ph type="sldNum" sz="quarter" idx="11"/>
          </p:nvPr>
        </p:nvSpPr>
        <p:spPr/>
        <p:txBody>
          <a:bodyPr/>
          <a:lstStyle/>
          <a:p>
            <a:fld id="{0554048A-C4F5-4326-B3AB-D733D9671145}" type="slidenum">
              <a:rPr lang="en-US" smtClean="0"/>
              <a:pPr/>
              <a:t>81</a:t>
            </a:fld>
            <a:endParaRPr lang="en-US" dirty="0"/>
          </a:p>
        </p:txBody>
      </p:sp>
      <p:sp>
        <p:nvSpPr>
          <p:cNvPr id="6" name="Header Placeholder 5"/>
          <p:cNvSpPr>
            <a:spLocks noGrp="1"/>
          </p:cNvSpPr>
          <p:nvPr>
            <p:ph type="hdr" sz="quarter" idx="12"/>
          </p:nvPr>
        </p:nvSpPr>
        <p:spPr/>
        <p:txBody>
          <a:bodyPr/>
          <a:lstStyle/>
          <a:p>
            <a:r>
              <a:rPr lang="en-US"/>
              <a:t>VSPP Diagnostics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3492991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he-IL"/>
          </a:p>
        </p:txBody>
      </p:sp>
      <p:sp>
        <p:nvSpPr>
          <p:cNvPr id="4" name="Date Placeholder 3"/>
          <p:cNvSpPr>
            <a:spLocks noGrp="1"/>
          </p:cNvSpPr>
          <p:nvPr>
            <p:ph type="dt" idx="10"/>
          </p:nvPr>
        </p:nvSpPr>
        <p:spPr/>
        <p:txBody>
          <a:bodyPr/>
          <a:lstStyle/>
          <a:p>
            <a:r>
              <a:rPr lang="en-US"/>
              <a:t>2015-05-25 </a:t>
            </a:r>
            <a:endParaRPr lang="en-US" dirty="0"/>
          </a:p>
        </p:txBody>
      </p:sp>
      <p:sp>
        <p:nvSpPr>
          <p:cNvPr id="5" name="Slide Number Placeholder 4"/>
          <p:cNvSpPr>
            <a:spLocks noGrp="1"/>
          </p:cNvSpPr>
          <p:nvPr>
            <p:ph type="sldNum" sz="quarter" idx="11"/>
          </p:nvPr>
        </p:nvSpPr>
        <p:spPr/>
        <p:txBody>
          <a:bodyPr/>
          <a:lstStyle/>
          <a:p>
            <a:fld id="{F0D1AD10-3DBB-4E51-AAE1-FED854C73ABD}" type="slidenum">
              <a:rPr lang="en-US" smtClean="0"/>
              <a:pPr/>
              <a:t>82</a:t>
            </a:fld>
            <a:endParaRPr lang="en-US" dirty="0"/>
          </a:p>
        </p:txBody>
      </p:sp>
      <p:sp>
        <p:nvSpPr>
          <p:cNvPr id="6" name="Header Placeholder 5"/>
          <p:cNvSpPr>
            <a:spLocks noGrp="1"/>
          </p:cNvSpPr>
          <p:nvPr>
            <p:ph type="hdr" sz="quarter" idx="12"/>
          </p:nvPr>
        </p:nvSpPr>
        <p:spPr/>
        <p:txBody>
          <a:bodyPr/>
          <a:lstStyle/>
          <a:p>
            <a:r>
              <a:rPr lang="en-US"/>
              <a:t>VSPP Diagnostics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37053824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he-IL"/>
          </a:p>
        </p:txBody>
      </p:sp>
      <p:sp>
        <p:nvSpPr>
          <p:cNvPr id="4" name="Date Placeholder 3"/>
          <p:cNvSpPr>
            <a:spLocks noGrp="1"/>
          </p:cNvSpPr>
          <p:nvPr>
            <p:ph type="dt" idx="10"/>
          </p:nvPr>
        </p:nvSpPr>
        <p:spPr/>
        <p:txBody>
          <a:bodyPr/>
          <a:lstStyle/>
          <a:p>
            <a:r>
              <a:rPr lang="en-US"/>
              <a:t>2015-05-25 </a:t>
            </a:r>
            <a:endParaRPr lang="en-US" dirty="0"/>
          </a:p>
        </p:txBody>
      </p:sp>
      <p:sp>
        <p:nvSpPr>
          <p:cNvPr id="5" name="Slide Number Placeholder 4"/>
          <p:cNvSpPr>
            <a:spLocks noGrp="1"/>
          </p:cNvSpPr>
          <p:nvPr>
            <p:ph type="sldNum" sz="quarter" idx="11"/>
          </p:nvPr>
        </p:nvSpPr>
        <p:spPr/>
        <p:txBody>
          <a:bodyPr/>
          <a:lstStyle/>
          <a:p>
            <a:fld id="{0F06313D-0A2F-4B56-BCB3-BE930A89BBF3}" type="slidenum">
              <a:rPr lang="en-US" smtClean="0"/>
              <a:pPr/>
              <a:t>83</a:t>
            </a:fld>
            <a:endParaRPr lang="en-US" dirty="0"/>
          </a:p>
        </p:txBody>
      </p:sp>
      <p:sp>
        <p:nvSpPr>
          <p:cNvPr id="6" name="Header Placeholder 5"/>
          <p:cNvSpPr>
            <a:spLocks noGrp="1"/>
          </p:cNvSpPr>
          <p:nvPr>
            <p:ph type="hdr" sz="quarter" idx="12"/>
          </p:nvPr>
        </p:nvSpPr>
        <p:spPr/>
        <p:txBody>
          <a:bodyPr/>
          <a:lstStyle/>
          <a:p>
            <a:r>
              <a:rPr lang="en-US"/>
              <a:t>VSPP Diagnostics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702942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he-IL"/>
          </a:p>
        </p:txBody>
      </p:sp>
      <p:sp>
        <p:nvSpPr>
          <p:cNvPr id="4" name="Date Placeholder 3"/>
          <p:cNvSpPr>
            <a:spLocks noGrp="1"/>
          </p:cNvSpPr>
          <p:nvPr>
            <p:ph type="dt" idx="10"/>
          </p:nvPr>
        </p:nvSpPr>
        <p:spPr/>
        <p:txBody>
          <a:bodyPr/>
          <a:lstStyle/>
          <a:p>
            <a:r>
              <a:rPr lang="en-US"/>
              <a:t>2015-05-25 </a:t>
            </a:r>
            <a:endParaRPr lang="en-US" dirty="0"/>
          </a:p>
        </p:txBody>
      </p:sp>
      <p:sp>
        <p:nvSpPr>
          <p:cNvPr id="5" name="Slide Number Placeholder 4"/>
          <p:cNvSpPr>
            <a:spLocks noGrp="1"/>
          </p:cNvSpPr>
          <p:nvPr>
            <p:ph type="sldNum" sz="quarter" idx="11"/>
          </p:nvPr>
        </p:nvSpPr>
        <p:spPr/>
        <p:txBody>
          <a:bodyPr/>
          <a:lstStyle/>
          <a:p>
            <a:fld id="{237615C6-B6FE-496C-8207-849AD7CCA041}" type="slidenum">
              <a:rPr lang="en-US" smtClean="0"/>
              <a:pPr/>
              <a:t>84</a:t>
            </a:fld>
            <a:endParaRPr lang="en-US" dirty="0"/>
          </a:p>
        </p:txBody>
      </p:sp>
      <p:sp>
        <p:nvSpPr>
          <p:cNvPr id="6" name="Header Placeholder 5"/>
          <p:cNvSpPr>
            <a:spLocks noGrp="1"/>
          </p:cNvSpPr>
          <p:nvPr>
            <p:ph type="hdr" sz="quarter" idx="12"/>
          </p:nvPr>
        </p:nvSpPr>
        <p:spPr/>
        <p:txBody>
          <a:bodyPr/>
          <a:lstStyle/>
          <a:p>
            <a:r>
              <a:rPr lang="en-US"/>
              <a:t>VSPP Diagnostics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25097720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85</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750436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86</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9881445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he-IL"/>
          </a:p>
        </p:txBody>
      </p:sp>
      <p:sp>
        <p:nvSpPr>
          <p:cNvPr id="4" name="Date Placeholder 3"/>
          <p:cNvSpPr>
            <a:spLocks noGrp="1"/>
          </p:cNvSpPr>
          <p:nvPr>
            <p:ph type="dt" idx="10"/>
          </p:nvPr>
        </p:nvSpPr>
        <p:spPr/>
        <p:txBody>
          <a:bodyPr/>
          <a:lstStyle/>
          <a:p>
            <a:r>
              <a:rPr lang="en-US"/>
              <a:t>2015-05-25 </a:t>
            </a:r>
            <a:endParaRPr lang="en-US" dirty="0"/>
          </a:p>
        </p:txBody>
      </p:sp>
      <p:sp>
        <p:nvSpPr>
          <p:cNvPr id="5" name="Slide Number Placeholder 4"/>
          <p:cNvSpPr>
            <a:spLocks noGrp="1"/>
          </p:cNvSpPr>
          <p:nvPr>
            <p:ph type="sldNum" sz="quarter" idx="11"/>
          </p:nvPr>
        </p:nvSpPr>
        <p:spPr/>
        <p:txBody>
          <a:bodyPr/>
          <a:lstStyle/>
          <a:p>
            <a:fld id="{A29E30F8-76CE-4344-A46A-22A48468044A}" type="slidenum">
              <a:rPr lang="en-US" smtClean="0"/>
              <a:pPr/>
              <a:t>87</a:t>
            </a:fld>
            <a:endParaRPr lang="en-US" dirty="0"/>
          </a:p>
        </p:txBody>
      </p:sp>
      <p:sp>
        <p:nvSpPr>
          <p:cNvPr id="6" name="Header Placeholder 5"/>
          <p:cNvSpPr>
            <a:spLocks noGrp="1"/>
          </p:cNvSpPr>
          <p:nvPr>
            <p:ph type="hdr" sz="quarter" idx="12"/>
          </p:nvPr>
        </p:nvSpPr>
        <p:spPr/>
        <p:txBody>
          <a:bodyPr/>
          <a:lstStyle/>
          <a:p>
            <a:r>
              <a:rPr lang="en-US"/>
              <a:t>VSPP Diagnostics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3944478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2015-12-22 </a:t>
            </a:r>
            <a:endParaRPr lang="en-US" dirty="0"/>
          </a:p>
        </p:txBody>
      </p:sp>
      <p:sp>
        <p:nvSpPr>
          <p:cNvPr id="5" name="Slide Number Placeholder 4"/>
          <p:cNvSpPr>
            <a:spLocks noGrp="1"/>
          </p:cNvSpPr>
          <p:nvPr>
            <p:ph type="sldNum" sz="quarter" idx="11"/>
          </p:nvPr>
        </p:nvSpPr>
        <p:spPr/>
        <p:txBody>
          <a:bodyPr/>
          <a:lstStyle/>
          <a:p>
            <a:fld id="{FD57901F-0C68-4503-A468-34902D91FC0C}" type="slidenum">
              <a:rPr lang="en-US" smtClean="0"/>
              <a:pPr/>
              <a:t>8</a:t>
            </a:fld>
            <a:endParaRPr lang="en-US" dirty="0"/>
          </a:p>
        </p:txBody>
      </p:sp>
      <p:sp>
        <p:nvSpPr>
          <p:cNvPr id="6" name="Header Placeholder 5"/>
          <p:cNvSpPr>
            <a:spLocks noGrp="1"/>
          </p:cNvSpPr>
          <p:nvPr>
            <p:ph type="hdr" sz="quarter" idx="12"/>
          </p:nvPr>
        </p:nvSpPr>
        <p:spPr/>
        <p:txBody>
          <a:bodyPr/>
          <a:lstStyle/>
          <a:p>
            <a:r>
              <a:rPr lang="en-US"/>
              <a:t>Video Storage and Processing Platform 3.8 - Commercial Presentation </a:t>
            </a:r>
            <a:endParaRPr lang="en-US" dirty="0"/>
          </a:p>
        </p:txBody>
      </p:sp>
      <p:sp>
        <p:nvSpPr>
          <p:cNvPr id="7" name="Footer Placeholder 6"/>
          <p:cNvSpPr>
            <a:spLocks noGrp="1"/>
          </p:cNvSpPr>
          <p:nvPr>
            <p:ph type="ftr" sz="quarter" idx="13"/>
          </p:nvPr>
        </p:nvSpPr>
        <p:spPr/>
        <p:txBody>
          <a:bodyPr/>
          <a:lstStyle/>
          <a:p>
            <a:r>
              <a:rPr lang="es-ES"/>
              <a:t>2/221 09-FGC 101 2724/2 Uen, Rev A </a:t>
            </a:r>
            <a:endParaRPr lang="en-US" dirty="0"/>
          </a:p>
        </p:txBody>
      </p:sp>
    </p:spTree>
    <p:extLst>
      <p:ext uri="{BB962C8B-B14F-4D97-AF65-F5344CB8AC3E}">
        <p14:creationId xmlns:p14="http://schemas.microsoft.com/office/powerpoint/2010/main" xmlns="" val="31897095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he-IL"/>
          </a:p>
        </p:txBody>
      </p:sp>
      <p:sp>
        <p:nvSpPr>
          <p:cNvPr id="4" name="Date Placeholder 3"/>
          <p:cNvSpPr>
            <a:spLocks noGrp="1"/>
          </p:cNvSpPr>
          <p:nvPr>
            <p:ph type="dt" idx="10"/>
          </p:nvPr>
        </p:nvSpPr>
        <p:spPr/>
        <p:txBody>
          <a:bodyPr/>
          <a:lstStyle/>
          <a:p>
            <a:r>
              <a:rPr lang="en-US"/>
              <a:t>2015-05-25 </a:t>
            </a:r>
            <a:endParaRPr lang="en-US" dirty="0"/>
          </a:p>
        </p:txBody>
      </p:sp>
      <p:sp>
        <p:nvSpPr>
          <p:cNvPr id="5" name="Slide Number Placeholder 4"/>
          <p:cNvSpPr>
            <a:spLocks noGrp="1"/>
          </p:cNvSpPr>
          <p:nvPr>
            <p:ph type="sldNum" sz="quarter" idx="11"/>
          </p:nvPr>
        </p:nvSpPr>
        <p:spPr/>
        <p:txBody>
          <a:bodyPr/>
          <a:lstStyle/>
          <a:p>
            <a:fld id="{B6F32C6F-E593-4931-801D-1A3140746B0B}" type="slidenum">
              <a:rPr lang="en-US" smtClean="0"/>
              <a:pPr/>
              <a:t>88</a:t>
            </a:fld>
            <a:endParaRPr lang="en-US" dirty="0"/>
          </a:p>
        </p:txBody>
      </p:sp>
      <p:sp>
        <p:nvSpPr>
          <p:cNvPr id="6" name="Header Placeholder 5"/>
          <p:cNvSpPr>
            <a:spLocks noGrp="1"/>
          </p:cNvSpPr>
          <p:nvPr>
            <p:ph type="hdr" sz="quarter" idx="12"/>
          </p:nvPr>
        </p:nvSpPr>
        <p:spPr/>
        <p:txBody>
          <a:bodyPr/>
          <a:lstStyle/>
          <a:p>
            <a:r>
              <a:rPr lang="en-US"/>
              <a:t>VSPP Diagnostics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1956914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he-IL"/>
          </a:p>
        </p:txBody>
      </p:sp>
      <p:sp>
        <p:nvSpPr>
          <p:cNvPr id="4" name="Date Placeholder 3"/>
          <p:cNvSpPr>
            <a:spLocks noGrp="1"/>
          </p:cNvSpPr>
          <p:nvPr>
            <p:ph type="dt" idx="10"/>
          </p:nvPr>
        </p:nvSpPr>
        <p:spPr/>
        <p:txBody>
          <a:bodyPr/>
          <a:lstStyle/>
          <a:p>
            <a:r>
              <a:rPr lang="en-US"/>
              <a:t>2015-05-25 </a:t>
            </a:r>
            <a:endParaRPr lang="en-US" dirty="0"/>
          </a:p>
        </p:txBody>
      </p:sp>
      <p:sp>
        <p:nvSpPr>
          <p:cNvPr id="5" name="Slide Number Placeholder 4"/>
          <p:cNvSpPr>
            <a:spLocks noGrp="1"/>
          </p:cNvSpPr>
          <p:nvPr>
            <p:ph type="sldNum" sz="quarter" idx="11"/>
          </p:nvPr>
        </p:nvSpPr>
        <p:spPr/>
        <p:txBody>
          <a:bodyPr/>
          <a:lstStyle/>
          <a:p>
            <a:fld id="{C25841F1-7943-4A32-B4BE-87C9B3F10934}" type="slidenum">
              <a:rPr lang="en-US" smtClean="0"/>
              <a:pPr/>
              <a:t>89</a:t>
            </a:fld>
            <a:endParaRPr lang="en-US" dirty="0"/>
          </a:p>
        </p:txBody>
      </p:sp>
      <p:sp>
        <p:nvSpPr>
          <p:cNvPr id="6" name="Header Placeholder 5"/>
          <p:cNvSpPr>
            <a:spLocks noGrp="1"/>
          </p:cNvSpPr>
          <p:nvPr>
            <p:ph type="hdr" sz="quarter" idx="12"/>
          </p:nvPr>
        </p:nvSpPr>
        <p:spPr/>
        <p:txBody>
          <a:bodyPr/>
          <a:lstStyle/>
          <a:p>
            <a:r>
              <a:rPr lang="en-US"/>
              <a:t>VSPP Diagnostics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24457459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46125"/>
            <a:ext cx="6629400" cy="3729038"/>
          </a:xfrm>
        </p:spPr>
      </p:sp>
      <p:sp>
        <p:nvSpPr>
          <p:cNvPr id="3" name="Notes Placeholder 2"/>
          <p:cNvSpPr>
            <a:spLocks noGrp="1"/>
          </p:cNvSpPr>
          <p:nvPr>
            <p:ph type="body" idx="1"/>
          </p:nvPr>
        </p:nvSpPr>
        <p:spPr/>
        <p:txBody>
          <a:bodyPr/>
          <a:lstStyle/>
          <a:p>
            <a:endParaRPr lang="he-IL"/>
          </a:p>
        </p:txBody>
      </p:sp>
      <p:sp>
        <p:nvSpPr>
          <p:cNvPr id="4" name="Date Placeholder 3"/>
          <p:cNvSpPr>
            <a:spLocks noGrp="1"/>
          </p:cNvSpPr>
          <p:nvPr>
            <p:ph type="dt" idx="10"/>
          </p:nvPr>
        </p:nvSpPr>
        <p:spPr/>
        <p:txBody>
          <a:bodyPr/>
          <a:lstStyle/>
          <a:p>
            <a:r>
              <a:rPr lang="en-US"/>
              <a:t>2015-05-25 </a:t>
            </a:r>
            <a:endParaRPr lang="en-US" dirty="0"/>
          </a:p>
        </p:txBody>
      </p:sp>
      <p:sp>
        <p:nvSpPr>
          <p:cNvPr id="5" name="Slide Number Placeholder 4"/>
          <p:cNvSpPr>
            <a:spLocks noGrp="1"/>
          </p:cNvSpPr>
          <p:nvPr>
            <p:ph type="sldNum" sz="quarter" idx="11"/>
          </p:nvPr>
        </p:nvSpPr>
        <p:spPr/>
        <p:txBody>
          <a:bodyPr/>
          <a:lstStyle/>
          <a:p>
            <a:fld id="{42BA544C-C10E-4DD6-93AC-866791B1F737}" type="slidenum">
              <a:rPr lang="en-US" smtClean="0"/>
              <a:pPr/>
              <a:t>90</a:t>
            </a:fld>
            <a:endParaRPr lang="en-US" dirty="0"/>
          </a:p>
        </p:txBody>
      </p:sp>
      <p:sp>
        <p:nvSpPr>
          <p:cNvPr id="6" name="Header Placeholder 5"/>
          <p:cNvSpPr>
            <a:spLocks noGrp="1"/>
          </p:cNvSpPr>
          <p:nvPr>
            <p:ph type="hdr" sz="quarter" idx="12"/>
          </p:nvPr>
        </p:nvSpPr>
        <p:spPr/>
        <p:txBody>
          <a:bodyPr/>
          <a:lstStyle/>
          <a:p>
            <a:r>
              <a:rPr lang="en-US"/>
              <a:t>VSPP Diagnostics </a:t>
            </a:r>
            <a:endParaRPr lang="en-US" dirty="0"/>
          </a:p>
        </p:txBody>
      </p:sp>
      <p:sp>
        <p:nvSpPr>
          <p:cNvPr id="7" name="Footer Placeholder 6"/>
          <p:cNvSpPr>
            <a:spLocks noGrp="1"/>
          </p:cNvSpPr>
          <p:nvPr>
            <p:ph type="ftr" sz="quarter" idx="13"/>
          </p:nvPr>
        </p:nvSpPr>
        <p:spPr/>
        <p:txBody>
          <a:bodyPr/>
          <a:lstStyle/>
          <a:p>
            <a:r>
              <a:rPr lang="en-US"/>
              <a:t>, Rev   </a:t>
            </a:r>
            <a:endParaRPr lang="en-US" dirty="0"/>
          </a:p>
        </p:txBody>
      </p:sp>
    </p:spTree>
    <p:extLst>
      <p:ext uri="{BB962C8B-B14F-4D97-AF65-F5344CB8AC3E}">
        <p14:creationId xmlns:p14="http://schemas.microsoft.com/office/powerpoint/2010/main" xmlns="" val="35263899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91</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25293908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6D24920C-8868-4A10-9F9E-E312772706C2}" type="slidenum">
              <a:rPr lang="en-US" smtClean="0"/>
              <a:pPr/>
              <a:t>92</a:t>
            </a:fld>
            <a:endParaRPr lang="en-US"/>
          </a:p>
        </p:txBody>
      </p:sp>
    </p:spTree>
    <p:extLst>
      <p:ext uri="{BB962C8B-B14F-4D97-AF65-F5344CB8AC3E}">
        <p14:creationId xmlns:p14="http://schemas.microsoft.com/office/powerpoint/2010/main" xmlns="" val="41327244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96</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795250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97</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24084465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98</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41075090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99</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5437709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100</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95576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txBox="1">
            <a:spLocks noGrp="1" noChangeArrowheads="1"/>
          </p:cNvSpPr>
          <p:nvPr/>
        </p:nvSpPr>
        <p:spPr bwMode="auto">
          <a:xfrm>
            <a:off x="3938962" y="10440620"/>
            <a:ext cx="3031308" cy="540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745" tIns="49872" rIns="99745" bIns="49872" anchor="b"/>
          <a:lstStyle>
            <a:lvl1pPr defTabSz="958850" eaLnBrk="0" hangingPunct="0">
              <a:defRPr sz="2000">
                <a:solidFill>
                  <a:schemeClr val="tx1"/>
                </a:solidFill>
                <a:latin typeface="Arial" pitchFamily="34" charset="0"/>
                <a:ea typeface="ＭＳ Ｐゴシック" pitchFamily="34" charset="-128"/>
              </a:defRPr>
            </a:lvl1pPr>
            <a:lvl2pPr marL="742950" indent="-285750" defTabSz="958850" eaLnBrk="0" hangingPunct="0">
              <a:defRPr sz="2000">
                <a:solidFill>
                  <a:schemeClr val="tx1"/>
                </a:solidFill>
                <a:latin typeface="Arial" pitchFamily="34" charset="0"/>
                <a:ea typeface="ＭＳ Ｐゴシック" pitchFamily="34" charset="-128"/>
              </a:defRPr>
            </a:lvl2pPr>
            <a:lvl3pPr marL="1143000" indent="-228600" defTabSz="958850" eaLnBrk="0" hangingPunct="0">
              <a:defRPr sz="2000">
                <a:solidFill>
                  <a:schemeClr val="tx1"/>
                </a:solidFill>
                <a:latin typeface="Arial" pitchFamily="34" charset="0"/>
                <a:ea typeface="ＭＳ Ｐゴシック" pitchFamily="34" charset="-128"/>
              </a:defRPr>
            </a:lvl3pPr>
            <a:lvl4pPr marL="1600200" indent="-228600" defTabSz="958850" eaLnBrk="0" hangingPunct="0">
              <a:defRPr sz="2000">
                <a:solidFill>
                  <a:schemeClr val="tx1"/>
                </a:solidFill>
                <a:latin typeface="Arial" pitchFamily="34" charset="0"/>
                <a:ea typeface="ＭＳ Ｐゴシック" pitchFamily="34" charset="-128"/>
              </a:defRPr>
            </a:lvl4pPr>
            <a:lvl5pPr marL="2057400" indent="-228600" defTabSz="958850" eaLnBrk="0" hangingPunct="0">
              <a:defRPr sz="2000">
                <a:solidFill>
                  <a:schemeClr val="tx1"/>
                </a:solidFill>
                <a:latin typeface="Arial" pitchFamily="34" charset="0"/>
                <a:ea typeface="ＭＳ Ｐゴシック" pitchFamily="34" charset="-128"/>
              </a:defRPr>
            </a:lvl5pPr>
            <a:lvl6pPr marL="2514600" indent="-228600" defTabSz="95885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5885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5885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5885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17310D08-68EE-40F3-93D2-534EDB90F95C}" type="slidenum">
              <a:rPr lang="en-US" altLang="en-US" sz="1400">
                <a:latin typeface="Times" pitchFamily="-84" charset="0"/>
              </a:rPr>
              <a:pPr algn="r" eaLnBrk="1" hangingPunct="1"/>
              <a:t>9</a:t>
            </a:fld>
            <a:endParaRPr lang="en-US" altLang="en-US" sz="1400" dirty="0">
              <a:latin typeface="Times" pitchFamily="-84" charset="0"/>
            </a:endParaRPr>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9939" name="Rectangle 3"/>
          <p:cNvSpPr>
            <a:spLocks noGrp="1" noChangeArrowheads="1"/>
          </p:cNvSpPr>
          <p:nvPr>
            <p:ph type="body" idx="1"/>
          </p:nvPr>
        </p:nvSpPr>
        <p:spPr bwMode="auto">
          <a:xfrm>
            <a:off x="694182" y="5199821"/>
            <a:ext cx="5556609" cy="493186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gn="r" rtl="1"/>
            <a:endParaRPr lang="en-US" altLang="en-US" baseline="0" dirty="0">
              <a:latin typeface="Calibri" pitchFamily="34" charset="0"/>
              <a:ea typeface="ＭＳ Ｐゴシック" pitchFamily="34" charset="-128"/>
            </a:endParaRPr>
          </a:p>
        </p:txBody>
      </p:sp>
      <p:sp>
        <p:nvSpPr>
          <p:cNvPr id="2" name="Slide Number Placeholder 1"/>
          <p:cNvSpPr>
            <a:spLocks noGrp="1"/>
          </p:cNvSpPr>
          <p:nvPr>
            <p:ph type="sldNum" sz="quarter" idx="5"/>
          </p:nvPr>
        </p:nvSpPr>
        <p:spPr/>
        <p:txBody>
          <a:bodyPr/>
          <a:lstStyle/>
          <a:p>
            <a:fld id="{2669ADBF-96C2-4739-BEE1-020DC166543C}" type="slidenum">
              <a:rPr lang="en-US" smtClean="0"/>
              <a:pPr/>
              <a:t>9</a:t>
            </a:fld>
            <a:endParaRPr lang="en-US"/>
          </a:p>
        </p:txBody>
      </p:sp>
      <p:sp>
        <p:nvSpPr>
          <p:cNvPr id="3" name="Header Placeholder 2"/>
          <p:cNvSpPr>
            <a:spLocks noGrp="1"/>
          </p:cNvSpPr>
          <p:nvPr>
            <p:ph type="hdr" sz="quarter"/>
          </p:nvPr>
        </p:nvSpPr>
        <p:spPr/>
        <p:txBody>
          <a:bodyPr/>
          <a:lstStyle/>
          <a:p>
            <a:r>
              <a:rPr lang="en-US"/>
              <a:t>Video Storage and Processing Platform 3.6 - Commercial Presentation </a:t>
            </a:r>
          </a:p>
        </p:txBody>
      </p:sp>
      <p:sp>
        <p:nvSpPr>
          <p:cNvPr id="4" name="Footer Placeholder 3"/>
          <p:cNvSpPr>
            <a:spLocks noGrp="1"/>
          </p:cNvSpPr>
          <p:nvPr>
            <p:ph type="ftr" sz="quarter" idx="4"/>
          </p:nvPr>
        </p:nvSpPr>
        <p:spPr/>
        <p:txBody>
          <a:bodyPr/>
          <a:lstStyle/>
          <a:p>
            <a:r>
              <a:rPr lang="es-ES"/>
              <a:t>221 09-FGC 101 2724/2 Uen, Rev A </a:t>
            </a:r>
            <a:endParaRPr lang="en-US"/>
          </a:p>
        </p:txBody>
      </p:sp>
      <p:sp>
        <p:nvSpPr>
          <p:cNvPr id="5" name="Date Placeholder 4"/>
          <p:cNvSpPr>
            <a:spLocks noGrp="1"/>
          </p:cNvSpPr>
          <p:nvPr>
            <p:ph type="dt" idx="1"/>
          </p:nvPr>
        </p:nvSpPr>
        <p:spPr/>
        <p:txBody>
          <a:bodyPr/>
          <a:lstStyle/>
          <a:p>
            <a:r>
              <a:rPr lang="en-US"/>
              <a:t>2015-04-08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101</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4156393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102</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37800138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103</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015898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F9761349-D1FA-42BF-B8F9-A64E361C19A1}" type="slidenum">
              <a:rPr lang="en-US" smtClean="0"/>
              <a:pPr/>
              <a:t>104</a:t>
            </a:fld>
            <a:endParaRPr lang="en-US"/>
          </a:p>
        </p:txBody>
      </p:sp>
    </p:spTree>
    <p:extLst>
      <p:ext uri="{BB962C8B-B14F-4D97-AF65-F5344CB8AC3E}">
        <p14:creationId xmlns:p14="http://schemas.microsoft.com/office/powerpoint/2010/main" xmlns="" val="38181969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3D4D05E3-CB55-4CEA-89E2-5F0C5A416201}" type="slidenum">
              <a:rPr lang="en-US" smtClean="0"/>
              <a:pPr/>
              <a:t>105</a:t>
            </a:fld>
            <a:endParaRPr lang="en-US"/>
          </a:p>
        </p:txBody>
      </p:sp>
    </p:spTree>
    <p:extLst>
      <p:ext uri="{BB962C8B-B14F-4D97-AF65-F5344CB8AC3E}">
        <p14:creationId xmlns:p14="http://schemas.microsoft.com/office/powerpoint/2010/main" xmlns="" val="10348135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78BC3406-E5F4-4269-8893-62EBA6083738}" type="slidenum">
              <a:rPr lang="en-US" smtClean="0"/>
              <a:pPr/>
              <a:t>106</a:t>
            </a:fld>
            <a:endParaRPr lang="en-US"/>
          </a:p>
        </p:txBody>
      </p:sp>
    </p:spTree>
    <p:extLst>
      <p:ext uri="{BB962C8B-B14F-4D97-AF65-F5344CB8AC3E}">
        <p14:creationId xmlns:p14="http://schemas.microsoft.com/office/powerpoint/2010/main" xmlns="" val="22862458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78E79839-AE12-43B7-BCA4-20C5B7C50B9B}" type="slidenum">
              <a:rPr lang="en-US" smtClean="0"/>
              <a:pPr/>
              <a:t>107</a:t>
            </a:fld>
            <a:endParaRPr lang="en-US"/>
          </a:p>
        </p:txBody>
      </p:sp>
    </p:spTree>
    <p:extLst>
      <p:ext uri="{BB962C8B-B14F-4D97-AF65-F5344CB8AC3E}">
        <p14:creationId xmlns:p14="http://schemas.microsoft.com/office/powerpoint/2010/main" xmlns="" val="1757760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VSPP Master Overview </a:t>
            </a:r>
          </a:p>
        </p:txBody>
      </p:sp>
      <p:sp>
        <p:nvSpPr>
          <p:cNvPr id="5" name="Date Placeholder 4"/>
          <p:cNvSpPr>
            <a:spLocks noGrp="1"/>
          </p:cNvSpPr>
          <p:nvPr>
            <p:ph type="dt" idx="11"/>
          </p:nvPr>
        </p:nvSpPr>
        <p:spPr/>
        <p:txBody>
          <a:bodyPr/>
          <a:lstStyle/>
          <a:p>
            <a:r>
              <a:rPr lang="en-US"/>
              <a:t>2015-10-01 </a:t>
            </a:r>
          </a:p>
        </p:txBody>
      </p:sp>
      <p:sp>
        <p:nvSpPr>
          <p:cNvPr id="6" name="Footer Placeholder 5"/>
          <p:cNvSpPr>
            <a:spLocks noGrp="1"/>
          </p:cNvSpPr>
          <p:nvPr>
            <p:ph type="ftr" sz="quarter" idx="12"/>
          </p:nvPr>
        </p:nvSpPr>
        <p:spPr/>
        <p:txBody>
          <a:bodyPr/>
          <a:lstStyle/>
          <a:p>
            <a:r>
              <a:rPr lang="en-US"/>
              <a:t>, Rev   </a:t>
            </a:r>
          </a:p>
        </p:txBody>
      </p:sp>
      <p:sp>
        <p:nvSpPr>
          <p:cNvPr id="7" name="Slide Number Placeholder 6"/>
          <p:cNvSpPr>
            <a:spLocks noGrp="1"/>
          </p:cNvSpPr>
          <p:nvPr>
            <p:ph type="sldNum" sz="quarter" idx="13"/>
          </p:nvPr>
        </p:nvSpPr>
        <p:spPr/>
        <p:txBody>
          <a:bodyPr/>
          <a:lstStyle/>
          <a:p>
            <a:fld id="{FD061248-3400-4A92-8506-056868FD578E}" type="slidenum">
              <a:rPr lang="en-US" smtClean="0"/>
              <a:pPr/>
              <a:t>108</a:t>
            </a:fld>
            <a:endParaRPr lang="en-US"/>
          </a:p>
        </p:txBody>
      </p:sp>
    </p:spTree>
    <p:extLst>
      <p:ext uri="{BB962C8B-B14F-4D97-AF65-F5344CB8AC3E}">
        <p14:creationId xmlns:p14="http://schemas.microsoft.com/office/powerpoint/2010/main" xmlns="" val="16061393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2015-05-26 </a:t>
            </a:r>
            <a:endParaRPr lang="en-US" dirty="0"/>
          </a:p>
        </p:txBody>
      </p:sp>
      <p:sp>
        <p:nvSpPr>
          <p:cNvPr id="5" name="Slide Number Placeholder 4"/>
          <p:cNvSpPr>
            <a:spLocks noGrp="1"/>
          </p:cNvSpPr>
          <p:nvPr>
            <p:ph type="sldNum" sz="quarter" idx="11"/>
          </p:nvPr>
        </p:nvSpPr>
        <p:spPr/>
        <p:txBody>
          <a:bodyPr/>
          <a:lstStyle/>
          <a:p>
            <a:fld id="{BBB58FB9-E8E7-463B-A9FC-A29063F4C23D}" type="slidenum">
              <a:rPr lang="en-US" smtClean="0"/>
              <a:pPr/>
              <a:t>109</a:t>
            </a:fld>
            <a:endParaRPr lang="en-US" dirty="0"/>
          </a:p>
        </p:txBody>
      </p:sp>
      <p:sp>
        <p:nvSpPr>
          <p:cNvPr id="6" name="Header Placeholder 5"/>
          <p:cNvSpPr>
            <a:spLocks noGrp="1"/>
          </p:cNvSpPr>
          <p:nvPr>
            <p:ph type="hdr" sz="quarter" idx="12"/>
          </p:nvPr>
        </p:nvSpPr>
        <p:spPr/>
        <p:txBody>
          <a:bodyPr/>
          <a:lstStyle/>
          <a:p>
            <a:r>
              <a:rPr lang="en-US"/>
              <a:t>Video Storage and Processing Platform 3.7 - What's New </a:t>
            </a:r>
            <a:endParaRPr lang="en-US" dirty="0"/>
          </a:p>
        </p:txBody>
      </p:sp>
      <p:sp>
        <p:nvSpPr>
          <p:cNvPr id="7" name="Footer Placeholder 6"/>
          <p:cNvSpPr>
            <a:spLocks noGrp="1"/>
          </p:cNvSpPr>
          <p:nvPr>
            <p:ph type="ftr" sz="quarter" idx="13"/>
          </p:nvPr>
        </p:nvSpPr>
        <p:spPr/>
        <p:txBody>
          <a:bodyPr/>
          <a:lstStyle/>
          <a:p>
            <a:r>
              <a:rPr lang="es-ES"/>
              <a:t>2/224 01-FGC 101 2724/2 Uen, Rev A </a:t>
            </a:r>
            <a:endParaRPr lang="en-US" dirty="0"/>
          </a:p>
        </p:txBody>
      </p:sp>
    </p:spTree>
    <p:extLst>
      <p:ext uri="{BB962C8B-B14F-4D97-AF65-F5344CB8AC3E}">
        <p14:creationId xmlns:p14="http://schemas.microsoft.com/office/powerpoint/2010/main" xmlns="" val="1750388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age">
    <p:spTree>
      <p:nvGrpSpPr>
        <p:cNvPr id="1" name=""/>
        <p:cNvGrpSpPr/>
        <p:nvPr/>
      </p:nvGrpSpPr>
      <p:grpSpPr>
        <a:xfrm>
          <a:off x="0" y="0"/>
          <a:ext cx="0" cy="0"/>
          <a:chOff x="0" y="0"/>
          <a:chExt cx="0" cy="0"/>
        </a:xfrm>
      </p:grpSpPr>
      <p:sp>
        <p:nvSpPr>
          <p:cNvPr id="22532" name="LeftInfo"/>
          <p:cNvSpPr txBox="1">
            <a:spLocks noChangeArrowheads="1"/>
          </p:cNvSpPr>
          <p:nvPr/>
        </p:nvSpPr>
        <p:spPr bwMode="auto">
          <a:xfrm>
            <a:off x="-2019299" y="2828876"/>
            <a:ext cx="1968500" cy="3416320"/>
          </a:xfrm>
          <a:prstGeom prst="rect">
            <a:avLst/>
          </a:prstGeom>
          <a:noFill/>
          <a:ln w="9525">
            <a:noFill/>
            <a:miter lim="800000"/>
            <a:headEnd/>
            <a:tailEnd/>
          </a:ln>
          <a:effectLst/>
        </p:spPr>
        <p:txBody>
          <a:bodyPr>
            <a:spAutoFit/>
          </a:bodyPr>
          <a:lstStyle/>
          <a:p>
            <a:pPr algn="r">
              <a:spcBef>
                <a:spcPct val="0"/>
              </a:spcBef>
            </a:pPr>
            <a:r>
              <a:rPr lang="en-US" sz="1200" dirty="0">
                <a:solidFill>
                  <a:srgbClr val="FFFFFF"/>
                </a:solidFill>
              </a:rPr>
              <a:t>Slide title</a:t>
            </a:r>
          </a:p>
          <a:p>
            <a:pPr algn="r">
              <a:spcBef>
                <a:spcPct val="0"/>
              </a:spcBef>
            </a:pPr>
            <a:r>
              <a:rPr lang="en-US" sz="1200" dirty="0">
                <a:solidFill>
                  <a:srgbClr val="FFFFFF"/>
                </a:solidFill>
              </a:rPr>
              <a:t>70 pt</a:t>
            </a: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r>
              <a:rPr lang="en-US" sz="1200" dirty="0">
                <a:solidFill>
                  <a:srgbClr val="9FB7D3"/>
                </a:solidFill>
              </a:rPr>
              <a:t>CAPITALS</a:t>
            </a: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r>
              <a:rPr lang="en-US" sz="1200" dirty="0">
                <a:solidFill>
                  <a:srgbClr val="FFFFFF"/>
                </a:solidFill>
              </a:rPr>
              <a:t>Slide subtitle </a:t>
            </a:r>
          </a:p>
          <a:p>
            <a:pPr algn="r">
              <a:spcBef>
                <a:spcPct val="0"/>
              </a:spcBef>
            </a:pPr>
            <a:r>
              <a:rPr lang="en-US" sz="1200" dirty="0">
                <a:solidFill>
                  <a:srgbClr val="FFFFFF"/>
                </a:solidFill>
              </a:rPr>
              <a:t>minimum 30 pt</a:t>
            </a:r>
          </a:p>
          <a:p>
            <a:pPr algn="r">
              <a:spcBef>
                <a:spcPct val="0"/>
              </a:spcBef>
            </a:pPr>
            <a:endParaRPr lang="en-GB" sz="1200" dirty="0">
              <a:solidFill>
                <a:schemeClr val="bg1"/>
              </a:solidFill>
            </a:endParaRPr>
          </a:p>
        </p:txBody>
      </p:sp>
      <p:pic>
        <p:nvPicPr>
          <p:cNvPr id="6" name="Logo2011" descr="ERI_UF_rgb"/>
          <p:cNvPicPr>
            <a:picLocks noChangeArrowheads="1"/>
          </p:cNvPicPr>
          <p:nvPr/>
        </p:nvPicPr>
        <p:blipFill>
          <a:blip r:embed="rId2" cstate="print"/>
          <a:srcRect/>
          <a:stretch>
            <a:fillRect/>
          </a:stretch>
        </p:blipFill>
        <p:spPr bwMode="auto">
          <a:xfrm>
            <a:off x="10628483" y="432000"/>
            <a:ext cx="1027112" cy="900113"/>
          </a:xfrm>
          <a:prstGeom prst="rect">
            <a:avLst/>
          </a:prstGeom>
          <a:noFill/>
        </p:spPr>
      </p:pic>
      <p:sp>
        <p:nvSpPr>
          <p:cNvPr id="22530" name="SubTitle_TM"/>
          <p:cNvSpPr>
            <a:spLocks noGrp="1" noChangeArrowheads="1"/>
          </p:cNvSpPr>
          <p:nvPr>
            <p:ph type="subTitle" idx="1" hasCustomPrompt="1"/>
          </p:nvPr>
        </p:nvSpPr>
        <p:spPr>
          <a:xfrm>
            <a:off x="524932" y="5137201"/>
            <a:ext cx="11140019" cy="1386001"/>
          </a:xfrm>
        </p:spPr>
        <p:txBody>
          <a:bodyPr anchor="b" anchorCtr="0"/>
          <a:lstStyle>
            <a:lvl1pPr marL="0" indent="0">
              <a:lnSpc>
                <a:spcPct val="75000"/>
              </a:lnSpc>
              <a:spcBef>
                <a:spcPts val="0"/>
              </a:spcBef>
              <a:buFont typeface="Arial" charset="0"/>
              <a:buNone/>
              <a:defRPr sz="3000" baseline="0">
                <a:latin typeface="+mn-lt"/>
              </a:defRPr>
            </a:lvl1pPr>
          </a:lstStyle>
          <a:p>
            <a:r>
              <a:rPr lang="en-US" dirty="0"/>
              <a:t>Click to Add subtitle</a:t>
            </a:r>
          </a:p>
        </p:txBody>
      </p:sp>
      <p:sp>
        <p:nvSpPr>
          <p:cNvPr id="22531" name="Title_TM"/>
          <p:cNvSpPr>
            <a:spLocks noGrp="1" noChangeArrowheads="1"/>
          </p:cNvSpPr>
          <p:nvPr>
            <p:ph type="ctrTitle" hasCustomPrompt="1"/>
          </p:nvPr>
        </p:nvSpPr>
        <p:spPr>
          <a:xfrm>
            <a:off x="524934" y="1801622"/>
            <a:ext cx="11135785" cy="2839491"/>
          </a:xfrm>
        </p:spPr>
        <p:txBody>
          <a:bodyPr anchor="ctr">
            <a:normAutofit/>
          </a:bodyPr>
          <a:lstStyle>
            <a:lvl1pPr>
              <a:lnSpc>
                <a:spcPct val="75000"/>
              </a:lnSpc>
              <a:defRPr sz="7000">
                <a:latin typeface="Ericsson Capital TT"/>
              </a:defRPr>
            </a:lvl1pPr>
          </a:lstStyle>
          <a:p>
            <a:r>
              <a:rPr lang="en-US" dirty="0"/>
              <a:t>Click to add title</a:t>
            </a: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524934" y="4010025"/>
            <a:ext cx="11140017"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1"/>
          <p:cNvSpPr>
            <a:spLocks noGrp="1"/>
          </p:cNvSpPr>
          <p:nvPr>
            <p:ph sz="quarter" idx="10" hasCustomPrompt="1"/>
          </p:nvPr>
        </p:nvSpPr>
        <p:spPr>
          <a:xfrm>
            <a:off x="524935" y="1795463"/>
            <a:ext cx="11140016"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24935" y="239714"/>
            <a:ext cx="9992784" cy="1085371"/>
          </a:xfrm>
        </p:spPr>
        <p:txBody>
          <a:bodyPr/>
          <a:lstStyle/>
          <a:p>
            <a:r>
              <a:rPr lang="en-US" dirty="0"/>
              <a:t>Click to ADD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Content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6193367" y="4010025"/>
            <a:ext cx="5471584"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2" hasCustomPrompt="1"/>
          </p:nvPr>
        </p:nvSpPr>
        <p:spPr>
          <a:xfrm>
            <a:off x="524934" y="4010025"/>
            <a:ext cx="5473700"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idx="1" hasCustomPrompt="1"/>
          </p:nvPr>
        </p:nvSpPr>
        <p:spPr>
          <a:xfrm>
            <a:off x="529167" y="1795463"/>
            <a:ext cx="11135784"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524935" y="239714"/>
            <a:ext cx="9992784" cy="1085371"/>
          </a:xfrm>
        </p:spPr>
        <p:txBody>
          <a:bodyPr/>
          <a:lstStyle/>
          <a:p>
            <a:r>
              <a:rPr lang="en-US" dirty="0"/>
              <a:t>Click to ADD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 two content parts over content.">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524934" y="4010025"/>
            <a:ext cx="11140017"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quarter" idx="10" hasCustomPrompt="1"/>
          </p:nvPr>
        </p:nvSpPr>
        <p:spPr>
          <a:xfrm>
            <a:off x="6193367" y="1795463"/>
            <a:ext cx="5471584"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idx="1" hasCustomPrompt="1"/>
          </p:nvPr>
        </p:nvSpPr>
        <p:spPr>
          <a:xfrm>
            <a:off x="529166" y="1795463"/>
            <a:ext cx="5469467"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524935" y="239714"/>
            <a:ext cx="9992784" cy="1085371"/>
          </a:xfrm>
        </p:spPr>
        <p:txBody>
          <a:bodyPr/>
          <a:lstStyle/>
          <a:p>
            <a:r>
              <a:rPr lang="en-US" dirty="0"/>
              <a:t>Click to ADD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6193367" y="4013201"/>
            <a:ext cx="5467351"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6193367" y="1795464"/>
            <a:ext cx="5467351"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half" idx="1"/>
          </p:nvPr>
        </p:nvSpPr>
        <p:spPr>
          <a:xfrm>
            <a:off x="524934" y="1795463"/>
            <a:ext cx="5465233" cy="4284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xmlns="" val="25423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 name="Content Placeholder 3"/>
          <p:cNvSpPr>
            <a:spLocks noGrp="1"/>
          </p:cNvSpPr>
          <p:nvPr>
            <p:ph sz="half" idx="3"/>
          </p:nvPr>
        </p:nvSpPr>
        <p:spPr>
          <a:xfrm>
            <a:off x="6197600" y="1795463"/>
            <a:ext cx="5467351" cy="4284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529167" y="4013201"/>
            <a:ext cx="5465233"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quarter" idx="1"/>
          </p:nvPr>
        </p:nvSpPr>
        <p:spPr>
          <a:xfrm>
            <a:off x="529167" y="1795464"/>
            <a:ext cx="5465233"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xmlns="" val="426727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p:nvPr>
        </p:nvSpPr>
        <p:spPr>
          <a:xfrm>
            <a:off x="6197600" y="4022725"/>
            <a:ext cx="5467351"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3"/>
          </p:nvPr>
        </p:nvSpPr>
        <p:spPr>
          <a:xfrm>
            <a:off x="529167" y="4022725"/>
            <a:ext cx="5465233"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6197600" y="1804989"/>
            <a:ext cx="5467351"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quarter" idx="1"/>
          </p:nvPr>
        </p:nvSpPr>
        <p:spPr>
          <a:xfrm>
            <a:off x="529167" y="1804989"/>
            <a:ext cx="5465233"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sz="quarter"/>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xmlns="" val="168811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4935" y="239714"/>
            <a:ext cx="9992784" cy="1085371"/>
          </a:xfrm>
        </p:spPr>
        <p:txBody>
          <a:bodyPr/>
          <a:lstStyle/>
          <a:p>
            <a:r>
              <a:rPr lang="en-US" dirty="0"/>
              <a:t>Click to edit Master title style</a:t>
            </a:r>
          </a:p>
        </p:txBody>
      </p:sp>
    </p:spTree>
    <p:extLst>
      <p:ext uri="{BB962C8B-B14F-4D97-AF65-F5344CB8AC3E}">
        <p14:creationId xmlns:p14="http://schemas.microsoft.com/office/powerpoint/2010/main" xmlns="" val="3130335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34037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77840" y="273600"/>
            <a:ext cx="10972320" cy="1145160"/>
          </a:xfrm>
          <a:prstGeom prst="rect">
            <a:avLst/>
          </a:prstGeom>
        </p:spPr>
        <p:txBody>
          <a:bodyPr lIns="0" tIns="0" rIns="0" bIns="0" anchor="ctr"/>
          <a:lstStyle/>
          <a:p>
            <a:pPr algn="ctr"/>
            <a:endParaRPr dirty="0"/>
          </a:p>
        </p:txBody>
      </p:sp>
      <p:sp>
        <p:nvSpPr>
          <p:cNvPr id="47" name="PlaceHolder 2"/>
          <p:cNvSpPr>
            <a:spLocks noGrp="1"/>
          </p:cNvSpPr>
          <p:nvPr>
            <p:ph type="body"/>
          </p:nvPr>
        </p:nvSpPr>
        <p:spPr>
          <a:xfrm>
            <a:off x="609600" y="1604520"/>
            <a:ext cx="5354400" cy="3977280"/>
          </a:xfrm>
          <a:prstGeom prst="rect">
            <a:avLst/>
          </a:prstGeom>
        </p:spPr>
        <p:txBody>
          <a:bodyPr lIns="0" tIns="0" rIns="0" bIns="0"/>
          <a:lstStyle/>
          <a:p>
            <a:endParaRPr/>
          </a:p>
        </p:txBody>
      </p:sp>
      <p:sp>
        <p:nvSpPr>
          <p:cNvPr id="48" name="PlaceHolder 3"/>
          <p:cNvSpPr>
            <a:spLocks noGrp="1"/>
          </p:cNvSpPr>
          <p:nvPr>
            <p:ph type="body"/>
          </p:nvPr>
        </p:nvSpPr>
        <p:spPr>
          <a:xfrm>
            <a:off x="6232320" y="1604520"/>
            <a:ext cx="5354400" cy="3977280"/>
          </a:xfrm>
          <a:prstGeom prst="rect">
            <a:avLst/>
          </a:prstGeom>
        </p:spPr>
        <p:txBody>
          <a:bodyPr lIns="0" tIns="0" rIns="0" bIns="0"/>
          <a:lstStyle/>
          <a:p>
            <a:endParaRPr/>
          </a:p>
        </p:txBody>
      </p:sp>
    </p:spTree>
    <p:extLst>
      <p:ext uri="{BB962C8B-B14F-4D97-AF65-F5344CB8AC3E}">
        <p14:creationId xmlns:p14="http://schemas.microsoft.com/office/powerpoint/2010/main" xmlns="" val="3077100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609600" y="1600200"/>
            <a:ext cx="109728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Tree>
    <p:extLst>
      <p:ext uri="{BB962C8B-B14F-4D97-AF65-F5344CB8AC3E}">
        <p14:creationId xmlns:p14="http://schemas.microsoft.com/office/powerpoint/2010/main" xmlns="" val="2616083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529167" y="1800000"/>
            <a:ext cx="11135785" cy="385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24935" y="239714"/>
            <a:ext cx="9992784" cy="1085371"/>
          </a:xfrm>
        </p:spPr>
        <p:txBody>
          <a:bodyPr/>
          <a:lstStyle/>
          <a:p>
            <a:r>
              <a:rPr lang="en-US" dirty="0"/>
              <a:t>Click to edit Master title style</a:t>
            </a:r>
          </a:p>
        </p:txBody>
      </p:sp>
    </p:spTree>
    <p:extLst>
      <p:ext uri="{BB962C8B-B14F-4D97-AF65-F5344CB8AC3E}">
        <p14:creationId xmlns:p14="http://schemas.microsoft.com/office/powerpoint/2010/main" xmlns="" val="33343229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a:xfrm>
            <a:off x="711200" y="386080"/>
            <a:ext cx="10972800" cy="680720"/>
          </a:xfrm>
        </p:spPr>
        <p:txBody>
          <a:bodyPr/>
          <a:lstStyle/>
          <a:p>
            <a:r>
              <a:rPr lang="en-US" dirty="0"/>
              <a:t>Click to edit Master title style</a:t>
            </a:r>
          </a:p>
        </p:txBody>
      </p:sp>
      <p:sp>
        <p:nvSpPr>
          <p:cNvPr id="7" name="Rectangle 6"/>
          <p:cNvSpPr>
            <a:spLocks noGrp="1"/>
          </p:cNvSpPr>
          <p:nvPr>
            <p:ph sz="quarter" idx="13"/>
          </p:nvPr>
        </p:nvSpPr>
        <p:spPr>
          <a:xfrm>
            <a:off x="812800" y="1219200"/>
            <a:ext cx="10871200" cy="4876800"/>
          </a:xfrm>
        </p:spPr>
        <p:txBody>
          <a:bodyPr/>
          <a:lstStyle>
            <a:lvl5pPr>
              <a:defRPr sz="1600"/>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E95DAA-531F-374F-9FF7-17FA5C2CF6F1}" type="slidenum">
              <a:rPr lang="en-US" smtClean="0"/>
              <a:pPr/>
              <a:t>‹N°›</a:t>
            </a:fld>
            <a:endParaRPr lang="en-US" dirty="0"/>
          </a:p>
        </p:txBody>
      </p:sp>
    </p:spTree>
    <p:extLst>
      <p:ext uri="{BB962C8B-B14F-4D97-AF65-F5344CB8AC3E}">
        <p14:creationId xmlns:p14="http://schemas.microsoft.com/office/powerpoint/2010/main" xmlns="" val="3690211883"/>
      </p:ext>
    </p:extLst>
  </p:cSld>
  <p:clrMapOvr>
    <a:masterClrMapping/>
  </p:clrMapOvr>
  <p:transition advClick="0" advTm="400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609600" y="2645797"/>
            <a:ext cx="10972800" cy="1143000"/>
          </a:xfrm>
          <a:prstGeom prst="rect">
            <a:avLst/>
          </a:prstGeom>
        </p:spPr>
        <p:txBody>
          <a:bodyPr/>
          <a:lstStyle>
            <a:lvl1pPr>
              <a:defRPr sz="3600" b="1">
                <a:solidFill>
                  <a:srgbClr val="F7A205"/>
                </a:solidFill>
              </a:defRPr>
            </a:lvl1pPr>
          </a:lstStyle>
          <a:p>
            <a:r>
              <a:rPr lang="en-US" dirty="0"/>
              <a:t>Click to edit Master title style</a:t>
            </a:r>
          </a:p>
        </p:txBody>
      </p:sp>
    </p:spTree>
    <p:extLst>
      <p:ext uri="{BB962C8B-B14F-4D97-AF65-F5344CB8AC3E}">
        <p14:creationId xmlns:p14="http://schemas.microsoft.com/office/powerpoint/2010/main" xmlns="" val="1360156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949793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ectangle 4"/>
          <p:cNvSpPr>
            <a:spLocks noGrp="1" noChangeArrowheads="1"/>
          </p:cNvSpPr>
          <p:nvPr>
            <p:ph idx="1"/>
          </p:nvPr>
        </p:nvSpPr>
        <p:spPr bwMode="auto">
          <a:xfrm>
            <a:off x="256117" y="3357563"/>
            <a:ext cx="11582400" cy="1193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17961" dir="2700000" algn="ctr" rotWithShape="0">
                    <a:schemeClr val="folHlink"/>
                  </a:outerShdw>
                </a:effectLst>
              </a14:hiddenEffects>
            </a:ext>
          </a:extLst>
        </p:spPr>
        <p:txBody>
          <a:bodyPr vert="horz" wrap="square" lIns="91429" tIns="45714" rIns="91429" bIns="45714" numCol="1" anchor="t" anchorCtr="0" compatLnSpc="1">
            <a:prstTxWarp prst="textNoShape">
              <a:avLst/>
            </a:prstTxWarp>
          </a:bodyPr>
          <a:lstStyle/>
          <a:p>
            <a:pPr lvl="0"/>
            <a:r>
              <a:rPr lang="en-US"/>
              <a:t>Click to edit Master text styles</a:t>
            </a:r>
          </a:p>
        </p:txBody>
      </p:sp>
    </p:spTree>
    <p:extLst>
      <p:ext uri="{BB962C8B-B14F-4D97-AF65-F5344CB8AC3E}">
        <p14:creationId xmlns:p14="http://schemas.microsoft.com/office/powerpoint/2010/main" xmlns="" val="342751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6193367" y="1795464"/>
            <a:ext cx="5467351" cy="4284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half" idx="1"/>
          </p:nvPr>
        </p:nvSpPr>
        <p:spPr>
          <a:xfrm>
            <a:off x="524934" y="1795463"/>
            <a:ext cx="5465233" cy="4284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xmlns="" val="367472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081433" y="1800225"/>
            <a:ext cx="3583517"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quarter" idx="11" hasCustomPrompt="1"/>
          </p:nvPr>
        </p:nvSpPr>
        <p:spPr>
          <a:xfrm>
            <a:off x="4305300" y="1800225"/>
            <a:ext cx="3583517"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
          <p:cNvSpPr>
            <a:spLocks noGrp="1"/>
          </p:cNvSpPr>
          <p:nvPr>
            <p:ph sz="quarter" idx="10" hasCustomPrompt="1"/>
          </p:nvPr>
        </p:nvSpPr>
        <p:spPr>
          <a:xfrm>
            <a:off x="524933" y="1800225"/>
            <a:ext cx="3583517"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9992784" cy="1085371"/>
          </a:xfrm>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9992783" cy="1085371"/>
          </a:xfrm>
        </p:spPr>
        <p:txBody>
          <a:body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800225"/>
            <a:ext cx="5139267"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5139265" cy="1085371"/>
          </a:xfrm>
        </p:spPr>
        <p:txBody>
          <a:bodyPr/>
          <a:lstStyle/>
          <a:p>
            <a:r>
              <a:rPr lang="en-US"/>
              <a:t>Click to edit Master title style</a:t>
            </a:r>
          </a:p>
        </p:txBody>
      </p:sp>
    </p:spTree>
    <p:extLst>
      <p:ext uri="{BB962C8B-B14F-4D97-AF65-F5344CB8AC3E}">
        <p14:creationId xmlns:p14="http://schemas.microsoft.com/office/powerpoint/2010/main" xmlns="" val="228354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9992784" cy="1085371"/>
          </a:xfrm>
        </p:spPr>
        <p:txBody>
          <a:bodyPr/>
          <a:lstStyle/>
          <a:p>
            <a:r>
              <a:rPr lang="en-US" dirty="0"/>
              <a:t>Click to edit Master title style</a:t>
            </a:r>
          </a:p>
        </p:txBody>
      </p:sp>
    </p:spTree>
    <p:extLst>
      <p:ext uri="{BB962C8B-B14F-4D97-AF65-F5344CB8AC3E}">
        <p14:creationId xmlns:p14="http://schemas.microsoft.com/office/powerpoint/2010/main" xmlns="" val="262973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6193367" y="239714"/>
            <a:ext cx="4324351" cy="1085371"/>
          </a:xfrm>
        </p:spPr>
        <p:txBody>
          <a:bodyPr/>
          <a:lstStyle/>
          <a:p>
            <a:r>
              <a:rPr lang="en-US" dirty="0"/>
              <a:t>Click to edit Master title style</a:t>
            </a:r>
          </a:p>
        </p:txBody>
      </p:sp>
    </p:spTree>
    <p:extLst>
      <p:ext uri="{BB962C8B-B14F-4D97-AF65-F5344CB8AC3E}">
        <p14:creationId xmlns:p14="http://schemas.microsoft.com/office/powerpoint/2010/main" xmlns="" val="52590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3545841"/>
            <a:ext cx="5473700" cy="2978785"/>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6191251" y="1797525"/>
            <a:ext cx="5473700" cy="1085371"/>
          </a:xfrm>
        </p:spPr>
        <p:txBody>
          <a:bodyPr/>
          <a:lstStyle/>
          <a:p>
            <a:r>
              <a:rPr lang="en-US" dirty="0"/>
              <a:t>Click to edit Master title style</a:t>
            </a:r>
          </a:p>
        </p:txBody>
      </p:sp>
    </p:spTree>
    <p:extLst>
      <p:ext uri="{BB962C8B-B14F-4D97-AF65-F5344CB8AC3E}">
        <p14:creationId xmlns:p14="http://schemas.microsoft.com/office/powerpoint/2010/main" xmlns="" val="407186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8" name="LeftInfo"/>
          <p:cNvSpPr txBox="1">
            <a:spLocks noChangeArrowheads="1"/>
          </p:cNvSpPr>
          <p:nvPr/>
        </p:nvSpPr>
        <p:spPr bwMode="auto">
          <a:xfrm>
            <a:off x="-2515809" y="438151"/>
            <a:ext cx="2352392" cy="5970865"/>
          </a:xfrm>
          <a:prstGeom prst="rect">
            <a:avLst/>
          </a:prstGeom>
          <a:noFill/>
          <a:ln w="9525">
            <a:noFill/>
            <a:miter lim="800000"/>
            <a:headEnd/>
            <a:tailEnd/>
          </a:ln>
          <a:effectLst/>
        </p:spPr>
        <p:txBody>
          <a:bodyPr wrap="square">
            <a:spAutoFit/>
          </a:bodyPr>
          <a:lstStyle/>
          <a:p>
            <a:pPr algn="r">
              <a:spcBef>
                <a:spcPct val="0"/>
              </a:spcBef>
            </a:pPr>
            <a:r>
              <a:rPr lang="en-US" sz="1200" noProof="0" dirty="0">
                <a:solidFill>
                  <a:srgbClr val="FFFFFF"/>
                </a:solidFill>
              </a:rPr>
              <a:t>Slide title </a:t>
            </a:r>
          </a:p>
          <a:p>
            <a:pPr algn="r">
              <a:spcBef>
                <a:spcPct val="0"/>
              </a:spcBef>
            </a:pPr>
            <a:r>
              <a:rPr lang="en-US" sz="1200" noProof="0" dirty="0">
                <a:solidFill>
                  <a:srgbClr val="FFFFFF"/>
                </a:solidFill>
              </a:rPr>
              <a:t>44 pt</a:t>
            </a: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r>
              <a:rPr lang="en-US" sz="1200" noProof="0" dirty="0">
                <a:solidFill>
                  <a:srgbClr val="FFFFFF"/>
                </a:solidFill>
              </a:rPr>
              <a:t>Text and bullet level 1</a:t>
            </a:r>
          </a:p>
          <a:p>
            <a:pPr algn="r">
              <a:spcBef>
                <a:spcPct val="0"/>
              </a:spcBef>
            </a:pPr>
            <a:r>
              <a:rPr lang="en-US" sz="1200" noProof="0" dirty="0">
                <a:solidFill>
                  <a:srgbClr val="FFFFFF"/>
                </a:solidFill>
              </a:rPr>
              <a:t> minimum 24 pt</a:t>
            </a:r>
          </a:p>
          <a:p>
            <a:pPr algn="r">
              <a:spcBef>
                <a:spcPct val="0"/>
              </a:spcBef>
            </a:pPr>
            <a:endParaRPr lang="en-US" sz="1200" noProof="0" dirty="0">
              <a:solidFill>
                <a:srgbClr val="FFFFFF"/>
              </a:solidFill>
            </a:endParaRPr>
          </a:p>
          <a:p>
            <a:pPr algn="r">
              <a:spcBef>
                <a:spcPct val="0"/>
              </a:spcBef>
            </a:pPr>
            <a:r>
              <a:rPr lang="en-US" sz="1200" noProof="0" dirty="0">
                <a:solidFill>
                  <a:srgbClr val="FFFFFF"/>
                </a:solidFill>
              </a:rPr>
              <a:t>Bullets level 2-5</a:t>
            </a:r>
          </a:p>
          <a:p>
            <a:pPr algn="r">
              <a:spcBef>
                <a:spcPct val="0"/>
              </a:spcBef>
            </a:pPr>
            <a:r>
              <a:rPr lang="en-US" sz="1200" noProof="0" dirty="0">
                <a:solidFill>
                  <a:srgbClr val="FFFFFF"/>
                </a:solidFill>
              </a:rPr>
              <a:t>minimum 20 pt</a:t>
            </a:r>
          </a:p>
          <a:p>
            <a:pPr algn="r">
              <a:spcBef>
                <a:spcPct val="0"/>
              </a:spcBef>
            </a:pPr>
            <a:endParaRPr lang="en-US" sz="1200" noProof="0" dirty="0">
              <a:solidFill>
                <a:srgbClr val="FFFFFF"/>
              </a:solidFill>
            </a:endParaRPr>
          </a:p>
          <a:p>
            <a:pPr algn="r"/>
            <a:endParaRPr lang="en-US" sz="800" noProof="0" dirty="0">
              <a:solidFill>
                <a:schemeClr val="bg1"/>
              </a:solidFill>
            </a:endParaRPr>
          </a:p>
          <a:p>
            <a:pPr algn="r"/>
            <a:endParaRPr lang="en-US" sz="800" noProof="0" dirty="0">
              <a:solidFill>
                <a:schemeClr val="bg1"/>
              </a:solidFill>
            </a:endParaRPr>
          </a:p>
          <a:p>
            <a:pPr algn="r"/>
            <a:endParaRPr lang="en-US" sz="800" noProof="0" dirty="0">
              <a:solidFill>
                <a:schemeClr val="bg1"/>
              </a:solidFill>
            </a:endParaRPr>
          </a:p>
          <a:p>
            <a:r>
              <a:rPr lang="en-US" sz="500" noProof="0" dirty="0">
                <a:solidFill>
                  <a:srgbClr val="9FB7D3"/>
                </a:solidFill>
                <a:latin typeface="+mn-lt"/>
              </a:rPr>
              <a:t>Characters for Embedded font:</a:t>
            </a:r>
            <a:br>
              <a:rPr lang="en-US" sz="500" noProof="0" dirty="0">
                <a:solidFill>
                  <a:srgbClr val="9FB7D3"/>
                </a:solidFill>
                <a:latin typeface="+mn-lt"/>
              </a:rPr>
            </a:br>
            <a:r>
              <a:rPr lang="en-US" sz="500" noProof="0" dirty="0">
                <a:solidFill>
                  <a:srgbClr val="9FB7D3"/>
                </a:solidFill>
                <a:latin typeface="Ericsson Capital TT" pitchFamily="2" charset="0"/>
              </a:rPr>
              <a:t>!"#$%&amp;'()*+,-./0123456789:;&lt;=&gt;?@ABCDEFGHIJKLMNOPQRSTUVWXYZ[\]^_`abcdefghijklmnopqrstuvwxyz{|}~¡¢£¤¥¦§¨©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ẀẁẃẄẅỲỳ–—‘’‚“”„†‡•…‰‹›⁄€™ĀĀĂĂĄĄĆĆĊĊČČĎĎĐĐĒĒĖĖĘĘĚĚĞĞĠĠĢĢĪĪĮĮİĶĶĹĹĻĻĽĽŃŃŅŅŇŇŌŌŐŐŔŔŖŖŘŘŚŚŞŞŢŢŤŤŪŪŮŮŰŰŲŲŴŴŶŶŹŹŻŻȘș−≤≥ﬁﬂ</a:t>
            </a:r>
            <a:endParaRPr lang="en-US" sz="500" i="1" noProof="0" dirty="0">
              <a:solidFill>
                <a:srgbClr val="9FB7D3"/>
              </a:solidFill>
              <a:latin typeface="Ericsson Capital TT" pitchFamily="2" charset="0"/>
            </a:endParaRPr>
          </a:p>
          <a:p>
            <a:endParaRPr lang="en-US" sz="500" i="1" noProof="0" dirty="0">
              <a:solidFill>
                <a:srgbClr val="9FB7D3"/>
              </a:solidFill>
              <a:latin typeface="Ericsson Capital TT" pitchFamily="2" charset="0"/>
            </a:endParaRPr>
          </a:p>
          <a:p>
            <a:r>
              <a:rPr lang="en-US" sz="500" noProof="0" dirty="0">
                <a:solidFill>
                  <a:srgbClr val="9FB7D3"/>
                </a:solidFill>
                <a:latin typeface="Ericsson Capital TT" pitchFamily="2" charset="0"/>
              </a:rPr>
              <a:t>ΆΈΉΊΌΎΏΐΑΒΓΕΖΗΘΙΚΛΜΝΞΟΠΡΣΤΥΦΧΨΪΫΆΈΉΊΰαβγδεζηθικλνξορςΣΤΥΦΧΨΩΪΫΌΎΏ</a:t>
            </a:r>
            <a:endParaRPr lang="en-US" sz="500" i="1" noProof="0" dirty="0">
              <a:solidFill>
                <a:srgbClr val="9FB7D3"/>
              </a:solidFill>
              <a:latin typeface="Ericsson Capital TT" pitchFamily="2" charset="0"/>
            </a:endParaRPr>
          </a:p>
          <a:p>
            <a:r>
              <a:rPr lang="en-US" sz="500" noProof="0" dirty="0">
                <a:solidFill>
                  <a:srgbClr val="9FB7D3"/>
                </a:solidFill>
                <a:latin typeface="Ericsson Capital TT" pitchFamily="2" charset="0"/>
              </a:rPr>
              <a:t>ЁЂЃЄЅІЇЈЉЊЋЌЎЏАБВГДЕЖЗИЙКЛМНОПРСТУФХЦЧШЩЪЫЬЭЮЯАБВГДЕЖЗИЙКЛМНОПРСТУФХЦЧШЩЪЫЬЭЮЯЁЂЃЄЅІЇЈЉЊЋЌЎЏѢѢѲѲѴѴҐҐәǽẀẁẂẃẄẅỲỳ№</a:t>
            </a:r>
          </a:p>
          <a:p>
            <a:pPr>
              <a:lnSpc>
                <a:spcPct val="80000"/>
              </a:lnSpc>
              <a:spcBef>
                <a:spcPct val="20000"/>
              </a:spcBef>
            </a:pPr>
            <a:endParaRPr lang="en-US" sz="500" noProof="0" dirty="0">
              <a:solidFill>
                <a:srgbClr val="9FB7D3"/>
              </a:solidFill>
              <a:latin typeface="Ericsson Capital TT" pitchFamily="2" charset="0"/>
            </a:endParaRPr>
          </a:p>
          <a:p>
            <a:pPr algn="r">
              <a:spcBef>
                <a:spcPct val="0"/>
              </a:spcBef>
            </a:pPr>
            <a:endParaRPr lang="en-US" sz="5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1400" noProof="0" dirty="0">
              <a:solidFill>
                <a:schemeClr val="bg1"/>
              </a:solidFill>
            </a:endParaRPr>
          </a:p>
          <a:p>
            <a:pPr algn="r">
              <a:spcBef>
                <a:spcPct val="0"/>
              </a:spcBef>
            </a:pPr>
            <a:r>
              <a:rPr lang="en-US" sz="1200" noProof="0" dirty="0">
                <a:solidFill>
                  <a:schemeClr val="bg1"/>
                </a:solidFill>
              </a:rPr>
              <a:t>Do not add objects or text in the footer area</a:t>
            </a:r>
          </a:p>
        </p:txBody>
      </p:sp>
      <p:pic>
        <p:nvPicPr>
          <p:cNvPr id="9" name="Econ2011" descr="ECON_RGB"/>
          <p:cNvPicPr>
            <a:picLocks noChangeArrowheads="1"/>
          </p:cNvPicPr>
          <p:nvPr/>
        </p:nvPicPr>
        <p:blipFill>
          <a:blip r:embed="rId22" cstate="print"/>
          <a:srcRect/>
          <a:stretch>
            <a:fillRect/>
          </a:stretch>
        </p:blipFill>
        <p:spPr bwMode="auto">
          <a:xfrm>
            <a:off x="11209564" y="360000"/>
            <a:ext cx="444500" cy="588962"/>
          </a:xfrm>
          <a:prstGeom prst="rect">
            <a:avLst/>
          </a:prstGeom>
          <a:noFill/>
        </p:spPr>
      </p:pic>
      <p:sp>
        <p:nvSpPr>
          <p:cNvPr id="21523" name="txtfooterCopy"/>
          <p:cNvSpPr txBox="1">
            <a:spLocks noChangeArrowheads="1"/>
          </p:cNvSpPr>
          <p:nvPr/>
        </p:nvSpPr>
        <p:spPr bwMode="auto">
          <a:xfrm>
            <a:off x="527051" y="6524625"/>
            <a:ext cx="9865783" cy="215900"/>
          </a:xfrm>
          <a:prstGeom prst="rect">
            <a:avLst/>
          </a:prstGeom>
          <a:noFill/>
          <a:ln w="12700" algn="ctr">
            <a:noFill/>
            <a:miter lim="800000"/>
            <a:headEnd/>
            <a:tailEnd/>
          </a:ln>
          <a:effectLst/>
        </p:spPr>
        <p:txBody>
          <a:bodyPr lIns="72000" rIns="72000"/>
          <a:lstStyle/>
          <a:p>
            <a:pPr algn="l"/>
            <a:r>
              <a:rPr lang="en-US" sz="800" b="0" i="0" u="none" dirty="0">
                <a:solidFill>
                  <a:srgbClr val="87888A"/>
                </a:solidFill>
              </a:rPr>
              <a:t>VSPP Ops and Admin</a:t>
            </a:r>
            <a:r>
              <a:rPr lang="en-US" sz="800" b="0" i="0" u="none" baseline="0" dirty="0">
                <a:solidFill>
                  <a:srgbClr val="87888A"/>
                </a:solidFill>
              </a:rPr>
              <a:t> </a:t>
            </a:r>
            <a:r>
              <a:rPr lang="en-US" sz="800" b="0" i="0" u="none" dirty="0">
                <a:solidFill>
                  <a:srgbClr val="87888A"/>
                </a:solidFill>
              </a:rPr>
              <a:t>|  Page </a:t>
            </a:r>
            <a:fld id="{2E0DA8FC-9CB5-4AFA-9639-5B4DF04FB4F4}" type="slidenum">
              <a:rPr lang="en-US" sz="800" b="0" i="0" u="none" smtClean="0">
                <a:solidFill>
                  <a:srgbClr val="87888A"/>
                </a:solidFill>
              </a:rPr>
              <a:pPr algn="l"/>
              <a:t>‹N°›</a:t>
            </a:fld>
            <a:endParaRPr lang="en-US" sz="800" b="0" i="0" u="none" dirty="0">
              <a:solidFill>
                <a:srgbClr val="87888A"/>
              </a:solidFill>
            </a:endParaRPr>
          </a:p>
        </p:txBody>
      </p:sp>
      <p:sp>
        <p:nvSpPr>
          <p:cNvPr id="21507" name="Content_SM"/>
          <p:cNvSpPr>
            <a:spLocks noGrp="1" noChangeArrowheads="1"/>
          </p:cNvSpPr>
          <p:nvPr>
            <p:ph type="body" idx="1"/>
          </p:nvPr>
        </p:nvSpPr>
        <p:spPr bwMode="auto">
          <a:xfrm>
            <a:off x="529167" y="1800000"/>
            <a:ext cx="11135785" cy="4284000"/>
          </a:xfrm>
          <a:prstGeom prst="rect">
            <a:avLst/>
          </a:prstGeom>
          <a:noFill/>
          <a:ln w="9525">
            <a:noFill/>
            <a:miter lim="800000"/>
            <a:headEnd/>
            <a:tailEnd/>
          </a:ln>
        </p:spPr>
        <p:txBody>
          <a:bodyPr vert="horz" wrap="square" lIns="72000" tIns="72000" rIns="72000" bIns="72000" numCol="1" anchor="t" anchorCtr="0" compatLnSpc="1">
            <a:prstTxWarp prst="textNoShape">
              <a:avLst/>
            </a:prstTxWarp>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506" name="Title_SM"/>
          <p:cNvSpPr>
            <a:spLocks noGrp="1" noChangeArrowheads="1"/>
          </p:cNvSpPr>
          <p:nvPr>
            <p:ph type="title"/>
          </p:nvPr>
        </p:nvSpPr>
        <p:spPr bwMode="auto">
          <a:xfrm>
            <a:off x="524935" y="239714"/>
            <a:ext cx="9992784" cy="1085371"/>
          </a:xfrm>
          <a:prstGeom prst="rect">
            <a:avLst/>
          </a:prstGeom>
          <a:noFill/>
          <a:ln w="9525">
            <a:noFill/>
            <a:miter lim="800000"/>
            <a:headEnd/>
            <a:tailEnd/>
          </a:ln>
        </p:spPr>
        <p:txBody>
          <a:bodyPr vert="horz" wrap="square" lIns="72000" tIns="72000" rIns="72000" bIns="72000" numCol="1" anchor="ctr" anchorCtr="0" compatLnSpc="1">
            <a:prstTxWarp prst="textNoShape">
              <a:avLst/>
            </a:prstTxWarp>
            <a:noAutofit/>
          </a:bodyPr>
          <a:lstStyle/>
          <a:p>
            <a:pPr lvl="0"/>
            <a:r>
              <a:rPr lang="en-US" dirty="0"/>
              <a:t>Click to Add Header</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700" r:id="rId3"/>
    <p:sldLayoutId id="2147483681" r:id="rId4"/>
    <p:sldLayoutId id="2147483680" r:id="rId5"/>
    <p:sldLayoutId id="2147483699" r:id="rId6"/>
    <p:sldLayoutId id="2147483696" r:id="rId7"/>
    <p:sldLayoutId id="2147483698" r:id="rId8"/>
    <p:sldLayoutId id="2147483697" r:id="rId9"/>
    <p:sldLayoutId id="2147483685" r:id="rId10"/>
    <p:sldLayoutId id="2147483686" r:id="rId11"/>
    <p:sldLayoutId id="2147483687" r:id="rId12"/>
    <p:sldLayoutId id="2147483682" r:id="rId13"/>
    <p:sldLayoutId id="2147483683" r:id="rId14"/>
    <p:sldLayoutId id="2147483684" r:id="rId15"/>
    <p:sldLayoutId id="2147483688" r:id="rId16"/>
    <p:sldLayoutId id="2147483695" r:id="rId17"/>
    <p:sldLayoutId id="2147483715" r:id="rId18"/>
    <p:sldLayoutId id="2147483717" r:id="rId19"/>
    <p:sldLayoutId id="2147483719" r:id="rId20"/>
  </p:sldLayoutIdLst>
  <p:hf sldNum="0" hdr="0" ftr="0" dt="0"/>
  <p:txStyles>
    <p:title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p:titleStyle>
    <p:body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6"/>
          <p:cNvSpPr>
            <a:spLocks noChangeArrowheads="1"/>
          </p:cNvSpPr>
          <p:nvPr userDrawn="1"/>
        </p:nvSpPr>
        <p:spPr bwMode="auto">
          <a:xfrm>
            <a:off x="2552700" y="5734680"/>
            <a:ext cx="6813551" cy="725487"/>
          </a:xfrm>
          <a:prstGeom prst="rect">
            <a:avLst/>
          </a:prstGeom>
          <a:noFill/>
          <a:ln>
            <a:noFill/>
          </a:ln>
          <a:effectLst/>
          <a:extLst>
            <a:ext uri="{909E8E84-426E-40DD-AFC4-6F175D3DCCD1}">
              <a14:hiddenFill xmlns:a14="http://schemas.microsoft.com/office/drawing/2010/main" xmlns="">
                <a:solidFill>
                  <a:srgbClr val="006481"/>
                </a:solidFill>
              </a14:hiddenFill>
            </a:ext>
            <a:ext uri="{91240B29-F687-4F45-9708-019B960494DF}">
              <a14:hiddenLine xmlns:a14="http://schemas.microsoft.com/office/drawing/2010/main" xmlns="" w="12700">
                <a:solidFill>
                  <a:srgbClr val="66FF33"/>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nchor="ctr" anchorCtr="1"/>
          <a:lstStyle/>
          <a:p>
            <a:pPr algn="ctr">
              <a:spcBef>
                <a:spcPct val="0"/>
              </a:spcBef>
            </a:pPr>
            <a:r>
              <a:rPr lang="en-US" b="1" dirty="0">
                <a:solidFill>
                  <a:prstClr val="black"/>
                </a:solidFill>
                <a:cs typeface="Arial" pitchFamily="34" charset="0"/>
              </a:rPr>
              <a:t> </a:t>
            </a:r>
          </a:p>
          <a:p>
            <a:pPr algn="ctr">
              <a:spcBef>
                <a:spcPct val="0"/>
              </a:spcBef>
            </a:pPr>
            <a:r>
              <a:rPr lang="en-US" b="1" dirty="0">
                <a:solidFill>
                  <a:prstClr val="black"/>
                </a:solidFill>
                <a:latin typeface="Calibri"/>
                <a:cs typeface="Arial" pitchFamily="34" charset="0"/>
              </a:rPr>
              <a:t>PROPRIETARY AND CONFIDENTIAL</a:t>
            </a:r>
          </a:p>
        </p:txBody>
      </p:sp>
      <p:pic>
        <p:nvPicPr>
          <p:cNvPr id="2" name="Picture 1"/>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2964220" y="890487"/>
            <a:ext cx="5865691" cy="832711"/>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4582884" y="5722938"/>
            <a:ext cx="2702381" cy="310564"/>
          </a:xfrm>
          <a:prstGeom prst="rect">
            <a:avLst/>
          </a:prstGeom>
        </p:spPr>
      </p:pic>
    </p:spTree>
    <p:extLst>
      <p:ext uri="{BB962C8B-B14F-4D97-AF65-F5344CB8AC3E}">
        <p14:creationId xmlns:p14="http://schemas.microsoft.com/office/powerpoint/2010/main" xmlns="" val="2437621407"/>
      </p:ext>
    </p:extLst>
  </p:cSld>
  <p:clrMap bg1="lt1" tx1="dk1" bg2="lt2" tx2="dk2" accent1="accent1" accent2="accent2" accent3="accent3" accent4="accent4" accent5="accent5" accent6="accent6" hlink="hlink" folHlink="folHlink"/>
  <p:sldLayoutIdLst>
    <p:sldLayoutId id="2147483702" r:id="rId1"/>
    <p:sldLayoutId id="214748370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LINE"/>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345018" y="303213"/>
            <a:ext cx="11618383"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0" name="Picture 4" descr="FRAME"/>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9584267" y="5202239"/>
            <a:ext cx="2603500" cy="143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1" name="Rectangle 4"/>
          <p:cNvSpPr>
            <a:spLocks noGrp="1" noChangeArrowheads="1"/>
          </p:cNvSpPr>
          <p:nvPr>
            <p:ph type="body" idx="1"/>
          </p:nvPr>
        </p:nvSpPr>
        <p:spPr bwMode="auto">
          <a:xfrm>
            <a:off x="256117" y="3357563"/>
            <a:ext cx="11582400" cy="1193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17961" dir="2700000" algn="ctr" rotWithShape="0">
                    <a:schemeClr val="folHlink"/>
                  </a:outerShdw>
                </a:effectLst>
              </a14:hiddenEffects>
            </a:ext>
          </a:extLst>
        </p:spPr>
        <p:txBody>
          <a:bodyPr vert="horz" wrap="square" lIns="91429" tIns="45714" rIns="91429" bIns="45714" numCol="1" anchor="t" anchorCtr="0" compatLnSpc="1">
            <a:prstTxWarp prst="textNoShape">
              <a:avLst/>
            </a:prstTxWarp>
          </a:bodyPr>
          <a:lstStyle/>
          <a:p>
            <a:pPr lvl="0"/>
            <a:r>
              <a:rPr lang="en-US"/>
              <a:t>Click to edit Master text styles</a:t>
            </a:r>
          </a:p>
        </p:txBody>
      </p:sp>
      <p:sp>
        <p:nvSpPr>
          <p:cNvPr id="4102" name="Rectangle 7"/>
          <p:cNvSpPr>
            <a:spLocks noChangeArrowheads="1"/>
          </p:cNvSpPr>
          <p:nvPr userDrawn="1"/>
        </p:nvSpPr>
        <p:spPr bwMode="auto">
          <a:xfrm>
            <a:off x="0" y="6496051"/>
            <a:ext cx="12192000" cy="333375"/>
          </a:xfrm>
          <a:prstGeom prst="rect">
            <a:avLst/>
          </a:prstGeom>
          <a:noFill/>
          <a:ln>
            <a:noFill/>
          </a:ln>
          <a:effectLst/>
          <a:extLst>
            <a:ext uri="{909E8E84-426E-40DD-AFC4-6F175D3DCCD1}">
              <a14:hiddenFill xmlns:a14="http://schemas.microsoft.com/office/drawing/2010/main" xmlns="">
                <a:solidFill>
                  <a:srgbClr val="006481"/>
                </a:solidFill>
              </a14:hiddenFill>
            </a:ext>
            <a:ext uri="{91240B29-F687-4F45-9708-019B960494DF}">
              <a14:hiddenLine xmlns:a14="http://schemas.microsoft.com/office/drawing/2010/main" xmlns="" w="12700">
                <a:solidFill>
                  <a:srgbClr val="66FF33"/>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nchor="ctr" anchorCtr="1"/>
          <a:lstStyle/>
          <a:p>
            <a:pPr>
              <a:spcBef>
                <a:spcPct val="0"/>
              </a:spcBef>
            </a:pPr>
            <a:r>
              <a:rPr lang="en-US" sz="1400" b="1" dirty="0">
                <a:solidFill>
                  <a:srgbClr val="000000"/>
                </a:solidFill>
                <a:latin typeface="Calibri" pitchFamily="34" charset="0"/>
              </a:rPr>
              <a:t>Fabrix Proprietary and Confidential</a:t>
            </a:r>
          </a:p>
        </p:txBody>
      </p:sp>
      <p:sp>
        <p:nvSpPr>
          <p:cNvPr id="4104" name="Rectangle 9"/>
          <p:cNvSpPr>
            <a:spLocks noChangeArrowheads="1"/>
          </p:cNvSpPr>
          <p:nvPr userDrawn="1"/>
        </p:nvSpPr>
        <p:spPr bwMode="auto">
          <a:xfrm>
            <a:off x="0" y="246063"/>
            <a:ext cx="12192000" cy="538162"/>
          </a:xfrm>
          <a:prstGeom prst="rect">
            <a:avLst/>
          </a:prstGeom>
          <a:solidFill>
            <a:schemeClr val="bg1"/>
          </a:solidFill>
          <a:ln>
            <a:noFill/>
          </a:ln>
          <a:effectLst/>
          <a:extLst>
            <a:ext uri="{91240B29-F687-4F45-9708-019B960494DF}">
              <a14:hiddenLine xmlns:a14="http://schemas.microsoft.com/office/drawing/2010/main" xmlns="" w="28575" algn="ctr">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spcBef>
                <a:spcPct val="0"/>
              </a:spcBef>
            </a:pPr>
            <a:endParaRPr lang="en-US" sz="1600" b="1" dirty="0">
              <a:solidFill>
                <a:srgbClr val="000000"/>
              </a:solidFill>
              <a:latin typeface="Times New Roman" pitchFamily="18" charset="0"/>
            </a:endParaRPr>
          </a:p>
        </p:txBody>
      </p:sp>
      <p:sp>
        <p:nvSpPr>
          <p:cNvPr id="4105" name="Text Box 10"/>
          <p:cNvSpPr txBox="1">
            <a:spLocks noChangeArrowheads="1"/>
          </p:cNvSpPr>
          <p:nvPr userDrawn="1"/>
        </p:nvSpPr>
        <p:spPr bwMode="auto">
          <a:xfrm>
            <a:off x="4059424" y="2149475"/>
            <a:ext cx="3572132" cy="70788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lgn="ctr">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0"/>
              </a:spcBef>
              <a:defRPr/>
            </a:pPr>
            <a:r>
              <a:rPr lang="en-US" sz="2000" dirty="0">
                <a:solidFill>
                  <a:srgbClr val="000000"/>
                </a:solidFill>
                <a:latin typeface="Calibri" pitchFamily="34" charset="0"/>
              </a:rPr>
              <a:t>Unified Storage and Computing </a:t>
            </a:r>
          </a:p>
          <a:p>
            <a:pPr algn="ctr" eaLnBrk="1" hangingPunct="1">
              <a:spcBef>
                <a:spcPct val="0"/>
              </a:spcBef>
              <a:defRPr/>
            </a:pPr>
            <a:r>
              <a:rPr lang="en-US" sz="2000" dirty="0">
                <a:solidFill>
                  <a:srgbClr val="000000"/>
                </a:solidFill>
                <a:latin typeface="Calibri" pitchFamily="34" charset="0"/>
              </a:rPr>
              <a:t>Software Based Infrastructure</a:t>
            </a:r>
          </a:p>
        </p:txBody>
      </p:sp>
      <p:sp>
        <p:nvSpPr>
          <p:cNvPr id="1484811" name="Rectangle 11"/>
          <p:cNvSpPr>
            <a:spLocks noChangeArrowheads="1"/>
          </p:cNvSpPr>
          <p:nvPr userDrawn="1"/>
        </p:nvSpPr>
        <p:spPr bwMode="auto">
          <a:xfrm>
            <a:off x="270933" y="6570663"/>
            <a:ext cx="1227667" cy="2159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nchor="ctr"/>
          <a:lstStyle/>
          <a:p>
            <a:pPr>
              <a:spcBef>
                <a:spcPct val="0"/>
              </a:spcBef>
              <a:defRPr/>
            </a:pPr>
            <a:fld id="{AEF896CB-D7D6-4296-B6BE-F245403DF08C}" type="slidenum">
              <a:rPr lang="en-US" sz="1400" b="1">
                <a:solidFill>
                  <a:srgbClr val="000000"/>
                </a:solidFill>
                <a:effectLst>
                  <a:outerShdw blurRad="38100" dist="38100" dir="2700000" algn="tl">
                    <a:srgbClr val="C0C0C0"/>
                  </a:outerShdw>
                </a:effectLst>
                <a:latin typeface="Arial" pitchFamily="34" charset="0"/>
              </a:rPr>
              <a:pPr>
                <a:spcBef>
                  <a:spcPct val="0"/>
                </a:spcBef>
                <a:defRPr/>
              </a:pPr>
              <a:t>‹N°›</a:t>
            </a:fld>
            <a:endParaRPr lang="en-US" sz="1400" b="1" dirty="0">
              <a:solidFill>
                <a:srgbClr val="000000"/>
              </a:solidFill>
              <a:effectLst>
                <a:outerShdw blurRad="38100" dist="38100" dir="2700000" algn="tl">
                  <a:srgbClr val="C0C0C0"/>
                </a:outerShdw>
              </a:effectLst>
              <a:latin typeface="Arial" pitchFamily="34" charset="0"/>
            </a:endParaRPr>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3672384" y="1649999"/>
            <a:ext cx="4346213" cy="499477"/>
          </a:xfrm>
          <a:prstGeom prst="rect">
            <a:avLst/>
          </a:prstGeom>
        </p:spPr>
      </p:pic>
      <p:pic>
        <p:nvPicPr>
          <p:cNvPr id="2" name="Picture 1"/>
          <p:cNvPicPr>
            <a:picLocks/>
          </p:cNvPicPr>
          <p:nvPr userDrawn="1"/>
        </p:nvPicPr>
        <p:blipFill>
          <a:blip r:embed="rId6" cstate="print">
            <a:extLst>
              <a:ext uri="{28A0092B-C50C-407E-A947-70E740481C1C}">
                <a14:useLocalDpi xmlns:a14="http://schemas.microsoft.com/office/drawing/2010/main" xmlns="" val="0"/>
              </a:ext>
            </a:extLst>
          </a:blip>
          <a:stretch>
            <a:fillRect/>
          </a:stretch>
        </p:blipFill>
        <p:spPr>
          <a:xfrm>
            <a:off x="281517" y="6467695"/>
            <a:ext cx="11582400" cy="75980"/>
          </a:xfrm>
          <a:prstGeom prst="rect">
            <a:avLst/>
          </a:prstGeom>
        </p:spPr>
      </p:pic>
    </p:spTree>
    <p:extLst>
      <p:ext uri="{BB962C8B-B14F-4D97-AF65-F5344CB8AC3E}">
        <p14:creationId xmlns:p14="http://schemas.microsoft.com/office/powerpoint/2010/main" xmlns="" val="2089352622"/>
      </p:ext>
    </p:extLst>
  </p:cSld>
  <p:clrMap bg1="lt1" tx1="dk1" bg2="lt2" tx2="dk2" accent1="accent1" accent2="accent2" accent3="accent3" accent4="accent4" accent5="accent5" accent6="accent6" hlink="hlink" folHlink="folHlink"/>
  <p:sldLayoutIdLst>
    <p:sldLayoutId id="2147483714" r:id="rId1"/>
  </p:sldLayoutIdLst>
  <p:txStyles>
    <p:titleStyle>
      <a:lvl1pPr algn="l" rtl="0" eaLnBrk="0" fontAlgn="base" hangingPunct="0">
        <a:lnSpc>
          <a:spcPct val="85000"/>
        </a:lnSpc>
        <a:spcBef>
          <a:spcPct val="0"/>
        </a:spcBef>
        <a:spcAft>
          <a:spcPct val="0"/>
        </a:spcAft>
        <a:defRPr sz="3200">
          <a:solidFill>
            <a:srgbClr val="F7A205"/>
          </a:solidFill>
          <a:latin typeface="+mj-lt"/>
          <a:ea typeface="+mj-ea"/>
          <a:cs typeface="+mj-cs"/>
        </a:defRPr>
      </a:lvl1pPr>
      <a:lvl2pPr algn="l" rtl="0" eaLnBrk="0" fontAlgn="base" hangingPunct="0">
        <a:lnSpc>
          <a:spcPct val="85000"/>
        </a:lnSpc>
        <a:spcBef>
          <a:spcPct val="0"/>
        </a:spcBef>
        <a:spcAft>
          <a:spcPct val="0"/>
        </a:spcAft>
        <a:defRPr sz="3200">
          <a:solidFill>
            <a:srgbClr val="F7A205"/>
          </a:solidFill>
          <a:latin typeface="Calibri" pitchFamily="34" charset="0"/>
          <a:cs typeface="Arial" pitchFamily="34" charset="0"/>
        </a:defRPr>
      </a:lvl2pPr>
      <a:lvl3pPr algn="l" rtl="0" eaLnBrk="0" fontAlgn="base" hangingPunct="0">
        <a:lnSpc>
          <a:spcPct val="85000"/>
        </a:lnSpc>
        <a:spcBef>
          <a:spcPct val="0"/>
        </a:spcBef>
        <a:spcAft>
          <a:spcPct val="0"/>
        </a:spcAft>
        <a:defRPr sz="3200">
          <a:solidFill>
            <a:srgbClr val="F7A205"/>
          </a:solidFill>
          <a:latin typeface="Calibri" pitchFamily="34" charset="0"/>
          <a:cs typeface="Arial" pitchFamily="34" charset="0"/>
        </a:defRPr>
      </a:lvl3pPr>
      <a:lvl4pPr algn="l" rtl="0" eaLnBrk="0" fontAlgn="base" hangingPunct="0">
        <a:lnSpc>
          <a:spcPct val="85000"/>
        </a:lnSpc>
        <a:spcBef>
          <a:spcPct val="0"/>
        </a:spcBef>
        <a:spcAft>
          <a:spcPct val="0"/>
        </a:spcAft>
        <a:defRPr sz="3200">
          <a:solidFill>
            <a:srgbClr val="F7A205"/>
          </a:solidFill>
          <a:latin typeface="Calibri" pitchFamily="34" charset="0"/>
          <a:cs typeface="Arial" pitchFamily="34" charset="0"/>
        </a:defRPr>
      </a:lvl4pPr>
      <a:lvl5pPr algn="l" rtl="0" eaLnBrk="0" fontAlgn="base" hangingPunct="0">
        <a:lnSpc>
          <a:spcPct val="85000"/>
        </a:lnSpc>
        <a:spcBef>
          <a:spcPct val="0"/>
        </a:spcBef>
        <a:spcAft>
          <a:spcPct val="0"/>
        </a:spcAft>
        <a:defRPr sz="3200">
          <a:solidFill>
            <a:srgbClr val="F7A205"/>
          </a:solidFill>
          <a:latin typeface="Calibri" pitchFamily="34" charset="0"/>
          <a:cs typeface="Arial" pitchFamily="34" charset="0"/>
        </a:defRPr>
      </a:lvl5pPr>
      <a:lvl6pPr marL="457200" algn="l" rtl="0" fontAlgn="base">
        <a:lnSpc>
          <a:spcPct val="85000"/>
        </a:lnSpc>
        <a:spcBef>
          <a:spcPct val="0"/>
        </a:spcBef>
        <a:spcAft>
          <a:spcPct val="0"/>
        </a:spcAft>
        <a:defRPr sz="3200">
          <a:solidFill>
            <a:srgbClr val="F7A205"/>
          </a:solidFill>
          <a:latin typeface="Calibri" pitchFamily="34" charset="0"/>
          <a:cs typeface="Arial" pitchFamily="34" charset="0"/>
        </a:defRPr>
      </a:lvl6pPr>
      <a:lvl7pPr marL="914400" algn="l" rtl="0" fontAlgn="base">
        <a:lnSpc>
          <a:spcPct val="85000"/>
        </a:lnSpc>
        <a:spcBef>
          <a:spcPct val="0"/>
        </a:spcBef>
        <a:spcAft>
          <a:spcPct val="0"/>
        </a:spcAft>
        <a:defRPr sz="3200">
          <a:solidFill>
            <a:srgbClr val="F7A205"/>
          </a:solidFill>
          <a:latin typeface="Calibri" pitchFamily="34" charset="0"/>
          <a:cs typeface="Arial" pitchFamily="34" charset="0"/>
        </a:defRPr>
      </a:lvl7pPr>
      <a:lvl8pPr marL="1371600" algn="l" rtl="0" fontAlgn="base">
        <a:lnSpc>
          <a:spcPct val="85000"/>
        </a:lnSpc>
        <a:spcBef>
          <a:spcPct val="0"/>
        </a:spcBef>
        <a:spcAft>
          <a:spcPct val="0"/>
        </a:spcAft>
        <a:defRPr sz="3200">
          <a:solidFill>
            <a:srgbClr val="F7A205"/>
          </a:solidFill>
          <a:latin typeface="Calibri" pitchFamily="34" charset="0"/>
          <a:cs typeface="Arial" pitchFamily="34" charset="0"/>
        </a:defRPr>
      </a:lvl8pPr>
      <a:lvl9pPr marL="1828800" algn="l" rtl="0" fontAlgn="base">
        <a:lnSpc>
          <a:spcPct val="85000"/>
        </a:lnSpc>
        <a:spcBef>
          <a:spcPct val="0"/>
        </a:spcBef>
        <a:spcAft>
          <a:spcPct val="0"/>
        </a:spcAft>
        <a:defRPr sz="3200">
          <a:solidFill>
            <a:srgbClr val="F7A205"/>
          </a:solidFill>
          <a:latin typeface="Calibri" pitchFamily="34" charset="0"/>
          <a:cs typeface="Arial" pitchFamily="34" charset="0"/>
        </a:defRPr>
      </a:lvl9pPr>
    </p:titleStyle>
    <p:bodyStyle>
      <a:lvl1pPr marL="342900" indent="-342900" algn="ctr" rtl="0" eaLnBrk="0" fontAlgn="base" hangingPunct="0">
        <a:lnSpc>
          <a:spcPct val="85000"/>
        </a:lnSpc>
        <a:spcBef>
          <a:spcPct val="50000"/>
        </a:spcBef>
        <a:spcAft>
          <a:spcPct val="0"/>
        </a:spcAft>
        <a:buClr>
          <a:srgbClr val="1EA4ED"/>
        </a:buClr>
        <a:defRPr sz="4000" b="1" i="1">
          <a:solidFill>
            <a:srgbClr val="1EA4ED"/>
          </a:solidFill>
          <a:latin typeface="+mn-lt"/>
          <a:ea typeface="+mn-ea"/>
          <a:cs typeface="+mn-cs"/>
        </a:defRPr>
      </a:lvl1pPr>
      <a:lvl2pPr marL="742950" indent="-285750" algn="ctr" rtl="0" eaLnBrk="0" fontAlgn="base" hangingPunct="0">
        <a:lnSpc>
          <a:spcPct val="80000"/>
        </a:lnSpc>
        <a:spcBef>
          <a:spcPct val="30000"/>
        </a:spcBef>
        <a:spcAft>
          <a:spcPct val="0"/>
        </a:spcAft>
        <a:buClr>
          <a:schemeClr val="tx1"/>
        </a:buClr>
        <a:defRPr sz="2000">
          <a:solidFill>
            <a:schemeClr val="tx1"/>
          </a:solidFill>
          <a:latin typeface="+mn-lt"/>
          <a:cs typeface="+mn-cs"/>
        </a:defRPr>
      </a:lvl2pPr>
      <a:lvl3pPr marL="1143000" indent="-228600" algn="l" rtl="0" eaLnBrk="0" fontAlgn="base" hangingPunct="0">
        <a:lnSpc>
          <a:spcPct val="80000"/>
        </a:lnSpc>
        <a:spcBef>
          <a:spcPct val="30000"/>
        </a:spcBef>
        <a:spcAft>
          <a:spcPct val="0"/>
        </a:spcAft>
        <a:buClr>
          <a:srgbClr val="F7A205"/>
        </a:buClr>
        <a:buFont typeface="Arial Rounded MT" pitchFamily="34" charset="0"/>
        <a:defRPr>
          <a:solidFill>
            <a:srgbClr val="F7A205"/>
          </a:solidFill>
          <a:latin typeface="+mn-lt"/>
          <a:cs typeface="+mn-cs"/>
        </a:defRPr>
      </a:lvl3pPr>
      <a:lvl4pPr marL="1600200" indent="-228600" algn="l" rtl="0" eaLnBrk="0" fontAlgn="base" hangingPunct="0">
        <a:lnSpc>
          <a:spcPct val="80000"/>
        </a:lnSpc>
        <a:spcBef>
          <a:spcPct val="30000"/>
        </a:spcBef>
        <a:spcAft>
          <a:spcPct val="0"/>
        </a:spcAft>
        <a:buClr>
          <a:schemeClr val="tx1"/>
        </a:buClr>
        <a:buFont typeface="Wingdings" pitchFamily="2" charset="2"/>
        <a:defRPr sz="1600">
          <a:solidFill>
            <a:schemeClr val="tx1"/>
          </a:solidFill>
          <a:latin typeface="Arial Rounded MT" pitchFamily="34" charset="0"/>
          <a:cs typeface="+mn-cs"/>
        </a:defRPr>
      </a:lvl4pPr>
      <a:lvl5pPr marL="2057400" indent="-228600" algn="l" rtl="0" eaLnBrk="0" fontAlgn="base" hangingPunct="0">
        <a:spcBef>
          <a:spcPct val="20000"/>
        </a:spcBef>
        <a:spcAft>
          <a:spcPct val="0"/>
        </a:spcAft>
        <a:buChar char="»"/>
        <a:defRPr sz="2000">
          <a:solidFill>
            <a:schemeClr val="tx1"/>
          </a:solidFill>
          <a:latin typeface="Verdana" pitchFamily="34" charset="0"/>
          <a:cs typeface="+mn-cs"/>
        </a:defRPr>
      </a:lvl5pPr>
      <a:lvl6pPr marL="2514600" indent="-228600" algn="l" rtl="0" fontAlgn="base">
        <a:spcBef>
          <a:spcPct val="20000"/>
        </a:spcBef>
        <a:spcAft>
          <a:spcPct val="0"/>
        </a:spcAft>
        <a:buChar char="»"/>
        <a:defRPr sz="2000">
          <a:solidFill>
            <a:schemeClr val="tx1"/>
          </a:solidFill>
          <a:latin typeface="Verdana" pitchFamily="34" charset="0"/>
          <a:cs typeface="+mn-cs"/>
        </a:defRPr>
      </a:lvl6pPr>
      <a:lvl7pPr marL="2971800" indent="-228600" algn="l" rtl="0" fontAlgn="base">
        <a:spcBef>
          <a:spcPct val="20000"/>
        </a:spcBef>
        <a:spcAft>
          <a:spcPct val="0"/>
        </a:spcAft>
        <a:buChar char="»"/>
        <a:defRPr sz="2000">
          <a:solidFill>
            <a:schemeClr val="tx1"/>
          </a:solidFill>
          <a:latin typeface="Verdana" pitchFamily="34" charset="0"/>
          <a:cs typeface="+mn-cs"/>
        </a:defRPr>
      </a:lvl7pPr>
      <a:lvl8pPr marL="3429000" indent="-228600" algn="l" rtl="0" fontAlgn="base">
        <a:spcBef>
          <a:spcPct val="20000"/>
        </a:spcBef>
        <a:spcAft>
          <a:spcPct val="0"/>
        </a:spcAft>
        <a:buChar char="»"/>
        <a:defRPr sz="2000">
          <a:solidFill>
            <a:schemeClr val="tx1"/>
          </a:solidFill>
          <a:latin typeface="Verdana" pitchFamily="34" charset="0"/>
          <a:cs typeface="+mn-cs"/>
        </a:defRPr>
      </a:lvl8pPr>
      <a:lvl9pPr marL="3886200" indent="-228600" algn="l" rtl="0" fontAlgn="base">
        <a:spcBef>
          <a:spcPct val="20000"/>
        </a:spcBef>
        <a:spcAft>
          <a:spcPct val="0"/>
        </a:spcAft>
        <a:buChar char="»"/>
        <a:defRPr sz="2000">
          <a:solidFill>
            <a:schemeClr val="tx1"/>
          </a:solidFill>
          <a:latin typeface="Verdana" pitchFamily="34"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0.emf"/><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2.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95.xml"/><Relationship Id="rId1" Type="http://schemas.openxmlformats.org/officeDocument/2006/relationships/slideLayout" Target="../slideLayouts/slideLayout1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8.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6.png"/></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2.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6.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6.xml"/><Relationship Id="rId1" Type="http://schemas.openxmlformats.org/officeDocument/2006/relationships/tags" Target="../tags/tag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slide" Target="slide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6.xml"/><Relationship Id="rId1" Type="http://schemas.openxmlformats.org/officeDocument/2006/relationships/tags" Target="../tags/tag6.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6.xml"/><Relationship Id="rId1" Type="http://schemas.openxmlformats.org/officeDocument/2006/relationships/tags" Target="../tags/tag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14.emf"/><Relationship Id="rId4" Type="http://schemas.openxmlformats.org/officeDocument/2006/relationships/image" Target="../media/image13.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hyperlink" Target="http://rr.ttg.tr/TTG/VOD/shls/1234567/5.m3u8?device=HLS" TargetMode="External"/><Relationship Id="rId2" Type="http://schemas.openxmlformats.org/officeDocument/2006/relationships/hyperlink" Target="http://str.pod01:5555/shls/1234567/5.m3u8?device=HLS" TargetMode="Externa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4.emf"/><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1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3.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5.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92000" cy="6858000"/>
          </a:xfrm>
          <a:prstGeom prst="rect">
            <a:avLst/>
          </a:prstGeom>
          <a:solidFill>
            <a:srgbClr val="00285F"/>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xmlns="" val="0"/>
              </a:ext>
            </a:extLst>
          </a:blip>
          <a:srcRect r="-890"/>
          <a:stretch/>
        </p:blipFill>
        <p:spPr>
          <a:xfrm>
            <a:off x="-1" y="-1"/>
            <a:ext cx="12300559" cy="6858001"/>
          </a:xfrm>
          <a:prstGeom prst="rect">
            <a:avLst/>
          </a:prstGeom>
        </p:spPr>
      </p:pic>
      <p:sp>
        <p:nvSpPr>
          <p:cNvPr id="4" name="Title 3"/>
          <p:cNvSpPr>
            <a:spLocks noGrp="1"/>
          </p:cNvSpPr>
          <p:nvPr>
            <p:ph type="ctrTitle"/>
          </p:nvPr>
        </p:nvSpPr>
        <p:spPr/>
        <p:txBody>
          <a:bodyPr>
            <a:noAutofit/>
          </a:bodyPr>
          <a:lstStyle/>
          <a:p>
            <a:pPr algn="ctr"/>
            <a:r>
              <a:rPr lang="en-US" sz="4800" dirty="0">
                <a:solidFill>
                  <a:schemeClr val="bg1"/>
                </a:solidFill>
              </a:rPr>
              <a:t/>
            </a:r>
            <a:br>
              <a:rPr lang="en-US" sz="4800" dirty="0">
                <a:solidFill>
                  <a:schemeClr val="bg1"/>
                </a:solidFill>
              </a:rPr>
            </a:br>
            <a:r>
              <a:rPr lang="en-US" sz="4800" dirty="0">
                <a:solidFill>
                  <a:schemeClr val="bg1"/>
                </a:solidFill>
              </a:rPr>
              <a:t>Ericsson Video Storage and </a:t>
            </a:r>
            <a:br>
              <a:rPr lang="en-US" sz="4800" dirty="0">
                <a:solidFill>
                  <a:schemeClr val="bg1"/>
                </a:solidFill>
              </a:rPr>
            </a:br>
            <a:r>
              <a:rPr lang="en-US" sz="4800" dirty="0">
                <a:solidFill>
                  <a:schemeClr val="bg1"/>
                </a:solidFill>
              </a:rPr>
              <a:t>processing Platform Introduction </a:t>
            </a:r>
            <a:br>
              <a:rPr lang="en-US" sz="4800" dirty="0">
                <a:solidFill>
                  <a:schemeClr val="bg1"/>
                </a:solidFill>
              </a:rPr>
            </a:br>
            <a:r>
              <a:rPr lang="en-US" sz="4800" dirty="0">
                <a:solidFill>
                  <a:schemeClr val="bg1"/>
                </a:solidFill>
              </a:rPr>
              <a:t/>
            </a:r>
            <a:br>
              <a:rPr lang="en-US" sz="4800" dirty="0">
                <a:solidFill>
                  <a:schemeClr val="bg1"/>
                </a:solidFill>
              </a:rPr>
            </a:br>
            <a:r>
              <a:rPr lang="en-US" sz="4800" dirty="0">
                <a:solidFill>
                  <a:schemeClr val="bg1"/>
                </a:solidFill>
              </a:rPr>
              <a:t>basics of the platform </a:t>
            </a:r>
          </a:p>
        </p:txBody>
      </p:sp>
      <p:pic>
        <p:nvPicPr>
          <p:cNvPr id="3" name="Logo201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628483" y="432000"/>
            <a:ext cx="1027112" cy="90227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0" y="0"/>
            <a:ext cx="12192000" cy="6858000"/>
          </a:xfrm>
          <a:prstGeom prst="rect">
            <a:avLst/>
          </a:prstGeom>
        </p:spPr>
      </p:pic>
      <p:sp>
        <p:nvSpPr>
          <p:cNvPr id="348" name="CustomShape 1"/>
          <p:cNvSpPr/>
          <p:nvPr/>
        </p:nvSpPr>
        <p:spPr>
          <a:xfrm>
            <a:off x="1524000" y="1981080"/>
            <a:ext cx="9142080" cy="1903680"/>
          </a:xfrm>
          <a:prstGeom prst="rect">
            <a:avLst/>
          </a:prstGeom>
          <a:noFill/>
          <a:ln>
            <a:noFill/>
          </a:ln>
        </p:spPr>
        <p:txBody>
          <a:bodyPr lIns="90000" tIns="45000" rIns="90000" bIns="45000" anchor="ctr"/>
          <a:lstStyle/>
          <a:p>
            <a:pPr algn="ctr">
              <a:lnSpc>
                <a:spcPct val="100000"/>
              </a:lnSpc>
            </a:pPr>
            <a:r>
              <a:rPr lang="en-US" sz="6000" dirty="0">
                <a:solidFill>
                  <a:srgbClr val="000000"/>
                </a:solidFill>
                <a:latin typeface="+mj-lt"/>
              </a:rPr>
              <a:t>Components</a:t>
            </a:r>
          </a:p>
          <a:p>
            <a:pPr algn="ctr">
              <a:lnSpc>
                <a:spcPct val="100000"/>
              </a:lnSpc>
            </a:pPr>
            <a:endParaRPr sz="4800" dirty="0">
              <a:latin typeface="+mj-lt"/>
            </a:endParaRPr>
          </a:p>
        </p:txBody>
      </p:sp>
      <p:pic>
        <p:nvPicPr>
          <p:cNvPr id="2" name="Econ20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15636970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4" name="CustomShape 1"/>
          <p:cNvSpPr/>
          <p:nvPr/>
        </p:nvSpPr>
        <p:spPr>
          <a:xfrm>
            <a:off x="305760" y="182880"/>
            <a:ext cx="11342400" cy="522720"/>
          </a:xfrm>
          <a:prstGeom prst="rect">
            <a:avLst/>
          </a:prstGeom>
          <a:noFill/>
          <a:ln>
            <a:noFill/>
          </a:ln>
        </p:spPr>
        <p:txBody>
          <a:bodyPr lIns="90000" tIns="45000" rIns="90000" bIns="45000" anchor="ctr"/>
          <a:lstStyle/>
          <a:p>
            <a:pPr algn="ctr" rtl="0">
              <a:lnSpc>
                <a:spcPct val="85000"/>
              </a:lnSpc>
            </a:pPr>
            <a:r>
              <a:rPr lang="en-US" sz="3600" dirty="0">
                <a:solidFill>
                  <a:srgbClr val="000000"/>
                </a:solidFill>
                <a:latin typeface="+mj-lt"/>
                <a:ea typeface="DejaVu Sans"/>
              </a:rPr>
              <a:t>Checking Input Multicast - </a:t>
            </a:r>
            <a:r>
              <a:rPr lang="en-US" sz="3600" dirty="0" err="1">
                <a:solidFill>
                  <a:srgbClr val="000000"/>
                </a:solidFill>
                <a:latin typeface="+mj-lt"/>
                <a:ea typeface="DejaVu Sans"/>
              </a:rPr>
              <a:t>Join_MC</a:t>
            </a:r>
            <a:endParaRPr sz="2400" dirty="0">
              <a:latin typeface="+mj-lt"/>
            </a:endParaRPr>
          </a:p>
        </p:txBody>
      </p:sp>
      <p:sp>
        <p:nvSpPr>
          <p:cNvPr id="2485" name="CustomShape 2"/>
          <p:cNvSpPr/>
          <p:nvPr/>
        </p:nvSpPr>
        <p:spPr>
          <a:xfrm>
            <a:off x="243840" y="974880"/>
            <a:ext cx="11484960" cy="5059440"/>
          </a:xfrm>
          <a:prstGeom prst="rect">
            <a:avLst/>
          </a:prstGeom>
          <a:noFill/>
          <a:ln>
            <a:noFill/>
          </a:ln>
        </p:spPr>
        <p:txBody>
          <a:bodyPr lIns="90000" tIns="45000" rIns="90000" bIns="45000"/>
          <a:lstStyle/>
          <a:p>
            <a:pPr algn="l" rtl="0">
              <a:lnSpc>
                <a:spcPct val="100000"/>
              </a:lnSpc>
            </a:pPr>
            <a:r>
              <a:rPr lang="en-US" b="1" dirty="0">
                <a:solidFill>
                  <a:srgbClr val="000000"/>
                </a:solidFill>
                <a:latin typeface="Arial"/>
                <a:ea typeface="DejaVu Sans"/>
              </a:rPr>
              <a:t>Same goal – only quicker!</a:t>
            </a:r>
            <a:endParaRPr dirty="0"/>
          </a:p>
          <a:p>
            <a:pPr algn="l" rtl="0">
              <a:lnSpc>
                <a:spcPct val="100000"/>
              </a:lnSpc>
            </a:pPr>
            <a:r>
              <a:rPr lang="en-US" b="1" dirty="0">
                <a:solidFill>
                  <a:srgbClr val="000000"/>
                </a:solidFill>
                <a:latin typeface="Arial"/>
                <a:ea typeface="DejaVu Sans"/>
              </a:rPr>
              <a:t>JOIN_MC utility</a:t>
            </a:r>
            <a:r>
              <a:rPr lang="en-US" dirty="0">
                <a:solidFill>
                  <a:srgbClr val="000000"/>
                </a:solidFill>
                <a:latin typeface="Arial"/>
                <a:ea typeface="DejaVu Sans"/>
              </a:rPr>
              <a:t> by </a:t>
            </a:r>
            <a:r>
              <a:rPr lang="en-US" b="1" dirty="0" err="1">
                <a:solidFill>
                  <a:srgbClr val="000000"/>
                </a:solidFill>
                <a:latin typeface="Arial"/>
                <a:ea typeface="DejaVu Sans"/>
              </a:rPr>
              <a:t>Fabrix</a:t>
            </a:r>
            <a:r>
              <a:rPr lang="en-US" b="1" dirty="0">
                <a:solidFill>
                  <a:srgbClr val="000000"/>
                </a:solidFill>
                <a:latin typeface="Arial"/>
                <a:ea typeface="DejaVu Sans"/>
              </a:rPr>
              <a:t>	</a:t>
            </a:r>
            <a:r>
              <a:rPr lang="en-US" b="1" dirty="0">
                <a:solidFill>
                  <a:srgbClr val="000000"/>
                </a:solidFill>
                <a:latin typeface="Arial"/>
                <a:ea typeface="DejaVu Sans"/>
                <a:sym typeface="Wingdings" panose="05000000000000000000" pitchFamily="2" charset="2"/>
              </a:rPr>
              <a:t> May not be installed on all systems</a:t>
            </a:r>
            <a:endParaRPr dirty="0"/>
          </a:p>
          <a:p>
            <a:pPr algn="l" rtl="0">
              <a:lnSpc>
                <a:spcPct val="100000"/>
              </a:lnSpc>
            </a:pPr>
            <a:r>
              <a:rPr lang="en-US" dirty="0">
                <a:solidFill>
                  <a:srgbClr val="000000"/>
                </a:solidFill>
                <a:latin typeface="Arial"/>
                <a:ea typeface="DejaVu Sans"/>
              </a:rPr>
              <a:t>Will usually be located under </a:t>
            </a:r>
            <a:r>
              <a:rPr lang="en-US" b="1" dirty="0">
                <a:solidFill>
                  <a:srgbClr val="000000"/>
                </a:solidFill>
                <a:latin typeface="Arial"/>
                <a:ea typeface="DejaVu Sans"/>
              </a:rPr>
              <a:t>/opt/Fabrix.TV/</a:t>
            </a:r>
            <a:r>
              <a:rPr lang="en-US" b="1" dirty="0" err="1">
                <a:solidFill>
                  <a:srgbClr val="000000"/>
                </a:solidFill>
                <a:latin typeface="Arial"/>
                <a:ea typeface="DejaVu Sans"/>
              </a:rPr>
              <a:t>Util</a:t>
            </a:r>
            <a:r>
              <a:rPr lang="en-US" b="1" dirty="0">
                <a:solidFill>
                  <a:srgbClr val="000000"/>
                </a:solidFill>
                <a:latin typeface="Arial"/>
                <a:ea typeface="DejaVu Sans"/>
              </a:rPr>
              <a:t>/</a:t>
            </a:r>
            <a:endParaRPr dirty="0"/>
          </a:p>
          <a:p>
            <a:pPr algn="l" rtl="0">
              <a:lnSpc>
                <a:spcPct val="100000"/>
              </a:lnSpc>
            </a:pPr>
            <a:r>
              <a:rPr lang="en-US" dirty="0">
                <a:solidFill>
                  <a:srgbClr val="000000"/>
                </a:solidFill>
                <a:latin typeface="Arial"/>
                <a:ea typeface="DejaVu Sans"/>
              </a:rPr>
              <a:t>Usage: ./</a:t>
            </a:r>
            <a:r>
              <a:rPr lang="en-US" dirty="0" err="1">
                <a:solidFill>
                  <a:srgbClr val="000000"/>
                </a:solidFill>
                <a:latin typeface="Arial"/>
                <a:ea typeface="DejaVu Sans"/>
              </a:rPr>
              <a:t>join_mc</a:t>
            </a:r>
            <a:r>
              <a:rPr lang="en-US" dirty="0">
                <a:solidFill>
                  <a:srgbClr val="000000"/>
                </a:solidFill>
                <a:latin typeface="Arial"/>
                <a:ea typeface="DejaVu Sans"/>
              </a:rPr>
              <a:t> &lt;</a:t>
            </a:r>
            <a:r>
              <a:rPr lang="en-US" dirty="0" err="1">
                <a:solidFill>
                  <a:srgbClr val="000000"/>
                </a:solidFill>
                <a:latin typeface="Arial"/>
                <a:ea typeface="DejaVu Sans"/>
              </a:rPr>
              <a:t>ip</a:t>
            </a:r>
            <a:r>
              <a:rPr lang="en-US" dirty="0">
                <a:solidFill>
                  <a:srgbClr val="000000"/>
                </a:solidFill>
                <a:latin typeface="Arial"/>
                <a:ea typeface="DejaVu Sans"/>
              </a:rPr>
              <a:t>&gt; &lt;port&gt; &lt;source&gt; &lt;if&gt; &lt;</a:t>
            </a:r>
            <a:r>
              <a:rPr lang="en-US" dirty="0" err="1">
                <a:solidFill>
                  <a:srgbClr val="000000"/>
                </a:solidFill>
                <a:latin typeface="Arial"/>
                <a:ea typeface="DejaVu Sans"/>
              </a:rPr>
              <a:t>bytes_to_receive</a:t>
            </a:r>
            <a:r>
              <a:rPr lang="en-US" dirty="0">
                <a:solidFill>
                  <a:srgbClr val="000000"/>
                </a:solidFill>
                <a:latin typeface="Arial"/>
                <a:ea typeface="DejaVu Sans"/>
              </a:rPr>
              <a:t>&gt; [</a:t>
            </a:r>
            <a:r>
              <a:rPr lang="en-US" dirty="0" err="1">
                <a:solidFill>
                  <a:srgbClr val="000000"/>
                </a:solidFill>
                <a:latin typeface="Arial"/>
                <a:ea typeface="DejaVu Sans"/>
              </a:rPr>
              <a:t>output_file</a:t>
            </a:r>
            <a:r>
              <a:rPr lang="en-US" dirty="0">
                <a:solidFill>
                  <a:srgbClr val="000000"/>
                </a:solidFill>
                <a:latin typeface="Arial"/>
                <a:ea typeface="DejaVu Sans"/>
              </a:rPr>
              <a:t>]</a:t>
            </a:r>
            <a:endParaRPr dirty="0"/>
          </a:p>
          <a:p>
            <a:pPr algn="l" rtl="0">
              <a:lnSpc>
                <a:spcPct val="100000"/>
              </a:lnSpc>
            </a:pPr>
            <a:r>
              <a:rPr lang="en-US" dirty="0">
                <a:solidFill>
                  <a:srgbClr val="000000"/>
                </a:solidFill>
                <a:latin typeface="Arial"/>
                <a:ea typeface="DejaVu Sans"/>
              </a:rPr>
              <a:t>For Example-</a:t>
            </a:r>
            <a:endParaRPr dirty="0"/>
          </a:p>
          <a:p>
            <a:pPr algn="l" rtl="0">
              <a:lnSpc>
                <a:spcPct val="100000"/>
              </a:lnSpc>
            </a:pPr>
            <a:r>
              <a:rPr lang="en-US" dirty="0">
                <a:solidFill>
                  <a:srgbClr val="000000"/>
                </a:solidFill>
                <a:latin typeface="Arial"/>
                <a:ea typeface="DejaVu Sans"/>
              </a:rPr>
              <a:t>./</a:t>
            </a:r>
            <a:r>
              <a:rPr lang="en-US" dirty="0" err="1">
                <a:solidFill>
                  <a:srgbClr val="000000"/>
                </a:solidFill>
                <a:latin typeface="Arial"/>
                <a:ea typeface="DejaVu Sans"/>
              </a:rPr>
              <a:t>join_mc</a:t>
            </a:r>
            <a:r>
              <a:rPr lang="en-US" dirty="0">
                <a:solidFill>
                  <a:srgbClr val="000000"/>
                </a:solidFill>
                <a:latin typeface="Arial"/>
                <a:ea typeface="DejaVu Sans"/>
              </a:rPr>
              <a:t> -</a:t>
            </a:r>
            <a:r>
              <a:rPr lang="en-US" dirty="0" err="1">
                <a:solidFill>
                  <a:srgbClr val="000000"/>
                </a:solidFill>
                <a:latin typeface="Arial"/>
                <a:ea typeface="DejaVu Sans"/>
              </a:rPr>
              <a:t>i</a:t>
            </a:r>
            <a:r>
              <a:rPr lang="en-US" dirty="0">
                <a:solidFill>
                  <a:srgbClr val="000000"/>
                </a:solidFill>
                <a:latin typeface="Arial"/>
                <a:ea typeface="DejaVu Sans"/>
              </a:rPr>
              <a:t> 239.0.32.12 -p 11115 -s 0.0.0.0 -n eth2 -b 10000000 -w /</a:t>
            </a:r>
            <a:r>
              <a:rPr lang="en-US" dirty="0" err="1">
                <a:solidFill>
                  <a:srgbClr val="000000"/>
                </a:solidFill>
                <a:latin typeface="Arial"/>
                <a:ea typeface="DejaVu Sans"/>
              </a:rPr>
              <a:t>tmp</a:t>
            </a:r>
            <a:r>
              <a:rPr lang="en-US" dirty="0">
                <a:solidFill>
                  <a:srgbClr val="000000"/>
                </a:solidFill>
                <a:latin typeface="Arial"/>
                <a:ea typeface="DejaVu Sans"/>
              </a:rPr>
              <a:t>/</a:t>
            </a:r>
            <a:r>
              <a:rPr lang="en-US" dirty="0" err="1">
                <a:solidFill>
                  <a:srgbClr val="000000"/>
                </a:solidFill>
                <a:latin typeface="Arial"/>
                <a:ea typeface="DejaVu Sans"/>
              </a:rPr>
              <a:t>layer.ts</a:t>
            </a:r>
            <a:endParaRPr dirty="0"/>
          </a:p>
          <a:p>
            <a:pPr algn="l" rtl="0">
              <a:lnSpc>
                <a:spcPct val="100000"/>
              </a:lnSpc>
            </a:pPr>
            <a:endParaRPr lang="en-US" dirty="0"/>
          </a:p>
          <a:p>
            <a:pPr algn="l" rtl="0">
              <a:lnSpc>
                <a:spcPct val="100000"/>
              </a:lnSpc>
            </a:pPr>
            <a:r>
              <a:rPr lang="en-US" dirty="0" err="1">
                <a:solidFill>
                  <a:srgbClr val="000000"/>
                </a:solidFill>
                <a:latin typeface="Arial"/>
                <a:ea typeface="DejaVu Sans"/>
              </a:rPr>
              <a:t>join_mc</a:t>
            </a:r>
            <a:r>
              <a:rPr lang="en-US" dirty="0">
                <a:solidFill>
                  <a:srgbClr val="000000"/>
                </a:solidFill>
                <a:latin typeface="Arial"/>
                <a:ea typeface="DejaVu Sans"/>
              </a:rPr>
              <a:t> is able to request </a:t>
            </a:r>
            <a:r>
              <a:rPr lang="en-US" b="1" dirty="0" err="1">
                <a:solidFill>
                  <a:srgbClr val="000000"/>
                </a:solidFill>
                <a:latin typeface="Arial"/>
                <a:ea typeface="DejaVu Sans"/>
              </a:rPr>
              <a:t>igmp</a:t>
            </a:r>
            <a:r>
              <a:rPr lang="en-US" b="1" dirty="0">
                <a:solidFill>
                  <a:srgbClr val="000000"/>
                </a:solidFill>
                <a:latin typeface="Arial"/>
                <a:ea typeface="DejaVu Sans"/>
              </a:rPr>
              <a:t> membership</a:t>
            </a:r>
            <a:r>
              <a:rPr lang="en-US" dirty="0">
                <a:solidFill>
                  <a:srgbClr val="000000"/>
                </a:solidFill>
                <a:latin typeface="Arial"/>
                <a:ea typeface="DejaVu Sans"/>
              </a:rPr>
              <a:t> and save output as TS </a:t>
            </a:r>
            <a:endParaRPr dirty="0"/>
          </a:p>
          <a:p>
            <a:pPr algn="l" rtl="0">
              <a:lnSpc>
                <a:spcPct val="100000"/>
              </a:lnSpc>
            </a:pPr>
            <a:endParaRPr dirty="0"/>
          </a:p>
          <a:p>
            <a:pPr algn="l" rtl="0">
              <a:lnSpc>
                <a:spcPct val="85000"/>
              </a:lnSpc>
            </a:pPr>
            <a:endParaRPr dirty="0"/>
          </a:p>
          <a:p>
            <a:pPr algn="l" rtl="0">
              <a:lnSpc>
                <a:spcPct val="85000"/>
              </a:lnSpc>
            </a:pPr>
            <a:endParaRPr dirty="0"/>
          </a:p>
          <a:p>
            <a:pPr algn="l" rtl="0">
              <a:lnSpc>
                <a:spcPct val="85000"/>
              </a:lnSpc>
            </a:pPr>
            <a:endParaRPr dirty="0"/>
          </a:p>
        </p:txBody>
      </p:sp>
    </p:spTree>
    <p:extLst>
      <p:ext uri="{BB962C8B-B14F-4D97-AF65-F5344CB8AC3E}">
        <p14:creationId xmlns:p14="http://schemas.microsoft.com/office/powerpoint/2010/main" xmlns="" val="37733804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2" name="CustomShape 1"/>
          <p:cNvSpPr/>
          <p:nvPr/>
        </p:nvSpPr>
        <p:spPr>
          <a:xfrm>
            <a:off x="549600" y="800126"/>
            <a:ext cx="11316960" cy="326520"/>
          </a:xfrm>
          <a:prstGeom prst="rect">
            <a:avLst/>
          </a:prstGeom>
          <a:noFill/>
          <a:ln>
            <a:noFill/>
          </a:ln>
        </p:spPr>
        <p:txBody>
          <a:bodyPr lIns="90000" tIns="45000" rIns="90000" bIns="45000" anchor="ctr"/>
          <a:lstStyle/>
          <a:p>
            <a:pPr algn="ctr" rtl="0">
              <a:lnSpc>
                <a:spcPct val="85000"/>
              </a:lnSpc>
            </a:pPr>
            <a:r>
              <a:rPr lang="en-US" sz="4000" dirty="0">
                <a:solidFill>
                  <a:srgbClr val="000000"/>
                </a:solidFill>
                <a:latin typeface="+mj-lt"/>
                <a:ea typeface="DejaVu Sans"/>
              </a:rPr>
              <a:t>How to Playout? </a:t>
            </a:r>
            <a:endParaRPr sz="2800" dirty="0">
              <a:latin typeface="+mj-lt"/>
            </a:endParaRPr>
          </a:p>
          <a:p>
            <a:pPr algn="l" rtl="0">
              <a:lnSpc>
                <a:spcPct val="85000"/>
              </a:lnSpc>
            </a:pPr>
            <a:endParaRPr dirty="0"/>
          </a:p>
        </p:txBody>
      </p:sp>
      <p:sp>
        <p:nvSpPr>
          <p:cNvPr id="2493" name="CustomShape 2"/>
          <p:cNvSpPr/>
          <p:nvPr/>
        </p:nvSpPr>
        <p:spPr>
          <a:xfrm>
            <a:off x="478320" y="1077660"/>
            <a:ext cx="11459520" cy="3161880"/>
          </a:xfrm>
          <a:prstGeom prst="rect">
            <a:avLst/>
          </a:prstGeom>
          <a:noFill/>
          <a:ln>
            <a:noFill/>
          </a:ln>
        </p:spPr>
        <p:txBody>
          <a:bodyPr lIns="90000" tIns="45000" rIns="90000" bIns="45000"/>
          <a:lstStyle/>
          <a:p>
            <a:r>
              <a:rPr lang="en-US" b="1" dirty="0">
                <a:solidFill>
                  <a:srgbClr val="000000"/>
                </a:solidFill>
                <a:latin typeface="+mn-lt"/>
                <a:ea typeface="DejaVu Sans"/>
              </a:rPr>
              <a:t>Static URL syntax for ABR playout – VOD-JIT</a:t>
            </a:r>
            <a:endParaRPr lang="en-US" dirty="0">
              <a:latin typeface="+mn-lt"/>
            </a:endParaRPr>
          </a:p>
          <a:p>
            <a:pPr algn="l" rtl="0">
              <a:lnSpc>
                <a:spcPct val="100000"/>
              </a:lnSpc>
            </a:pPr>
            <a:r>
              <a:rPr lang="en-US" dirty="0">
                <a:solidFill>
                  <a:srgbClr val="944794"/>
                </a:solidFill>
                <a:latin typeface="+mn-lt"/>
                <a:ea typeface="DejaVu Sans"/>
              </a:rPr>
              <a:t>SMOOTH</a:t>
            </a:r>
            <a:endParaRPr dirty="0">
              <a:latin typeface="+mn-lt"/>
            </a:endParaRPr>
          </a:p>
          <a:p>
            <a:pPr algn="l" rtl="0">
              <a:lnSpc>
                <a:spcPct val="100000"/>
              </a:lnSpc>
            </a:pPr>
            <a:r>
              <a:rPr lang="en-US" sz="1600" u="sng" dirty="0">
                <a:solidFill>
                  <a:srgbClr val="0000FF"/>
                </a:solidFill>
                <a:latin typeface="+mn-lt"/>
                <a:ea typeface="DejaVu Sans"/>
              </a:rPr>
              <a:t>http://$VIDEO_SERVER_DNS_NAME/shss/$ASSET_ID/$FRAGMENT_LENGTH.ism?start=0&amp;end=-1&amp;device=$DEVICE_PROFILE</a:t>
            </a:r>
            <a:endParaRPr dirty="0">
              <a:latin typeface="+mn-lt"/>
            </a:endParaRPr>
          </a:p>
          <a:p>
            <a:pPr algn="l" rtl="0">
              <a:lnSpc>
                <a:spcPct val="100000"/>
              </a:lnSpc>
            </a:pPr>
            <a:r>
              <a:rPr lang="en-US" sz="1600" dirty="0">
                <a:solidFill>
                  <a:srgbClr val="000000"/>
                </a:solidFill>
                <a:latin typeface="+mn-lt"/>
                <a:ea typeface="DejaVu Sans"/>
              </a:rPr>
              <a:t>For ex.</a:t>
            </a:r>
            <a:endParaRPr dirty="0">
              <a:latin typeface="+mn-lt"/>
            </a:endParaRPr>
          </a:p>
          <a:p>
            <a:pPr algn="l" rtl="0">
              <a:lnSpc>
                <a:spcPct val="100000"/>
              </a:lnSpc>
            </a:pPr>
            <a:r>
              <a:rPr lang="en-US" sz="1600" u="sng" dirty="0">
                <a:solidFill>
                  <a:srgbClr val="0000FF"/>
                </a:solidFill>
                <a:latin typeface="+mn-lt"/>
                <a:ea typeface="DejaVu Sans"/>
              </a:rPr>
              <a:t>http://192.168.6.99:5555/shss/1420705142672/5.ism/Manifest?device=SMOOTH</a:t>
            </a:r>
            <a:endParaRPr dirty="0">
              <a:latin typeface="+mn-lt"/>
            </a:endParaRPr>
          </a:p>
          <a:p>
            <a:pPr algn="l" rtl="0">
              <a:lnSpc>
                <a:spcPct val="100000"/>
              </a:lnSpc>
            </a:pPr>
            <a:r>
              <a:rPr lang="en-US" sz="1600" dirty="0">
                <a:solidFill>
                  <a:srgbClr val="944794"/>
                </a:solidFill>
                <a:latin typeface="+mn-lt"/>
                <a:ea typeface="DejaVu Sans"/>
              </a:rPr>
              <a:t>HLS</a:t>
            </a:r>
            <a:endParaRPr dirty="0">
              <a:latin typeface="+mn-lt"/>
            </a:endParaRPr>
          </a:p>
          <a:p>
            <a:pPr algn="l" rtl="0">
              <a:lnSpc>
                <a:spcPct val="100000"/>
              </a:lnSpc>
            </a:pPr>
            <a:r>
              <a:rPr lang="en-US" sz="1200" dirty="0">
                <a:solidFill>
                  <a:srgbClr val="000000"/>
                </a:solidFill>
                <a:latin typeface="+mn-lt"/>
                <a:ea typeface="DejaVu Sans"/>
              </a:rPr>
              <a:t> </a:t>
            </a:r>
            <a:r>
              <a:rPr lang="en-US" sz="1600" u="sng" dirty="0">
                <a:solidFill>
                  <a:srgbClr val="0000FF"/>
                </a:solidFill>
                <a:latin typeface="+mn-lt"/>
                <a:ea typeface="DejaVu Sans"/>
              </a:rPr>
              <a:t>http://$VIDEO_SERVER_DNS_NAME/shls/$ASSET_ID/$FRAGMENT_LENGTH.m3u8?start=0&amp;end=-1&amp;device=$DEVICE_PROFILE</a:t>
            </a:r>
            <a:endParaRPr dirty="0">
              <a:latin typeface="+mn-lt"/>
            </a:endParaRPr>
          </a:p>
          <a:p>
            <a:pPr algn="l" rtl="0">
              <a:lnSpc>
                <a:spcPct val="100000"/>
              </a:lnSpc>
            </a:pPr>
            <a:endParaRPr lang="en-US" sz="1200" b="1" dirty="0">
              <a:solidFill>
                <a:srgbClr val="000000"/>
              </a:solidFill>
              <a:latin typeface="+mn-lt"/>
              <a:ea typeface="DejaVu Sans"/>
            </a:endParaRPr>
          </a:p>
          <a:p>
            <a:pPr algn="l" rtl="0">
              <a:lnSpc>
                <a:spcPct val="100000"/>
              </a:lnSpc>
            </a:pPr>
            <a:endParaRPr dirty="0">
              <a:latin typeface="+mn-lt"/>
            </a:endParaRPr>
          </a:p>
          <a:p>
            <a:pPr algn="l" rtl="0">
              <a:lnSpc>
                <a:spcPct val="85000"/>
              </a:lnSpc>
            </a:pPr>
            <a:endParaRPr dirty="0">
              <a:latin typeface="+mn-lt"/>
            </a:endParaRPr>
          </a:p>
          <a:p>
            <a:pPr algn="l" rtl="0">
              <a:lnSpc>
                <a:spcPct val="85000"/>
              </a:lnSpc>
            </a:pPr>
            <a:endParaRPr dirty="0">
              <a:latin typeface="+mn-lt"/>
            </a:endParaRPr>
          </a:p>
          <a:p>
            <a:pPr algn="l" rtl="0">
              <a:lnSpc>
                <a:spcPct val="85000"/>
              </a:lnSpc>
            </a:pPr>
            <a:endParaRPr dirty="0">
              <a:latin typeface="+mn-lt"/>
            </a:endParaRPr>
          </a:p>
        </p:txBody>
      </p:sp>
    </p:spTree>
    <p:extLst>
      <p:ext uri="{BB962C8B-B14F-4D97-AF65-F5344CB8AC3E}">
        <p14:creationId xmlns:p14="http://schemas.microsoft.com/office/powerpoint/2010/main" xmlns="" val="1757540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4" name="CustomShape 1"/>
          <p:cNvSpPr/>
          <p:nvPr/>
        </p:nvSpPr>
        <p:spPr>
          <a:xfrm>
            <a:off x="306240" y="365760"/>
            <a:ext cx="11440320" cy="455400"/>
          </a:xfrm>
          <a:prstGeom prst="rect">
            <a:avLst/>
          </a:prstGeom>
          <a:noFill/>
          <a:ln>
            <a:noFill/>
          </a:ln>
        </p:spPr>
        <p:txBody>
          <a:bodyPr lIns="90000" tIns="45000" rIns="90000" bIns="45000" anchor="ctr"/>
          <a:lstStyle/>
          <a:p>
            <a:pPr algn="ctr" rtl="0">
              <a:lnSpc>
                <a:spcPct val="85000"/>
              </a:lnSpc>
            </a:pPr>
            <a:r>
              <a:rPr lang="en-US" sz="4000" dirty="0">
                <a:solidFill>
                  <a:srgbClr val="000000"/>
                </a:solidFill>
                <a:latin typeface="+mj-lt"/>
                <a:ea typeface="DejaVu Sans"/>
              </a:rPr>
              <a:t>Playout Logs</a:t>
            </a:r>
            <a:endParaRPr sz="2800" dirty="0">
              <a:latin typeface="+mj-lt"/>
            </a:endParaRPr>
          </a:p>
        </p:txBody>
      </p:sp>
      <p:sp>
        <p:nvSpPr>
          <p:cNvPr id="2495" name="CustomShape 2"/>
          <p:cNvSpPr/>
          <p:nvPr/>
        </p:nvSpPr>
        <p:spPr>
          <a:xfrm>
            <a:off x="243840" y="1056240"/>
            <a:ext cx="11584320" cy="4408200"/>
          </a:xfrm>
          <a:prstGeom prst="rect">
            <a:avLst/>
          </a:prstGeom>
          <a:noFill/>
          <a:ln>
            <a:noFill/>
          </a:ln>
        </p:spPr>
        <p:txBody>
          <a:bodyPr lIns="90000" tIns="45000" rIns="90000" bIns="45000"/>
          <a:lstStyle/>
          <a:p>
            <a:pPr marL="342900" indent="-342900" algn="l" rtl="0">
              <a:lnSpc>
                <a:spcPct val="100000"/>
              </a:lnSpc>
              <a:buSzPct val="45000"/>
              <a:buFont typeface="Arial" panose="020B0604020202020204" pitchFamily="34" charset="0"/>
              <a:buChar char="•"/>
            </a:pPr>
            <a:endParaRPr lang="en-US" sz="2000" dirty="0">
              <a:solidFill>
                <a:srgbClr val="000000"/>
              </a:solidFill>
              <a:latin typeface="Arial"/>
              <a:ea typeface="DejaVu Sans"/>
            </a:endParaRPr>
          </a:p>
          <a:p>
            <a:pPr marL="342900" indent="-342900" algn="l" rtl="0">
              <a:lnSpc>
                <a:spcPct val="100000"/>
              </a:lnSpc>
              <a:buSzPct val="45000"/>
              <a:buFont typeface="Arial" panose="020B0604020202020204" pitchFamily="34" charset="0"/>
              <a:buChar char="•"/>
            </a:pPr>
            <a:r>
              <a:rPr lang="en-US" sz="2000" dirty="0">
                <a:solidFill>
                  <a:srgbClr val="000000"/>
                </a:solidFill>
                <a:latin typeface="Arial"/>
                <a:ea typeface="DejaVu Sans"/>
              </a:rPr>
              <a:t>The playout will include the </a:t>
            </a:r>
            <a:r>
              <a:rPr lang="en-US" sz="2000" b="1" dirty="0">
                <a:solidFill>
                  <a:srgbClr val="000000"/>
                </a:solidFill>
                <a:latin typeface="Arial"/>
                <a:ea typeface="DejaVu Sans"/>
              </a:rPr>
              <a:t>internal ID</a:t>
            </a:r>
            <a:r>
              <a:rPr lang="en-US" sz="2000" dirty="0">
                <a:solidFill>
                  <a:srgbClr val="000000"/>
                </a:solidFill>
                <a:latin typeface="Arial"/>
                <a:ea typeface="DejaVu Sans"/>
              </a:rPr>
              <a:t>, which can be searched in the streamer log to see the entire session.</a:t>
            </a:r>
            <a:endParaRPr dirty="0"/>
          </a:p>
          <a:p>
            <a:pPr algn="l" rtl="0">
              <a:lnSpc>
                <a:spcPct val="100000"/>
              </a:lnSpc>
            </a:pPr>
            <a:endParaRPr lang="fr-FR" dirty="0"/>
          </a:p>
          <a:p>
            <a:pPr marL="342900" indent="-342900">
              <a:buSzPct val="45000"/>
              <a:buFont typeface="Arial" panose="020B0604020202020204" pitchFamily="34" charset="0"/>
              <a:buChar char="•"/>
            </a:pPr>
            <a:r>
              <a:rPr lang="en-US" sz="1400" dirty="0">
                <a:solidFill>
                  <a:srgbClr val="000000"/>
                </a:solidFill>
                <a:latin typeface="Courier New" panose="02070309020205020404" pitchFamily="49" charset="0"/>
                <a:ea typeface="DejaVu Sans"/>
                <a:cs typeface="Courier New" panose="02070309020205020404" pitchFamily="49" charset="0"/>
              </a:rPr>
              <a:t>02/01/17 11:47:31.202   I S10.0.1.11             STREAM_OTT       0  @</a:t>
            </a:r>
            <a:r>
              <a:rPr lang="en-US" sz="1400" dirty="0">
                <a:solidFill>
                  <a:srgbClr val="000000"/>
                </a:solidFill>
                <a:highlight>
                  <a:srgbClr val="FFFF00"/>
                </a:highlight>
                <a:latin typeface="Courier New" panose="02070309020205020404" pitchFamily="49" charset="0"/>
                <a:ea typeface="DejaVu Sans"/>
                <a:cs typeface="Courier New" panose="02070309020205020404" pitchFamily="49" charset="0"/>
              </a:rPr>
              <a:t>DMEAAAAACKMLBJIF</a:t>
            </a:r>
            <a:r>
              <a:rPr lang="en-US" sz="1400" dirty="0">
                <a:solidFill>
                  <a:srgbClr val="000000"/>
                </a:solidFill>
                <a:latin typeface="Courier New" panose="02070309020205020404" pitchFamily="49" charset="0"/>
                <a:ea typeface="DejaVu Sans"/>
                <a:cs typeface="Courier New" panose="02070309020205020404" pitchFamily="49" charset="0"/>
              </a:rPr>
              <a:t>  </a:t>
            </a:r>
            <a:r>
              <a:rPr lang="en-US" sz="1400" dirty="0" err="1">
                <a:solidFill>
                  <a:srgbClr val="000000"/>
                </a:solidFill>
                <a:latin typeface="Courier New" panose="02070309020205020404" pitchFamily="49" charset="0"/>
                <a:ea typeface="DejaVu Sans"/>
                <a:cs typeface="Courier New" panose="02070309020205020404" pitchFamily="49" charset="0"/>
              </a:rPr>
              <a:t>FX_HTTP_HSS_Static_Streaming_Service_Data_Interface</a:t>
            </a:r>
            <a:r>
              <a:rPr lang="en-US" sz="1400" dirty="0">
                <a:solidFill>
                  <a:srgbClr val="000000"/>
                </a:solidFill>
                <a:latin typeface="Courier New" panose="02070309020205020404" pitchFamily="49" charset="0"/>
                <a:ea typeface="DejaVu Sans"/>
                <a:cs typeface="Courier New" panose="02070309020205020404" pitchFamily="49" charset="0"/>
              </a:rPr>
              <a:t>::</a:t>
            </a:r>
            <a:r>
              <a:rPr lang="en-US" sz="1400" dirty="0" err="1">
                <a:solidFill>
                  <a:srgbClr val="000000"/>
                </a:solidFill>
                <a:latin typeface="Courier New" panose="02070309020205020404" pitchFamily="49" charset="0"/>
                <a:ea typeface="DejaVu Sans"/>
                <a:cs typeface="Courier New" panose="02070309020205020404" pitchFamily="49" charset="0"/>
              </a:rPr>
              <a:t>on_http_request</a:t>
            </a:r>
            <a:r>
              <a:rPr lang="en-US" sz="1400" dirty="0">
                <a:solidFill>
                  <a:srgbClr val="000000"/>
                </a:solidFill>
                <a:latin typeface="Courier New" panose="02070309020205020404" pitchFamily="49" charset="0"/>
                <a:ea typeface="DejaVu Sans"/>
                <a:cs typeface="Courier New" panose="02070309020205020404" pitchFamily="49" charset="0"/>
              </a:rPr>
              <a:t> </a:t>
            </a:r>
            <a:r>
              <a:rPr lang="en-US" sz="1400" dirty="0" err="1">
                <a:solidFill>
                  <a:srgbClr val="000000"/>
                </a:solidFill>
                <a:latin typeface="Courier New" panose="02070309020205020404" pitchFamily="49" charset="0"/>
                <a:ea typeface="DejaVu Sans"/>
                <a:cs typeface="Courier New" panose="02070309020205020404" pitchFamily="49" charset="0"/>
              </a:rPr>
              <a:t>url</a:t>
            </a:r>
            <a:r>
              <a:rPr lang="en-US" sz="1400" dirty="0">
                <a:solidFill>
                  <a:srgbClr val="000000"/>
                </a:solidFill>
                <a:latin typeface="Courier New" panose="02070309020205020404" pitchFamily="49" charset="0"/>
                <a:ea typeface="DejaVu Sans"/>
                <a:cs typeface="Courier New" panose="02070309020205020404" pitchFamily="49" charset="0"/>
              </a:rPr>
              <a:t>=/</a:t>
            </a:r>
            <a:r>
              <a:rPr lang="en-US" sz="1400" dirty="0" err="1">
                <a:solidFill>
                  <a:srgbClr val="000000"/>
                </a:solidFill>
                <a:latin typeface="Courier New" panose="02070309020205020404" pitchFamily="49" charset="0"/>
                <a:ea typeface="DejaVu Sans"/>
                <a:cs typeface="Courier New" panose="02070309020205020404" pitchFamily="49" charset="0"/>
              </a:rPr>
              <a:t>shss</a:t>
            </a:r>
            <a:r>
              <a:rPr lang="en-US" sz="1400" dirty="0">
                <a:solidFill>
                  <a:srgbClr val="000000"/>
                </a:solidFill>
                <a:latin typeface="Courier New" panose="02070309020205020404" pitchFamily="49" charset="0"/>
                <a:ea typeface="DejaVu Sans"/>
                <a:cs typeface="Courier New" panose="02070309020205020404" pitchFamily="49" charset="0"/>
              </a:rPr>
              <a:t>/LIVE$11004/2.ism/</a:t>
            </a:r>
            <a:r>
              <a:rPr lang="en-US" sz="1400" dirty="0" err="1">
                <a:solidFill>
                  <a:srgbClr val="000000"/>
                </a:solidFill>
                <a:latin typeface="Courier New" panose="02070309020205020404" pitchFamily="49" charset="0"/>
                <a:ea typeface="DejaVu Sans"/>
                <a:cs typeface="Courier New" panose="02070309020205020404" pitchFamily="49" charset="0"/>
              </a:rPr>
              <a:t>manifest?start</a:t>
            </a:r>
            <a:r>
              <a:rPr lang="en-US" sz="1400" dirty="0">
                <a:solidFill>
                  <a:srgbClr val="000000"/>
                </a:solidFill>
                <a:latin typeface="Courier New" panose="02070309020205020404" pitchFamily="49" charset="0"/>
                <a:ea typeface="DejaVu Sans"/>
                <a:cs typeface="Courier New" panose="02070309020205020404" pitchFamily="49" charset="0"/>
              </a:rPr>
              <a:t>=2017-01-26T14:15:00Z&amp;end=2017-01-26T16:09:00Z&amp;device=</a:t>
            </a:r>
            <a:r>
              <a:rPr lang="en-US" sz="1400" dirty="0" err="1">
                <a:solidFill>
                  <a:srgbClr val="000000"/>
                </a:solidFill>
                <a:latin typeface="Courier New" panose="02070309020205020404" pitchFamily="49" charset="0"/>
                <a:ea typeface="DejaVu Sans"/>
                <a:cs typeface="Courier New" panose="02070309020205020404" pitchFamily="49" charset="0"/>
              </a:rPr>
              <a:t>mss_medium</a:t>
            </a:r>
            <a:r>
              <a:rPr lang="en-US" sz="1400" dirty="0">
                <a:solidFill>
                  <a:srgbClr val="000000"/>
                </a:solidFill>
                <a:latin typeface="Courier New" panose="02070309020205020404" pitchFamily="49" charset="0"/>
                <a:ea typeface="DejaVu Sans"/>
                <a:cs typeface="Courier New" panose="02070309020205020404" pitchFamily="49" charset="0"/>
              </a:rPr>
              <a:t> this=0x7f0728010100 con=0x7f072800f420</a:t>
            </a:r>
          </a:p>
          <a:p>
            <a:pPr marL="342900" indent="-342900">
              <a:buSzPct val="45000"/>
              <a:buFont typeface="Arial" panose="020B0604020202020204" pitchFamily="34" charset="0"/>
              <a:buChar char="•"/>
            </a:pPr>
            <a:endParaRPr lang="en-US" sz="1400" dirty="0">
              <a:solidFill>
                <a:srgbClr val="000000"/>
              </a:solidFill>
              <a:latin typeface="Courier New" panose="02070309020205020404" pitchFamily="49" charset="0"/>
              <a:ea typeface="DejaVu Sans"/>
              <a:cs typeface="Courier New" panose="02070309020205020404" pitchFamily="49" charset="0"/>
            </a:endParaRPr>
          </a:p>
          <a:p>
            <a:pPr marL="342900" indent="-342900">
              <a:buSzPct val="45000"/>
              <a:buFont typeface="Arial" panose="020B0604020202020204" pitchFamily="34" charset="0"/>
              <a:buChar char="•"/>
            </a:pPr>
            <a:r>
              <a:rPr lang="en-US" sz="1400" dirty="0">
                <a:solidFill>
                  <a:srgbClr val="000000"/>
                </a:solidFill>
                <a:latin typeface="Courier New" panose="02070309020205020404" pitchFamily="49" charset="0"/>
                <a:ea typeface="DejaVu Sans"/>
                <a:cs typeface="Courier New" panose="02070309020205020404" pitchFamily="49" charset="0"/>
              </a:rPr>
              <a:t>02/01/17 11:47:31.261   I S10.0.1.11             STREAM_OTT       0  @</a:t>
            </a:r>
            <a:r>
              <a:rPr lang="en-US" sz="1400" dirty="0">
                <a:solidFill>
                  <a:srgbClr val="000000"/>
                </a:solidFill>
                <a:highlight>
                  <a:srgbClr val="FFFF00"/>
                </a:highlight>
                <a:latin typeface="Courier New" panose="02070309020205020404" pitchFamily="49" charset="0"/>
                <a:ea typeface="DejaVu Sans"/>
                <a:cs typeface="Courier New" panose="02070309020205020404" pitchFamily="49" charset="0"/>
              </a:rPr>
              <a:t>DMEAAAAACKMLBJIF</a:t>
            </a:r>
            <a:r>
              <a:rPr lang="en-US" sz="1400" dirty="0">
                <a:solidFill>
                  <a:srgbClr val="000000"/>
                </a:solidFill>
                <a:latin typeface="Courier New" panose="02070309020205020404" pitchFamily="49" charset="0"/>
                <a:ea typeface="DejaVu Sans"/>
                <a:cs typeface="Courier New" panose="02070309020205020404" pitchFamily="49" charset="0"/>
              </a:rPr>
              <a:t>  </a:t>
            </a:r>
            <a:r>
              <a:rPr lang="en-US" sz="1400" dirty="0" err="1">
                <a:solidFill>
                  <a:srgbClr val="000000"/>
                </a:solidFill>
                <a:latin typeface="Courier New" panose="02070309020205020404" pitchFamily="49" charset="0"/>
                <a:ea typeface="DejaVu Sans"/>
                <a:cs typeface="Courier New" panose="02070309020205020404" pitchFamily="49" charset="0"/>
              </a:rPr>
              <a:t>FX_HTTP_Adaptive_Streaming_Base_Service</a:t>
            </a:r>
            <a:r>
              <a:rPr lang="en-US" sz="1400" dirty="0">
                <a:solidFill>
                  <a:srgbClr val="000000"/>
                </a:solidFill>
                <a:latin typeface="Courier New" panose="02070309020205020404" pitchFamily="49" charset="0"/>
                <a:ea typeface="DejaVu Sans"/>
                <a:cs typeface="Courier New" panose="02070309020205020404" pitchFamily="49" charset="0"/>
              </a:rPr>
              <a:t>::</a:t>
            </a:r>
            <a:r>
              <a:rPr lang="en-US" sz="1400" dirty="0" err="1">
                <a:solidFill>
                  <a:srgbClr val="000000"/>
                </a:solidFill>
                <a:latin typeface="Courier New" panose="02070309020205020404" pitchFamily="49" charset="0"/>
                <a:ea typeface="DejaVu Sans"/>
                <a:cs typeface="Courier New" panose="02070309020205020404" pitchFamily="49" charset="0"/>
              </a:rPr>
              <a:t>release_http_handler</a:t>
            </a:r>
            <a:r>
              <a:rPr lang="en-US" sz="1400" dirty="0">
                <a:solidFill>
                  <a:srgbClr val="000000"/>
                </a:solidFill>
                <a:latin typeface="Courier New" panose="02070309020205020404" pitchFamily="49" charset="0"/>
                <a:ea typeface="DejaVu Sans"/>
                <a:cs typeface="Courier New" panose="02070309020205020404" pitchFamily="49" charset="0"/>
              </a:rPr>
              <a:t> </a:t>
            </a:r>
            <a:r>
              <a:rPr lang="en-US" sz="1400" dirty="0" err="1">
                <a:solidFill>
                  <a:srgbClr val="000000"/>
                </a:solidFill>
                <a:latin typeface="Courier New" panose="02070309020205020404" pitchFamily="49" charset="0"/>
                <a:ea typeface="DejaVu Sans"/>
                <a:cs typeface="Courier New" panose="02070309020205020404" pitchFamily="49" charset="0"/>
              </a:rPr>
              <a:t>url</a:t>
            </a:r>
            <a:r>
              <a:rPr lang="en-US" sz="1400" dirty="0">
                <a:solidFill>
                  <a:srgbClr val="000000"/>
                </a:solidFill>
                <a:latin typeface="Courier New" panose="02070309020205020404" pitchFamily="49" charset="0"/>
                <a:ea typeface="DejaVu Sans"/>
                <a:cs typeface="Courier New" panose="02070309020205020404" pitchFamily="49" charset="0"/>
              </a:rPr>
              <a:t>=/</a:t>
            </a:r>
            <a:r>
              <a:rPr lang="en-US" sz="1400" dirty="0" err="1">
                <a:solidFill>
                  <a:srgbClr val="000000"/>
                </a:solidFill>
                <a:latin typeface="Courier New" panose="02070309020205020404" pitchFamily="49" charset="0"/>
                <a:ea typeface="DejaVu Sans"/>
                <a:cs typeface="Courier New" panose="02070309020205020404" pitchFamily="49" charset="0"/>
              </a:rPr>
              <a:t>shss</a:t>
            </a:r>
            <a:r>
              <a:rPr lang="en-US" sz="1400" dirty="0">
                <a:solidFill>
                  <a:srgbClr val="000000"/>
                </a:solidFill>
                <a:latin typeface="Courier New" panose="02070309020205020404" pitchFamily="49" charset="0"/>
                <a:ea typeface="DejaVu Sans"/>
                <a:cs typeface="Courier New" panose="02070309020205020404" pitchFamily="49" charset="0"/>
              </a:rPr>
              <a:t>/LIVE$11004/2.ism/</a:t>
            </a:r>
            <a:r>
              <a:rPr lang="en-US" sz="1400" dirty="0" err="1">
                <a:solidFill>
                  <a:srgbClr val="000000"/>
                </a:solidFill>
                <a:latin typeface="Courier New" panose="02070309020205020404" pitchFamily="49" charset="0"/>
                <a:ea typeface="DejaVu Sans"/>
                <a:cs typeface="Courier New" panose="02070309020205020404" pitchFamily="49" charset="0"/>
              </a:rPr>
              <a:t>manifest?start</a:t>
            </a:r>
            <a:r>
              <a:rPr lang="en-US" sz="1400" dirty="0">
                <a:solidFill>
                  <a:srgbClr val="000000"/>
                </a:solidFill>
                <a:latin typeface="Courier New" panose="02070309020205020404" pitchFamily="49" charset="0"/>
                <a:ea typeface="DejaVu Sans"/>
                <a:cs typeface="Courier New" panose="02070309020205020404" pitchFamily="49" charset="0"/>
              </a:rPr>
              <a:t>=2017-01-26T14:15:00Z&amp;end=2017-01-26T16:09:00Z&amp;device=</a:t>
            </a:r>
            <a:r>
              <a:rPr lang="en-US" sz="1400" dirty="0" err="1">
                <a:solidFill>
                  <a:srgbClr val="000000"/>
                </a:solidFill>
                <a:latin typeface="Courier New" panose="02070309020205020404" pitchFamily="49" charset="0"/>
                <a:ea typeface="DejaVu Sans"/>
                <a:cs typeface="Courier New" panose="02070309020205020404" pitchFamily="49" charset="0"/>
              </a:rPr>
              <a:t>mss_medium</a:t>
            </a:r>
            <a:r>
              <a:rPr lang="en-US" sz="1400" dirty="0">
                <a:solidFill>
                  <a:srgbClr val="000000"/>
                </a:solidFill>
                <a:latin typeface="Courier New" panose="02070309020205020404" pitchFamily="49" charset="0"/>
                <a:ea typeface="DejaVu Sans"/>
                <a:cs typeface="Courier New" panose="02070309020205020404" pitchFamily="49" charset="0"/>
              </a:rPr>
              <a:t> this=0x7f0728010100 con=0x7f072800f420 </a:t>
            </a:r>
            <a:r>
              <a:rPr lang="en-US" sz="1400" dirty="0" err="1">
                <a:solidFill>
                  <a:srgbClr val="000000"/>
                </a:solidFill>
                <a:latin typeface="Courier New" panose="02070309020205020404" pitchFamily="49" charset="0"/>
                <a:ea typeface="DejaVu Sans"/>
                <a:cs typeface="Courier New" panose="02070309020205020404" pitchFamily="49" charset="0"/>
              </a:rPr>
              <a:t>in_progress</a:t>
            </a:r>
            <a:r>
              <a:rPr lang="en-US" sz="1400" dirty="0">
                <a:solidFill>
                  <a:srgbClr val="000000"/>
                </a:solidFill>
                <a:latin typeface="Courier New" panose="02070309020205020404" pitchFamily="49" charset="0"/>
                <a:ea typeface="DejaVu Sans"/>
                <a:cs typeface="Courier New" panose="02070309020205020404" pitchFamily="49" charset="0"/>
              </a:rPr>
              <a:t>=1</a:t>
            </a:r>
            <a:endParaRPr sz="1400" dirty="0">
              <a:latin typeface="Courier New" panose="02070309020205020404" pitchFamily="49" charset="0"/>
              <a:cs typeface="Courier New" panose="02070309020205020404" pitchFamily="49" charset="0"/>
            </a:endParaRPr>
          </a:p>
          <a:p>
            <a:pPr algn="l" rtl="0">
              <a:lnSpc>
                <a:spcPct val="100000"/>
              </a:lnSpc>
            </a:pPr>
            <a:endParaRPr dirty="0"/>
          </a:p>
          <a:p>
            <a:pPr algn="l" rtl="0">
              <a:lnSpc>
                <a:spcPct val="100000"/>
              </a:lnSpc>
            </a:pPr>
            <a:endParaRPr dirty="0"/>
          </a:p>
          <a:p>
            <a:pPr algn="l" rtl="0">
              <a:lnSpc>
                <a:spcPct val="85000"/>
              </a:lnSpc>
            </a:pPr>
            <a:endParaRPr dirty="0"/>
          </a:p>
          <a:p>
            <a:pPr algn="l" rtl="0">
              <a:lnSpc>
                <a:spcPct val="85000"/>
              </a:lnSpc>
            </a:pPr>
            <a:endParaRPr dirty="0"/>
          </a:p>
        </p:txBody>
      </p:sp>
    </p:spTree>
    <p:extLst>
      <p:ext uri="{BB962C8B-B14F-4D97-AF65-F5344CB8AC3E}">
        <p14:creationId xmlns:p14="http://schemas.microsoft.com/office/powerpoint/2010/main" xmlns="" val="10779848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0" y="0"/>
            <a:ext cx="12192000" cy="6858000"/>
          </a:xfrm>
          <a:prstGeom prst="rect">
            <a:avLst/>
          </a:prstGeom>
        </p:spPr>
      </p:pic>
      <p:sp>
        <p:nvSpPr>
          <p:cNvPr id="2524" name="CustomShape 1"/>
          <p:cNvSpPr/>
          <p:nvPr/>
        </p:nvSpPr>
        <p:spPr>
          <a:xfrm>
            <a:off x="1524000" y="1981080"/>
            <a:ext cx="9142560" cy="1904040"/>
          </a:xfrm>
          <a:prstGeom prst="rect">
            <a:avLst/>
          </a:prstGeom>
          <a:noFill/>
          <a:ln>
            <a:noFill/>
          </a:ln>
        </p:spPr>
        <p:txBody>
          <a:bodyPr lIns="90000" tIns="45000" rIns="90000" bIns="45000" anchor="ctr"/>
          <a:lstStyle/>
          <a:p>
            <a:pPr algn="l" rtl="0"/>
            <a:r>
              <a:rPr lang="en-US" sz="6600" dirty="0">
                <a:solidFill>
                  <a:srgbClr val="000000"/>
                </a:solidFill>
                <a:latin typeface="+mj-lt"/>
              </a:rPr>
              <a:t>Maintenance - </a:t>
            </a:r>
            <a:endParaRPr sz="4400" dirty="0">
              <a:latin typeface="+mj-lt"/>
            </a:endParaRPr>
          </a:p>
          <a:p>
            <a:pPr algn="ctr" rtl="0">
              <a:lnSpc>
                <a:spcPct val="100000"/>
              </a:lnSpc>
            </a:pPr>
            <a:r>
              <a:rPr lang="en-US" sz="6600" dirty="0">
                <a:solidFill>
                  <a:srgbClr val="000000"/>
                </a:solidFill>
                <a:latin typeface="+mj-lt"/>
              </a:rPr>
              <a:t>Replace/Repair Disks</a:t>
            </a:r>
            <a:endParaRPr sz="4400" dirty="0">
              <a:latin typeface="+mj-lt"/>
            </a:endParaRPr>
          </a:p>
        </p:txBody>
      </p:sp>
      <p:pic>
        <p:nvPicPr>
          <p:cNvPr id="2" name="Econ20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5167809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524939" y="1798986"/>
            <a:ext cx="6508040" cy="3852000"/>
          </a:xfrm>
        </p:spPr>
        <p:txBody>
          <a:bodyPr/>
          <a:lstStyle/>
          <a:p>
            <a:r>
              <a:rPr lang="en-US" dirty="0"/>
              <a:t>In case of disk crash, the lost data is recovered using the parity chunk:</a:t>
            </a:r>
          </a:p>
          <a:p>
            <a:endParaRPr lang="en-US" dirty="0"/>
          </a:p>
          <a:p>
            <a:endParaRPr lang="en-US" dirty="0"/>
          </a:p>
          <a:p>
            <a:r>
              <a:rPr lang="en-US" dirty="0"/>
              <a:t>Machine protection: the segments chunks are divided across servers so that no 2 segment chunks reside on the same node.</a:t>
            </a:r>
            <a:endParaRPr lang="he-IL" dirty="0"/>
          </a:p>
          <a:p>
            <a:endParaRPr lang="en-US" dirty="0"/>
          </a:p>
        </p:txBody>
      </p:sp>
      <p:sp>
        <p:nvSpPr>
          <p:cNvPr id="252" name="Title 1"/>
          <p:cNvSpPr>
            <a:spLocks noGrp="1"/>
          </p:cNvSpPr>
          <p:nvPr>
            <p:ph type="title"/>
          </p:nvPr>
        </p:nvSpPr>
        <p:spPr/>
        <p:txBody>
          <a:bodyPr>
            <a:normAutofit/>
          </a:bodyPr>
          <a:lstStyle/>
          <a:p>
            <a:r>
              <a:rPr lang="en-US" dirty="0"/>
              <a:t>Storage and Compute Grid</a:t>
            </a:r>
            <a:br>
              <a:rPr lang="en-US" dirty="0"/>
            </a:br>
            <a:r>
              <a:rPr lang="en-US" sz="2200" spc="-60" dirty="0">
                <a:latin typeface="Arial"/>
                <a:cs typeface="Arial"/>
              </a:rPr>
              <a:t>Data recovery</a:t>
            </a:r>
            <a:endParaRPr lang="he-IL" sz="2200" spc="-60" dirty="0">
              <a:latin typeface="Arial"/>
              <a:cs typeface="Arial"/>
            </a:endParaRPr>
          </a:p>
        </p:txBody>
      </p:sp>
      <p:sp>
        <p:nvSpPr>
          <p:cNvPr id="2" name="Slide Number Placeholder 1"/>
          <p:cNvSpPr>
            <a:spLocks noGrp="1"/>
          </p:cNvSpPr>
          <p:nvPr>
            <p:ph type="sldNum" sz="quarter" idx="4294967295"/>
          </p:nvPr>
        </p:nvSpPr>
        <p:spPr>
          <a:xfrm>
            <a:off x="9347200" y="6356350"/>
            <a:ext cx="2844800" cy="365125"/>
          </a:xfrm>
          <a:prstGeom prst="rect">
            <a:avLst/>
          </a:prstGeom>
        </p:spPr>
        <p:txBody>
          <a:bodyPr/>
          <a:lstStyle/>
          <a:p>
            <a:fld id="{58E95DAA-531F-374F-9FF7-17FA5C2CF6F1}" type="slidenum">
              <a:rPr lang="en-US" smtClean="0">
                <a:solidFill>
                  <a:prstClr val="black">
                    <a:tint val="75000"/>
                  </a:prstClr>
                </a:solidFill>
              </a:rPr>
              <a:pPr/>
              <a:t>104</a:t>
            </a:fld>
            <a:endParaRPr lang="en-US" dirty="0">
              <a:solidFill>
                <a:prstClr val="black">
                  <a:tint val="75000"/>
                </a:prstClr>
              </a:solidFill>
            </a:endParaRPr>
          </a:p>
        </p:txBody>
      </p:sp>
      <p:sp>
        <p:nvSpPr>
          <p:cNvPr id="95" name="TextBox 94"/>
          <p:cNvSpPr txBox="1"/>
          <p:nvPr/>
        </p:nvSpPr>
        <p:spPr>
          <a:xfrm>
            <a:off x="5319468" y="2579609"/>
            <a:ext cx="724583" cy="261610"/>
          </a:xfrm>
          <a:prstGeom prst="rect">
            <a:avLst/>
          </a:prstGeom>
          <a:noFill/>
        </p:spPr>
        <p:txBody>
          <a:bodyPr wrap="square" rtlCol="1">
            <a:spAutoFit/>
          </a:bodyPr>
          <a:lstStyle/>
          <a:p>
            <a:pPr algn="r" rtl="1" fontAlgn="auto">
              <a:spcBef>
                <a:spcPts val="0"/>
              </a:spcBef>
              <a:spcAft>
                <a:spcPts val="0"/>
              </a:spcAft>
            </a:pPr>
            <a:r>
              <a:rPr lang="en-US" sz="1100" dirty="0">
                <a:solidFill>
                  <a:prstClr val="black"/>
                </a:solidFill>
                <a:latin typeface="+mn-lt"/>
              </a:rPr>
              <a:t>rebuild</a:t>
            </a:r>
            <a:endParaRPr lang="he-IL" sz="1100" dirty="0">
              <a:solidFill>
                <a:prstClr val="black"/>
              </a:solidFill>
              <a:latin typeface="+mn-lt"/>
              <a:cs typeface="Levenim MT"/>
            </a:endParaRPr>
          </a:p>
        </p:txBody>
      </p:sp>
      <p:grpSp>
        <p:nvGrpSpPr>
          <p:cNvPr id="9" name="Group 8"/>
          <p:cNvGrpSpPr/>
          <p:nvPr/>
        </p:nvGrpSpPr>
        <p:grpSpPr>
          <a:xfrm>
            <a:off x="1326473" y="2569471"/>
            <a:ext cx="631949" cy="631949"/>
            <a:chOff x="1887048" y="5059581"/>
            <a:chExt cx="631949" cy="631949"/>
          </a:xfrm>
        </p:grpSpPr>
        <p:sp>
          <p:nvSpPr>
            <p:cNvPr id="103" name="Oval 102"/>
            <p:cNvSpPr/>
            <p:nvPr/>
          </p:nvSpPr>
          <p:spPr bwMode="auto">
            <a:xfrm>
              <a:off x="1887048" y="5059581"/>
              <a:ext cx="631949" cy="631949"/>
            </a:xfrm>
            <a:prstGeom prst="ellipse">
              <a:avLst/>
            </a:prstGeom>
            <a:solidFill>
              <a:srgbClr val="00285F"/>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04" name="TextBox 103"/>
            <p:cNvSpPr txBox="1"/>
            <p:nvPr/>
          </p:nvSpPr>
          <p:spPr>
            <a:xfrm>
              <a:off x="1958422" y="5113945"/>
              <a:ext cx="489202" cy="523220"/>
            </a:xfrm>
            <a:prstGeom prst="rect">
              <a:avLst/>
            </a:prstGeom>
            <a:noFill/>
          </p:spPr>
          <p:txBody>
            <a:bodyPr wrap="square" rtlCol="0">
              <a:spAutoFit/>
            </a:bodyPr>
            <a:lstStyle/>
            <a:p>
              <a:pPr algn="ctr"/>
              <a:r>
                <a:rPr lang="en-US" sz="2800" dirty="0">
                  <a:solidFill>
                    <a:srgbClr val="FFFFFF"/>
                  </a:solidFill>
                </a:rPr>
                <a:t>1</a:t>
              </a:r>
            </a:p>
          </p:txBody>
        </p:sp>
      </p:grpSp>
      <p:sp>
        <p:nvSpPr>
          <p:cNvPr id="105" name="Oval 104"/>
          <p:cNvSpPr/>
          <p:nvPr/>
        </p:nvSpPr>
        <p:spPr bwMode="auto">
          <a:xfrm>
            <a:off x="5990560" y="2571578"/>
            <a:ext cx="631949" cy="631949"/>
          </a:xfrm>
          <a:prstGeom prst="ellipse">
            <a:avLst/>
          </a:prstGeom>
          <a:solidFill>
            <a:srgbClr val="00285F"/>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06" name="TextBox 105"/>
          <p:cNvSpPr txBox="1"/>
          <p:nvPr/>
        </p:nvSpPr>
        <p:spPr>
          <a:xfrm>
            <a:off x="6061934" y="2625942"/>
            <a:ext cx="489202" cy="523220"/>
          </a:xfrm>
          <a:prstGeom prst="rect">
            <a:avLst/>
          </a:prstGeom>
          <a:noFill/>
        </p:spPr>
        <p:txBody>
          <a:bodyPr wrap="square" rtlCol="0">
            <a:spAutoFit/>
          </a:bodyPr>
          <a:lstStyle/>
          <a:p>
            <a:pPr algn="ctr"/>
            <a:r>
              <a:rPr lang="en-US" sz="2800" dirty="0">
                <a:solidFill>
                  <a:srgbClr val="FFFFFF"/>
                </a:solidFill>
              </a:rPr>
              <a:t>2</a:t>
            </a:r>
          </a:p>
        </p:txBody>
      </p:sp>
      <p:grpSp>
        <p:nvGrpSpPr>
          <p:cNvPr id="3" name="Group 2"/>
          <p:cNvGrpSpPr/>
          <p:nvPr/>
        </p:nvGrpSpPr>
        <p:grpSpPr>
          <a:xfrm>
            <a:off x="2217692" y="2573685"/>
            <a:ext cx="631949" cy="631949"/>
            <a:chOff x="3312998" y="5063795"/>
            <a:chExt cx="631949" cy="631949"/>
          </a:xfrm>
        </p:grpSpPr>
        <p:sp>
          <p:nvSpPr>
            <p:cNvPr id="107" name="Oval 106"/>
            <p:cNvSpPr/>
            <p:nvPr/>
          </p:nvSpPr>
          <p:spPr bwMode="auto">
            <a:xfrm>
              <a:off x="3312998" y="5063795"/>
              <a:ext cx="631949" cy="631949"/>
            </a:xfrm>
            <a:prstGeom prst="ellipse">
              <a:avLst/>
            </a:prstGeom>
            <a:solidFill>
              <a:srgbClr val="00285F"/>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08" name="TextBox 107"/>
            <p:cNvSpPr txBox="1"/>
            <p:nvPr/>
          </p:nvSpPr>
          <p:spPr>
            <a:xfrm>
              <a:off x="3384372" y="5118159"/>
              <a:ext cx="489202" cy="523220"/>
            </a:xfrm>
            <a:prstGeom prst="rect">
              <a:avLst/>
            </a:prstGeom>
            <a:noFill/>
          </p:spPr>
          <p:txBody>
            <a:bodyPr wrap="square" rtlCol="0">
              <a:spAutoFit/>
            </a:bodyPr>
            <a:lstStyle/>
            <a:p>
              <a:pPr algn="ctr"/>
              <a:r>
                <a:rPr lang="en-US" sz="2800" dirty="0">
                  <a:solidFill>
                    <a:srgbClr val="FFFFFF"/>
                  </a:solidFill>
                </a:rPr>
                <a:t>3</a:t>
              </a:r>
            </a:p>
          </p:txBody>
        </p:sp>
      </p:grpSp>
      <p:grpSp>
        <p:nvGrpSpPr>
          <p:cNvPr id="4" name="Group 3"/>
          <p:cNvGrpSpPr/>
          <p:nvPr/>
        </p:nvGrpSpPr>
        <p:grpSpPr>
          <a:xfrm>
            <a:off x="3108911" y="2575792"/>
            <a:ext cx="631949" cy="631949"/>
            <a:chOff x="4025973" y="5065902"/>
            <a:chExt cx="631949" cy="631949"/>
          </a:xfrm>
        </p:grpSpPr>
        <p:sp>
          <p:nvSpPr>
            <p:cNvPr id="109" name="Oval 108"/>
            <p:cNvSpPr/>
            <p:nvPr/>
          </p:nvSpPr>
          <p:spPr bwMode="auto">
            <a:xfrm>
              <a:off x="4025973" y="5065902"/>
              <a:ext cx="631949" cy="631949"/>
            </a:xfrm>
            <a:prstGeom prst="ellipse">
              <a:avLst/>
            </a:prstGeom>
            <a:solidFill>
              <a:srgbClr val="00285F"/>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10" name="TextBox 109"/>
            <p:cNvSpPr txBox="1"/>
            <p:nvPr/>
          </p:nvSpPr>
          <p:spPr>
            <a:xfrm>
              <a:off x="4097347" y="5120266"/>
              <a:ext cx="489202" cy="523220"/>
            </a:xfrm>
            <a:prstGeom prst="rect">
              <a:avLst/>
            </a:prstGeom>
            <a:noFill/>
          </p:spPr>
          <p:txBody>
            <a:bodyPr wrap="square" rtlCol="0">
              <a:spAutoFit/>
            </a:bodyPr>
            <a:lstStyle/>
            <a:p>
              <a:pPr algn="ctr"/>
              <a:r>
                <a:rPr lang="en-US" sz="2800" dirty="0">
                  <a:solidFill>
                    <a:srgbClr val="FFFFFF"/>
                  </a:solidFill>
                </a:rPr>
                <a:t>4</a:t>
              </a:r>
            </a:p>
          </p:txBody>
        </p:sp>
      </p:grpSp>
      <p:grpSp>
        <p:nvGrpSpPr>
          <p:cNvPr id="6" name="Group 5"/>
          <p:cNvGrpSpPr/>
          <p:nvPr/>
        </p:nvGrpSpPr>
        <p:grpSpPr>
          <a:xfrm>
            <a:off x="4000130" y="2581712"/>
            <a:ext cx="631949" cy="631949"/>
            <a:chOff x="4738948" y="5071822"/>
            <a:chExt cx="631949" cy="631949"/>
          </a:xfrm>
        </p:grpSpPr>
        <p:sp>
          <p:nvSpPr>
            <p:cNvPr id="102" name="Oval 101"/>
            <p:cNvSpPr/>
            <p:nvPr/>
          </p:nvSpPr>
          <p:spPr bwMode="auto">
            <a:xfrm>
              <a:off x="4738948" y="5071822"/>
              <a:ext cx="631949" cy="631949"/>
            </a:xfrm>
            <a:prstGeom prst="ellipse">
              <a:avLst/>
            </a:prstGeom>
            <a:solidFill>
              <a:srgbClr val="00285F"/>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11" name="TextBox 110"/>
            <p:cNvSpPr txBox="1"/>
            <p:nvPr/>
          </p:nvSpPr>
          <p:spPr>
            <a:xfrm>
              <a:off x="4810322" y="5122373"/>
              <a:ext cx="489202" cy="523220"/>
            </a:xfrm>
            <a:prstGeom prst="rect">
              <a:avLst/>
            </a:prstGeom>
            <a:noFill/>
          </p:spPr>
          <p:txBody>
            <a:bodyPr wrap="square" rtlCol="0">
              <a:spAutoFit/>
            </a:bodyPr>
            <a:lstStyle/>
            <a:p>
              <a:pPr algn="ctr"/>
              <a:r>
                <a:rPr lang="en-US" sz="2800" dirty="0">
                  <a:solidFill>
                    <a:srgbClr val="FFFFFF"/>
                  </a:solidFill>
                </a:rPr>
                <a:t>5</a:t>
              </a:r>
            </a:p>
          </p:txBody>
        </p:sp>
      </p:grpSp>
      <p:grpSp>
        <p:nvGrpSpPr>
          <p:cNvPr id="7" name="Group 6"/>
          <p:cNvGrpSpPr/>
          <p:nvPr/>
        </p:nvGrpSpPr>
        <p:grpSpPr>
          <a:xfrm>
            <a:off x="4891348" y="2580006"/>
            <a:ext cx="631949" cy="631949"/>
            <a:chOff x="5451923" y="5070116"/>
            <a:chExt cx="631949" cy="631949"/>
          </a:xfrm>
        </p:grpSpPr>
        <p:sp>
          <p:nvSpPr>
            <p:cNvPr id="112" name="Oval 111"/>
            <p:cNvSpPr/>
            <p:nvPr/>
          </p:nvSpPr>
          <p:spPr bwMode="auto">
            <a:xfrm>
              <a:off x="5451923" y="5070116"/>
              <a:ext cx="631949" cy="631949"/>
            </a:xfrm>
            <a:prstGeom prst="ellipse">
              <a:avLst/>
            </a:prstGeom>
            <a:solidFill>
              <a:srgbClr val="89BA17"/>
            </a:solidFill>
            <a:ln w="12700" cap="flat" cmpd="sng" algn="ctr">
              <a:noFill/>
              <a:prstDash val="solid"/>
              <a:round/>
              <a:headEnd type="none" w="med" len="med"/>
              <a:tailEnd type="none" w="med" len="med"/>
            </a:ln>
            <a:effectLst/>
            <a:extLs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13" name="TextBox 112"/>
            <p:cNvSpPr txBox="1"/>
            <p:nvPr/>
          </p:nvSpPr>
          <p:spPr>
            <a:xfrm>
              <a:off x="5523297" y="5124480"/>
              <a:ext cx="489202" cy="523220"/>
            </a:xfrm>
            <a:prstGeom prst="rect">
              <a:avLst/>
            </a:prstGeom>
            <a:noFill/>
          </p:spPr>
          <p:txBody>
            <a:bodyPr wrap="square" rtlCol="0">
              <a:spAutoFit/>
            </a:bodyPr>
            <a:lstStyle/>
            <a:p>
              <a:pPr algn="ctr"/>
              <a:r>
                <a:rPr lang="en-US" sz="2800" dirty="0">
                  <a:solidFill>
                    <a:srgbClr val="FFFFFF"/>
                  </a:solidFill>
                </a:rPr>
                <a:t>P</a:t>
              </a:r>
            </a:p>
          </p:txBody>
        </p:sp>
      </p:grpSp>
      <p:sp>
        <p:nvSpPr>
          <p:cNvPr id="10" name="TextBox 9"/>
          <p:cNvSpPr txBox="1"/>
          <p:nvPr/>
        </p:nvSpPr>
        <p:spPr>
          <a:xfrm>
            <a:off x="1915712" y="2682148"/>
            <a:ext cx="4512774" cy="400110"/>
          </a:xfrm>
          <a:prstGeom prst="rect">
            <a:avLst/>
          </a:prstGeom>
          <a:noFill/>
        </p:spPr>
        <p:txBody>
          <a:bodyPr wrap="none" rtlCol="0">
            <a:spAutoFit/>
          </a:bodyPr>
          <a:lstStyle/>
          <a:p>
            <a:pPr defTabSz="857250">
              <a:tabLst>
                <a:tab pos="971550" algn="ctr"/>
                <a:tab pos="1885950" algn="ctr"/>
                <a:tab pos="2743200" algn="ctr"/>
              </a:tabLst>
            </a:pPr>
            <a:r>
              <a:rPr lang="en-US" dirty="0"/>
              <a:t>+	+	+	+		</a:t>
            </a:r>
          </a:p>
        </p:txBody>
      </p:sp>
      <p:cxnSp>
        <p:nvCxnSpPr>
          <p:cNvPr id="12" name="Straight Arrow Connector 11"/>
          <p:cNvCxnSpPr/>
          <p:nvPr/>
        </p:nvCxnSpPr>
        <p:spPr bwMode="auto">
          <a:xfrm>
            <a:off x="5557164" y="2897686"/>
            <a:ext cx="384661"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nvGrpSpPr>
          <p:cNvPr id="14" name="Group 13"/>
          <p:cNvGrpSpPr/>
          <p:nvPr/>
        </p:nvGrpSpPr>
        <p:grpSpPr>
          <a:xfrm>
            <a:off x="7386681" y="2429129"/>
            <a:ext cx="4134280" cy="3529545"/>
            <a:chOff x="2778268" y="3041020"/>
            <a:chExt cx="4134280" cy="3529545"/>
          </a:xfrm>
        </p:grpSpPr>
        <p:sp>
          <p:nvSpPr>
            <p:cNvPr id="115" name="Freeform 3"/>
            <p:cNvSpPr>
              <a:spLocks noChangeAspect="1" noEditPoints="1"/>
            </p:cNvSpPr>
            <p:nvPr/>
          </p:nvSpPr>
          <p:spPr bwMode="auto">
            <a:xfrm>
              <a:off x="4865744" y="3041020"/>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6" name="Freeform 3"/>
            <p:cNvSpPr>
              <a:spLocks noChangeAspect="1" noEditPoints="1"/>
            </p:cNvSpPr>
            <p:nvPr/>
          </p:nvSpPr>
          <p:spPr bwMode="auto">
            <a:xfrm>
              <a:off x="4865744" y="3581425"/>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7" name="Freeform 3"/>
            <p:cNvSpPr>
              <a:spLocks noChangeAspect="1" noEditPoints="1"/>
            </p:cNvSpPr>
            <p:nvPr/>
          </p:nvSpPr>
          <p:spPr bwMode="auto">
            <a:xfrm>
              <a:off x="4865744" y="4121830"/>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8" name="Freeform 3"/>
            <p:cNvSpPr>
              <a:spLocks noChangeAspect="1" noEditPoints="1"/>
            </p:cNvSpPr>
            <p:nvPr/>
          </p:nvSpPr>
          <p:spPr bwMode="auto">
            <a:xfrm>
              <a:off x="4865744" y="4662235"/>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9" name="Freeform 3"/>
            <p:cNvSpPr>
              <a:spLocks noChangeAspect="1" noEditPoints="1"/>
            </p:cNvSpPr>
            <p:nvPr/>
          </p:nvSpPr>
          <p:spPr bwMode="auto">
            <a:xfrm>
              <a:off x="4865744" y="5202640"/>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0" name="Freeform 3"/>
            <p:cNvSpPr>
              <a:spLocks noChangeAspect="1" noEditPoints="1"/>
            </p:cNvSpPr>
            <p:nvPr/>
          </p:nvSpPr>
          <p:spPr bwMode="auto">
            <a:xfrm>
              <a:off x="4865744" y="5743043"/>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1" name="Freeform 3"/>
            <p:cNvSpPr>
              <a:spLocks noChangeAspect="1" noEditPoints="1"/>
            </p:cNvSpPr>
            <p:nvPr/>
          </p:nvSpPr>
          <p:spPr bwMode="auto">
            <a:xfrm>
              <a:off x="2778268" y="3041020"/>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2" name="Freeform 3"/>
            <p:cNvSpPr>
              <a:spLocks noChangeAspect="1" noEditPoints="1"/>
            </p:cNvSpPr>
            <p:nvPr/>
          </p:nvSpPr>
          <p:spPr bwMode="auto">
            <a:xfrm>
              <a:off x="2778268" y="3581425"/>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3" name="Freeform 3"/>
            <p:cNvSpPr>
              <a:spLocks noChangeAspect="1" noEditPoints="1"/>
            </p:cNvSpPr>
            <p:nvPr/>
          </p:nvSpPr>
          <p:spPr bwMode="auto">
            <a:xfrm>
              <a:off x="2778268" y="4121830"/>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4" name="Freeform 3"/>
            <p:cNvSpPr>
              <a:spLocks noChangeAspect="1" noEditPoints="1"/>
            </p:cNvSpPr>
            <p:nvPr/>
          </p:nvSpPr>
          <p:spPr bwMode="auto">
            <a:xfrm>
              <a:off x="2778268" y="4662235"/>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5" name="Freeform 3"/>
            <p:cNvSpPr>
              <a:spLocks noChangeAspect="1" noEditPoints="1"/>
            </p:cNvSpPr>
            <p:nvPr/>
          </p:nvSpPr>
          <p:spPr bwMode="auto">
            <a:xfrm>
              <a:off x="2778268" y="5202640"/>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6" name="Freeform 3"/>
            <p:cNvSpPr>
              <a:spLocks noChangeAspect="1" noEditPoints="1"/>
            </p:cNvSpPr>
            <p:nvPr/>
          </p:nvSpPr>
          <p:spPr bwMode="auto">
            <a:xfrm>
              <a:off x="2778268" y="5743043"/>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7" name="AutoShape 2"/>
            <p:cNvSpPr>
              <a:spLocks noChangeArrowheads="1"/>
            </p:cNvSpPr>
            <p:nvPr/>
          </p:nvSpPr>
          <p:spPr bwMode="auto">
            <a:xfrm rot="5400000">
              <a:off x="4719408" y="4377425"/>
              <a:ext cx="252000" cy="4134280"/>
            </a:xfrm>
            <a:prstGeom prst="can">
              <a:avLst>
                <a:gd name="adj" fmla="val 101876"/>
              </a:avLst>
            </a:prstGeom>
            <a:solidFill>
              <a:schemeClr val="bg1"/>
            </a:solidFill>
            <a:ln w="19050" cap="rnd" cmpd="sng" algn="ctr">
              <a:solidFill>
                <a:srgbClr val="B1B3B4"/>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wrap="square" lIns="36000" tIns="36000" rIns="36000" bIns="36000" anchor="ctr"/>
            <a:lstStyle/>
            <a:p>
              <a:pPr algn="ctr">
                <a:spcBef>
                  <a:spcPct val="0"/>
                </a:spcBef>
              </a:pPr>
              <a:r>
                <a:rPr lang="en-US" sz="1000" b="1" dirty="0">
                  <a:solidFill>
                    <a:srgbClr val="58585A"/>
                  </a:solidFill>
                  <a:latin typeface="+mn-lt"/>
                  <a:cs typeface="Arial" pitchFamily="34" charset="0"/>
                </a:rPr>
                <a:t>10 </a:t>
              </a:r>
              <a:r>
                <a:rPr lang="en-US" sz="1000" b="1" dirty="0" err="1">
                  <a:solidFill>
                    <a:srgbClr val="58585A"/>
                  </a:solidFill>
                  <a:latin typeface="+mn-lt"/>
                  <a:cs typeface="Arial" pitchFamily="34" charset="0"/>
                </a:rPr>
                <a:t>GbE</a:t>
              </a:r>
              <a:r>
                <a:rPr lang="en-US" sz="1000" b="1" dirty="0">
                  <a:solidFill>
                    <a:srgbClr val="58585A"/>
                  </a:solidFill>
                  <a:latin typeface="+mn-lt"/>
                  <a:cs typeface="Arial" pitchFamily="34" charset="0"/>
                </a:rPr>
                <a:t> Storage Nodes Interconnect</a:t>
              </a:r>
            </a:p>
          </p:txBody>
        </p:sp>
      </p:grpSp>
      <p:sp>
        <p:nvSpPr>
          <p:cNvPr id="130" name="Oval 129"/>
          <p:cNvSpPr/>
          <p:nvPr/>
        </p:nvSpPr>
        <p:spPr bwMode="auto">
          <a:xfrm>
            <a:off x="7683564" y="2519021"/>
            <a:ext cx="305841" cy="305842"/>
          </a:xfrm>
          <a:prstGeom prst="ellipse">
            <a:avLst/>
          </a:prstGeom>
          <a:solidFill>
            <a:srgbClr val="00285F"/>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31" name="TextBox 130"/>
          <p:cNvSpPr txBox="1"/>
          <p:nvPr/>
        </p:nvSpPr>
        <p:spPr>
          <a:xfrm>
            <a:off x="7718106" y="2502665"/>
            <a:ext cx="236756" cy="338554"/>
          </a:xfrm>
          <a:prstGeom prst="rect">
            <a:avLst/>
          </a:prstGeom>
          <a:noFill/>
          <a:ln cap="flat" cmpd="sng" algn="ctr">
            <a:noFill/>
            <a:prstDash val="solid"/>
            <a:round/>
            <a:headEnd type="none" w="med" len="med"/>
            <a:tailEnd type="none" w="med" len="med"/>
          </a:ln>
          <a:extLs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1</a:t>
            </a:r>
          </a:p>
        </p:txBody>
      </p:sp>
      <p:sp>
        <p:nvSpPr>
          <p:cNvPr id="148" name="Oval 147"/>
          <p:cNvSpPr/>
          <p:nvPr/>
        </p:nvSpPr>
        <p:spPr bwMode="auto">
          <a:xfrm>
            <a:off x="8795519" y="3098614"/>
            <a:ext cx="305841" cy="305842"/>
          </a:xfrm>
          <a:prstGeom prst="ellipse">
            <a:avLst/>
          </a:prstGeom>
          <a:solidFill>
            <a:srgbClr val="B1B3B4"/>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49" name="TextBox 148"/>
          <p:cNvSpPr txBox="1"/>
          <p:nvPr/>
        </p:nvSpPr>
        <p:spPr>
          <a:xfrm>
            <a:off x="8830061" y="3082258"/>
            <a:ext cx="236756" cy="338554"/>
          </a:xfrm>
          <a:prstGeom prst="rect">
            <a:avLst/>
          </a:prstGeom>
          <a:noFill/>
          <a:ln cap="flat" cmpd="sng" algn="ctr">
            <a:noFill/>
            <a:prstDash val="solid"/>
            <a:round/>
            <a:headEnd type="none" w="med" len="med"/>
            <a:tailEnd type="none" w="med" len="med"/>
          </a:ln>
          <a:extLs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2</a:t>
            </a:r>
          </a:p>
        </p:txBody>
      </p:sp>
      <p:sp>
        <p:nvSpPr>
          <p:cNvPr id="150" name="Oval 149"/>
          <p:cNvSpPr/>
          <p:nvPr/>
        </p:nvSpPr>
        <p:spPr bwMode="auto">
          <a:xfrm>
            <a:off x="7718107" y="3573212"/>
            <a:ext cx="305841" cy="305842"/>
          </a:xfrm>
          <a:prstGeom prst="ellipse">
            <a:avLst/>
          </a:prstGeom>
          <a:solidFill>
            <a:srgbClr val="00285F"/>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51" name="TextBox 150"/>
          <p:cNvSpPr txBox="1"/>
          <p:nvPr/>
        </p:nvSpPr>
        <p:spPr>
          <a:xfrm>
            <a:off x="7752649" y="3556856"/>
            <a:ext cx="236756" cy="338554"/>
          </a:xfrm>
          <a:prstGeom prst="rect">
            <a:avLst/>
          </a:prstGeom>
          <a:noFill/>
          <a:ln cap="flat" cmpd="sng" algn="ctr">
            <a:noFill/>
            <a:prstDash val="solid"/>
            <a:round/>
            <a:headEnd type="none" w="med" len="med"/>
            <a:tailEnd type="none" w="med" len="med"/>
          </a:ln>
          <a:extLs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3</a:t>
            </a:r>
          </a:p>
        </p:txBody>
      </p:sp>
      <p:sp>
        <p:nvSpPr>
          <p:cNvPr id="152" name="Oval 151"/>
          <p:cNvSpPr/>
          <p:nvPr/>
        </p:nvSpPr>
        <p:spPr bwMode="auto">
          <a:xfrm>
            <a:off x="8128740" y="4144103"/>
            <a:ext cx="305841" cy="305842"/>
          </a:xfrm>
          <a:prstGeom prst="ellipse">
            <a:avLst/>
          </a:prstGeom>
          <a:solidFill>
            <a:srgbClr val="00285F"/>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53" name="TextBox 152"/>
          <p:cNvSpPr txBox="1"/>
          <p:nvPr/>
        </p:nvSpPr>
        <p:spPr>
          <a:xfrm>
            <a:off x="8163282" y="4127747"/>
            <a:ext cx="236756" cy="338554"/>
          </a:xfrm>
          <a:prstGeom prst="rect">
            <a:avLst/>
          </a:prstGeom>
          <a:noFill/>
          <a:ln cap="flat" cmpd="sng" algn="ctr">
            <a:noFill/>
            <a:prstDash val="solid"/>
            <a:round/>
            <a:headEnd type="none" w="med" len="med"/>
            <a:tailEnd type="none" w="med" len="med"/>
          </a:ln>
          <a:extLs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4</a:t>
            </a:r>
          </a:p>
        </p:txBody>
      </p:sp>
      <p:sp>
        <p:nvSpPr>
          <p:cNvPr id="154" name="Oval 153"/>
          <p:cNvSpPr/>
          <p:nvPr/>
        </p:nvSpPr>
        <p:spPr bwMode="auto">
          <a:xfrm>
            <a:off x="8539373" y="4714994"/>
            <a:ext cx="305841" cy="305842"/>
          </a:xfrm>
          <a:prstGeom prst="ellipse">
            <a:avLst/>
          </a:prstGeom>
          <a:solidFill>
            <a:srgbClr val="00285F"/>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55" name="TextBox 154"/>
          <p:cNvSpPr txBox="1"/>
          <p:nvPr/>
        </p:nvSpPr>
        <p:spPr>
          <a:xfrm>
            <a:off x="8573915" y="4698638"/>
            <a:ext cx="236756" cy="338554"/>
          </a:xfrm>
          <a:prstGeom prst="rect">
            <a:avLst/>
          </a:prstGeom>
          <a:noFill/>
          <a:ln cap="flat" cmpd="sng" algn="ctr">
            <a:noFill/>
            <a:prstDash val="solid"/>
            <a:round/>
            <a:headEnd type="none" w="med" len="med"/>
            <a:tailEnd type="none" w="med" len="med"/>
          </a:ln>
          <a:extLs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5</a:t>
            </a:r>
          </a:p>
        </p:txBody>
      </p:sp>
      <p:sp>
        <p:nvSpPr>
          <p:cNvPr id="156" name="Oval 155"/>
          <p:cNvSpPr/>
          <p:nvPr/>
        </p:nvSpPr>
        <p:spPr bwMode="auto">
          <a:xfrm>
            <a:off x="7731234" y="5150193"/>
            <a:ext cx="305841" cy="305842"/>
          </a:xfrm>
          <a:prstGeom prst="ellipse">
            <a:avLst/>
          </a:prstGeom>
          <a:solidFill>
            <a:srgbClr val="89BA17"/>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57" name="TextBox 156"/>
          <p:cNvSpPr txBox="1"/>
          <p:nvPr/>
        </p:nvSpPr>
        <p:spPr>
          <a:xfrm>
            <a:off x="7765776" y="5133837"/>
            <a:ext cx="236756" cy="338554"/>
          </a:xfrm>
          <a:prstGeom prst="rect">
            <a:avLst/>
          </a:prstGeom>
          <a:noFill/>
          <a:ln cap="flat" cmpd="sng" algn="ctr">
            <a:noFill/>
            <a:prstDash val="solid"/>
            <a:round/>
            <a:headEnd type="none" w="med" len="med"/>
            <a:tailEnd type="none" w="med" len="med"/>
          </a:ln>
          <a:extLs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P</a:t>
            </a:r>
          </a:p>
        </p:txBody>
      </p:sp>
      <p:sp>
        <p:nvSpPr>
          <p:cNvPr id="158" name="Oval 157"/>
          <p:cNvSpPr/>
          <p:nvPr/>
        </p:nvSpPr>
        <p:spPr bwMode="auto">
          <a:xfrm>
            <a:off x="10061406" y="2502665"/>
            <a:ext cx="305841" cy="305842"/>
          </a:xfrm>
          <a:prstGeom prst="ellipse">
            <a:avLst/>
          </a:prstGeom>
          <a:solidFill>
            <a:srgbClr val="00285F"/>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59" name="TextBox 158"/>
          <p:cNvSpPr txBox="1"/>
          <p:nvPr/>
        </p:nvSpPr>
        <p:spPr>
          <a:xfrm>
            <a:off x="10095948" y="2486309"/>
            <a:ext cx="236756" cy="338554"/>
          </a:xfrm>
          <a:prstGeom prst="rect">
            <a:avLst/>
          </a:prstGeom>
          <a:noFill/>
          <a:ln cap="flat" cmpd="sng" algn="ctr">
            <a:noFill/>
            <a:prstDash val="solid"/>
            <a:round/>
            <a:headEnd type="none" w="med" len="med"/>
            <a:tailEnd type="none" w="med" len="med"/>
          </a:ln>
          <a:extLs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6</a:t>
            </a:r>
          </a:p>
        </p:txBody>
      </p:sp>
      <p:sp>
        <p:nvSpPr>
          <p:cNvPr id="160" name="Oval 159"/>
          <p:cNvSpPr/>
          <p:nvPr/>
        </p:nvSpPr>
        <p:spPr bwMode="auto">
          <a:xfrm>
            <a:off x="9724241" y="3050606"/>
            <a:ext cx="305841" cy="305842"/>
          </a:xfrm>
          <a:prstGeom prst="ellipse">
            <a:avLst/>
          </a:prstGeom>
          <a:solidFill>
            <a:srgbClr val="00285F"/>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61" name="TextBox 160"/>
          <p:cNvSpPr txBox="1"/>
          <p:nvPr/>
        </p:nvSpPr>
        <p:spPr>
          <a:xfrm>
            <a:off x="9758783" y="3034250"/>
            <a:ext cx="236756" cy="338554"/>
          </a:xfrm>
          <a:prstGeom prst="rect">
            <a:avLst/>
          </a:prstGeom>
          <a:noFill/>
          <a:ln cap="flat" cmpd="sng" algn="ctr">
            <a:noFill/>
            <a:prstDash val="solid"/>
            <a:round/>
            <a:headEnd type="none" w="med" len="med"/>
            <a:tailEnd type="none" w="med" len="med"/>
          </a:ln>
          <a:extLs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7</a:t>
            </a:r>
          </a:p>
        </p:txBody>
      </p:sp>
      <p:sp>
        <p:nvSpPr>
          <p:cNvPr id="162" name="Oval 161"/>
          <p:cNvSpPr/>
          <p:nvPr/>
        </p:nvSpPr>
        <p:spPr bwMode="auto">
          <a:xfrm>
            <a:off x="10569249" y="3567139"/>
            <a:ext cx="305841" cy="305842"/>
          </a:xfrm>
          <a:prstGeom prst="ellipse">
            <a:avLst/>
          </a:prstGeom>
          <a:solidFill>
            <a:srgbClr val="00285F"/>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63" name="TextBox 162"/>
          <p:cNvSpPr txBox="1"/>
          <p:nvPr/>
        </p:nvSpPr>
        <p:spPr>
          <a:xfrm>
            <a:off x="10603791" y="3550783"/>
            <a:ext cx="236756" cy="338554"/>
          </a:xfrm>
          <a:prstGeom prst="rect">
            <a:avLst/>
          </a:prstGeom>
          <a:noFill/>
          <a:ln cap="flat" cmpd="sng" algn="ctr">
            <a:noFill/>
            <a:prstDash val="solid"/>
            <a:round/>
            <a:headEnd type="none" w="med" len="med"/>
            <a:tailEnd type="none" w="med" len="med"/>
          </a:ln>
          <a:extLs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8</a:t>
            </a:r>
          </a:p>
        </p:txBody>
      </p:sp>
      <p:sp>
        <p:nvSpPr>
          <p:cNvPr id="164" name="Oval 163"/>
          <p:cNvSpPr/>
          <p:nvPr/>
        </p:nvSpPr>
        <p:spPr bwMode="auto">
          <a:xfrm>
            <a:off x="10095949" y="4160459"/>
            <a:ext cx="305841" cy="305842"/>
          </a:xfrm>
          <a:prstGeom prst="ellipse">
            <a:avLst/>
          </a:prstGeom>
          <a:solidFill>
            <a:srgbClr val="00285F"/>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65" name="TextBox 164"/>
          <p:cNvSpPr txBox="1"/>
          <p:nvPr/>
        </p:nvSpPr>
        <p:spPr>
          <a:xfrm>
            <a:off x="10130491" y="4144103"/>
            <a:ext cx="236756" cy="338554"/>
          </a:xfrm>
          <a:prstGeom prst="rect">
            <a:avLst/>
          </a:prstGeom>
          <a:noFill/>
          <a:ln cap="flat" cmpd="sng" algn="ctr">
            <a:noFill/>
            <a:prstDash val="solid"/>
            <a:round/>
            <a:headEnd type="none" w="med" len="med"/>
            <a:tailEnd type="none" w="med" len="med"/>
          </a:ln>
          <a:extLs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9</a:t>
            </a:r>
          </a:p>
        </p:txBody>
      </p:sp>
      <p:sp>
        <p:nvSpPr>
          <p:cNvPr id="166" name="Oval 165"/>
          <p:cNvSpPr/>
          <p:nvPr/>
        </p:nvSpPr>
        <p:spPr bwMode="auto">
          <a:xfrm>
            <a:off x="9904619" y="4684508"/>
            <a:ext cx="305841" cy="305842"/>
          </a:xfrm>
          <a:prstGeom prst="ellipse">
            <a:avLst/>
          </a:prstGeom>
          <a:solidFill>
            <a:srgbClr val="00285F"/>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67" name="TextBox 166"/>
          <p:cNvSpPr txBox="1"/>
          <p:nvPr/>
        </p:nvSpPr>
        <p:spPr>
          <a:xfrm>
            <a:off x="9820716" y="4668152"/>
            <a:ext cx="490086" cy="338554"/>
          </a:xfrm>
          <a:prstGeom prst="rect">
            <a:avLst/>
          </a:prstGeom>
          <a:noFill/>
          <a:ln cap="flat" cmpd="sng" algn="ctr">
            <a:noFill/>
            <a:prstDash val="solid"/>
            <a:round/>
            <a:headEnd type="none" w="med" len="med"/>
            <a:tailEnd type="none" w="med" len="med"/>
          </a:ln>
          <a:extLs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10</a:t>
            </a:r>
          </a:p>
        </p:txBody>
      </p:sp>
      <p:sp>
        <p:nvSpPr>
          <p:cNvPr id="168" name="Oval 167"/>
          <p:cNvSpPr/>
          <p:nvPr/>
        </p:nvSpPr>
        <p:spPr bwMode="auto">
          <a:xfrm>
            <a:off x="10891588" y="5229569"/>
            <a:ext cx="305841" cy="305842"/>
          </a:xfrm>
          <a:prstGeom prst="ellipse">
            <a:avLst/>
          </a:prstGeom>
          <a:solidFill>
            <a:srgbClr val="89BA17"/>
          </a:solidFill>
          <a:ln w="12700" cap="flat" cmpd="sng" algn="ctr">
            <a:solidFill>
              <a:srgbClr val="FFFFF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69" name="TextBox 168"/>
          <p:cNvSpPr txBox="1"/>
          <p:nvPr/>
        </p:nvSpPr>
        <p:spPr>
          <a:xfrm>
            <a:off x="10926130" y="5213213"/>
            <a:ext cx="236756" cy="338554"/>
          </a:xfrm>
          <a:prstGeom prst="rect">
            <a:avLst/>
          </a:prstGeom>
          <a:noFill/>
          <a:ln cap="flat" cmpd="sng" algn="ctr">
            <a:noFill/>
            <a:prstDash val="solid"/>
            <a:round/>
            <a:headEnd type="none" w="med" len="med"/>
            <a:tailEnd type="none" w="med" len="med"/>
          </a:ln>
          <a:extLst>
            <a:ext uri="{909E8E84-426E-40DD-AFC4-6F175D3DCCD1}">
              <a14:hiddenFill xmlns:a14="http://schemas.microsoft.com/office/drawing/2010/main" xmlns="">
                <a:solidFill>
                  <a:srgbClr val="89BA17"/>
                </a:solidFill>
              </a14:hiddenFill>
            </a:ext>
            <a:ext uri="{91240B29-F687-4F45-9708-019B960494DF}">
              <a14:hiddenLine xmlns:a14="http://schemas.microsoft.com/office/drawing/2010/main" xmlns="" cap="flat" cmpd="sng" algn="ctr">
                <a:solidFill>
                  <a:srgbClr val="FFFFFF"/>
                </a:solidFill>
                <a:prstDash val="solid"/>
                <a:round/>
                <a:headEnd type="none" w="med" len="med"/>
                <a:tailEnd type="none" w="med" len="med"/>
              </a14:hiddenLine>
            </a:ext>
          </a:extLst>
        </p:spPr>
        <p:txBody>
          <a:bodyPr wrap="square" rtlCol="0">
            <a:spAutoFit/>
          </a:bodyPr>
          <a:lstStyle/>
          <a:p>
            <a:pPr algn="ctr"/>
            <a:r>
              <a:rPr lang="en-US" sz="1600" dirty="0">
                <a:solidFill>
                  <a:srgbClr val="FFFFFF"/>
                </a:solidFill>
              </a:rPr>
              <a:t>P</a:t>
            </a:r>
          </a:p>
        </p:txBody>
      </p:sp>
    </p:spTree>
    <p:extLst>
      <p:ext uri="{BB962C8B-B14F-4D97-AF65-F5344CB8AC3E}">
        <p14:creationId xmlns:p14="http://schemas.microsoft.com/office/powerpoint/2010/main" xmlns="" val="4232205363"/>
      </p:ext>
    </p:extLst>
  </p:cSld>
  <p:clrMapOvr>
    <a:masterClrMapping/>
  </p:clrMapOvr>
  <mc:AlternateContent xmlns:mc="http://schemas.openxmlformats.org/markup-compatibility/2006">
    <mc:Choice xmlns:p14="http://schemas.microsoft.com/office/powerpoint/2010/main" xmlns="" Requires="p14">
      <p:transition p14:dur="0" advClick="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r>
              <a:rPr lang="en-US" u="sng" dirty="0"/>
              <a:t>Repair</a:t>
            </a:r>
            <a:r>
              <a:rPr lang="en-US" dirty="0"/>
              <a:t>: the system will attempt to repair each missing/corrupted chunk by calculating it from its corresponding RAID chunks in the segment and write it back to the disk.</a:t>
            </a:r>
          </a:p>
          <a:p>
            <a:r>
              <a:rPr lang="en-US" dirty="0"/>
              <a:t>Repair is triggered when a read data check, or a data integrity check, finds a bad chunk:</a:t>
            </a:r>
          </a:p>
          <a:p>
            <a:endParaRPr lang="en-US" dirty="0"/>
          </a:p>
          <a:p>
            <a:endParaRPr lang="he-IL" dirty="0"/>
          </a:p>
          <a:p>
            <a:endParaRPr lang="en-US" dirty="0"/>
          </a:p>
        </p:txBody>
      </p:sp>
      <p:sp>
        <p:nvSpPr>
          <p:cNvPr id="2" name="Title 1"/>
          <p:cNvSpPr>
            <a:spLocks noGrp="1"/>
          </p:cNvSpPr>
          <p:nvPr>
            <p:ph type="title"/>
          </p:nvPr>
        </p:nvSpPr>
        <p:spPr/>
        <p:txBody>
          <a:bodyPr>
            <a:normAutofit/>
          </a:bodyPr>
          <a:lstStyle/>
          <a:p>
            <a:r>
              <a:rPr lang="en-US" dirty="0"/>
              <a:t>Storage and Compute Grid</a:t>
            </a:r>
            <a:br>
              <a:rPr lang="en-US" dirty="0"/>
            </a:br>
            <a:r>
              <a:rPr lang="en-US" sz="2700" dirty="0">
                <a:latin typeface="+mn-lt"/>
              </a:rPr>
              <a:t>Self-healing and maintenance operations - Repair</a:t>
            </a:r>
            <a:endParaRPr lang="he-IL" sz="2700" dirty="0">
              <a:latin typeface="+mn-lt"/>
            </a:endParaRPr>
          </a:p>
        </p:txBody>
      </p:sp>
      <p:sp>
        <p:nvSpPr>
          <p:cNvPr id="163" name="TextBox 162"/>
          <p:cNvSpPr txBox="1"/>
          <p:nvPr/>
        </p:nvSpPr>
        <p:spPr>
          <a:xfrm>
            <a:off x="10417448" y="3229511"/>
            <a:ext cx="1368152" cy="1323439"/>
          </a:xfrm>
          <a:prstGeom prst="rect">
            <a:avLst/>
          </a:prstGeom>
          <a:noFill/>
          <a:ln>
            <a:noFill/>
          </a:ln>
        </p:spPr>
        <p:txBody>
          <a:bodyPr wrap="square" rtlCol="1">
            <a:spAutoFit/>
          </a:bodyPr>
          <a:lstStyle/>
          <a:p>
            <a:pPr fontAlgn="auto">
              <a:spcBef>
                <a:spcPts val="0"/>
              </a:spcBef>
              <a:spcAft>
                <a:spcPts val="0"/>
              </a:spcAft>
            </a:pPr>
            <a:r>
              <a:rPr lang="en-US" sz="1600" dirty="0">
                <a:solidFill>
                  <a:prstClr val="black"/>
                </a:solidFill>
                <a:latin typeface="+mn-lt"/>
              </a:rPr>
              <a:t>File 1</a:t>
            </a:r>
          </a:p>
          <a:p>
            <a:pPr fontAlgn="auto">
              <a:spcBef>
                <a:spcPts val="0"/>
              </a:spcBef>
              <a:spcAft>
                <a:spcPts val="0"/>
              </a:spcAft>
            </a:pPr>
            <a:r>
              <a:rPr lang="en-US" sz="1600" dirty="0">
                <a:solidFill>
                  <a:prstClr val="black"/>
                </a:solidFill>
                <a:latin typeface="+mn-lt"/>
              </a:rPr>
              <a:t>File 2</a:t>
            </a:r>
          </a:p>
          <a:p>
            <a:pPr fontAlgn="auto">
              <a:spcBef>
                <a:spcPts val="0"/>
              </a:spcBef>
              <a:spcAft>
                <a:spcPts val="0"/>
              </a:spcAft>
            </a:pPr>
            <a:r>
              <a:rPr lang="en-US" sz="1600" dirty="0">
                <a:solidFill>
                  <a:prstClr val="black"/>
                </a:solidFill>
                <a:latin typeface="+mn-lt"/>
              </a:rPr>
              <a:t>File 3</a:t>
            </a:r>
          </a:p>
          <a:p>
            <a:pPr fontAlgn="auto">
              <a:spcBef>
                <a:spcPts val="0"/>
              </a:spcBef>
              <a:spcAft>
                <a:spcPts val="0"/>
              </a:spcAft>
            </a:pPr>
            <a:r>
              <a:rPr lang="en-US" sz="1600" dirty="0">
                <a:solidFill>
                  <a:prstClr val="black"/>
                </a:solidFill>
                <a:latin typeface="+mn-lt"/>
              </a:rPr>
              <a:t>File 4</a:t>
            </a:r>
          </a:p>
          <a:p>
            <a:pPr fontAlgn="auto">
              <a:spcBef>
                <a:spcPts val="0"/>
              </a:spcBef>
              <a:spcAft>
                <a:spcPts val="0"/>
              </a:spcAft>
            </a:pPr>
            <a:r>
              <a:rPr lang="en-US" sz="1600" dirty="0">
                <a:solidFill>
                  <a:prstClr val="black"/>
                </a:solidFill>
                <a:latin typeface="+mn-lt"/>
              </a:rPr>
              <a:t>Free space</a:t>
            </a:r>
            <a:endParaRPr lang="he-IL" sz="1600" dirty="0">
              <a:solidFill>
                <a:prstClr val="black"/>
              </a:solidFill>
              <a:latin typeface="+mn-lt"/>
              <a:cs typeface="Levenim MT"/>
            </a:endParaRPr>
          </a:p>
        </p:txBody>
      </p:sp>
      <p:sp>
        <p:nvSpPr>
          <p:cNvPr id="164" name="Oval 163"/>
          <p:cNvSpPr/>
          <p:nvPr/>
        </p:nvSpPr>
        <p:spPr>
          <a:xfrm>
            <a:off x="10292946" y="3581687"/>
            <a:ext cx="144000" cy="142903"/>
          </a:xfrm>
          <a:prstGeom prst="ellipse">
            <a:avLst/>
          </a:prstGeom>
          <a:solidFill>
            <a:srgbClr val="007B78"/>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65" name="Oval 164"/>
          <p:cNvSpPr/>
          <p:nvPr/>
        </p:nvSpPr>
        <p:spPr>
          <a:xfrm>
            <a:off x="10292946" y="3825367"/>
            <a:ext cx="144000" cy="142903"/>
          </a:xfrm>
          <a:prstGeom prst="ellipse">
            <a:avLst/>
          </a:prstGeom>
          <a:solidFill>
            <a:srgbClr val="00285F"/>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66" name="Oval 165"/>
          <p:cNvSpPr/>
          <p:nvPr/>
        </p:nvSpPr>
        <p:spPr>
          <a:xfrm>
            <a:off x="10292946" y="3342582"/>
            <a:ext cx="144000" cy="142903"/>
          </a:xfrm>
          <a:prstGeom prst="ellipse">
            <a:avLst/>
          </a:prstGeom>
          <a:solidFill>
            <a:srgbClr val="00A9D4"/>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67" name="Oval 166"/>
          <p:cNvSpPr/>
          <p:nvPr/>
        </p:nvSpPr>
        <p:spPr>
          <a:xfrm>
            <a:off x="10292946" y="4059777"/>
            <a:ext cx="144000" cy="142903"/>
          </a:xfrm>
          <a:prstGeom prst="ellipse">
            <a:avLst/>
          </a:prstGeom>
          <a:solidFill>
            <a:srgbClr val="89BA17"/>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68" name="Oval 167"/>
          <p:cNvSpPr/>
          <p:nvPr/>
        </p:nvSpPr>
        <p:spPr>
          <a:xfrm>
            <a:off x="10290914" y="4292888"/>
            <a:ext cx="144000" cy="142903"/>
          </a:xfrm>
          <a:prstGeom prst="ellipse">
            <a:avLst/>
          </a:prstGeom>
          <a:solidFill>
            <a:sysClr val="window" lastClr="FFFFFF"/>
          </a:solidFill>
          <a:ln w="19050" cap="flat" cmpd="sng" algn="ctr">
            <a:solidFill>
              <a:srgbClr val="00285F"/>
            </a:solidFill>
            <a:prstDash val="solid"/>
            <a:round/>
            <a:headEnd type="none" w="med" len="med"/>
            <a:tailEnd type="none" w="med" len="med"/>
          </a:ln>
          <a:effec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9" name="TextBox 8"/>
          <p:cNvSpPr txBox="1"/>
          <p:nvPr/>
        </p:nvSpPr>
        <p:spPr>
          <a:xfrm>
            <a:off x="6998902" y="1859537"/>
            <a:ext cx="2935343" cy="307777"/>
          </a:xfrm>
          <a:prstGeom prst="rect">
            <a:avLst/>
          </a:prstGeom>
          <a:noFill/>
        </p:spPr>
        <p:txBody>
          <a:bodyPr wrap="square" rtlCol="0">
            <a:spAutoFit/>
          </a:bodyPr>
          <a:lstStyle/>
          <a:p>
            <a:pPr lvl="0" algn="ctr"/>
            <a:r>
              <a:rPr lang="en-US" sz="1400" kern="0" dirty="0">
                <a:solidFill>
                  <a:prstClr val="black"/>
                </a:solidFill>
                <a:latin typeface="+mn-lt"/>
              </a:rPr>
              <a:t>STORAGE NODE 1</a:t>
            </a:r>
            <a:endParaRPr lang="he-IL" sz="1400" kern="0" dirty="0">
              <a:solidFill>
                <a:prstClr val="black"/>
              </a:solidFill>
              <a:latin typeface="+mn-lt"/>
              <a:cs typeface="Levenim MT"/>
            </a:endParaRPr>
          </a:p>
        </p:txBody>
      </p:sp>
      <p:sp>
        <p:nvSpPr>
          <p:cNvPr id="63" name="TextBox 62"/>
          <p:cNvSpPr txBox="1"/>
          <p:nvPr/>
        </p:nvSpPr>
        <p:spPr>
          <a:xfrm>
            <a:off x="6998902" y="4064141"/>
            <a:ext cx="2935343" cy="307777"/>
          </a:xfrm>
          <a:prstGeom prst="rect">
            <a:avLst/>
          </a:prstGeom>
          <a:noFill/>
        </p:spPr>
        <p:txBody>
          <a:bodyPr wrap="square" rtlCol="0">
            <a:spAutoFit/>
          </a:bodyPr>
          <a:lstStyle/>
          <a:p>
            <a:pPr lvl="0" algn="ctr"/>
            <a:r>
              <a:rPr lang="en-US" sz="1400" kern="0" dirty="0">
                <a:solidFill>
                  <a:prstClr val="black"/>
                </a:solidFill>
                <a:latin typeface="+mn-lt"/>
              </a:rPr>
              <a:t>STORAGE NODE 2</a:t>
            </a:r>
            <a:endParaRPr lang="he-IL" sz="1400" kern="0" dirty="0">
              <a:solidFill>
                <a:prstClr val="black"/>
              </a:solidFill>
              <a:latin typeface="+mn-lt"/>
              <a:cs typeface="Levenim MT"/>
            </a:endParaRPr>
          </a:p>
        </p:txBody>
      </p:sp>
      <p:grpSp>
        <p:nvGrpSpPr>
          <p:cNvPr id="38" name="Group 37"/>
          <p:cNvGrpSpPr/>
          <p:nvPr/>
        </p:nvGrpSpPr>
        <p:grpSpPr>
          <a:xfrm>
            <a:off x="7146151" y="2244024"/>
            <a:ext cx="2903303" cy="1480566"/>
            <a:chOff x="3907192" y="5175830"/>
            <a:chExt cx="2903303" cy="1480566"/>
          </a:xfrm>
        </p:grpSpPr>
        <p:pic>
          <p:nvPicPr>
            <p:cNvPr id="2056"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907192" y="5175831"/>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2057" name="Picture 9" descr="\\usmmishome02001.mm.us.am.ericsson.se\esahpai$\MWPTS\Pictures\RAID-LTGREEN-TOP-LAYER.pn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5347712" y="5175830"/>
              <a:ext cx="1284916" cy="141597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5767410" y="5793353"/>
              <a:ext cx="543739" cy="276999"/>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xmlns="" w="9525" cap="flat" cmpd="sng" algn="ctr">
                  <a:solidFill>
                    <a:srgbClr val="FFFFFF"/>
                  </a:solidFill>
                  <a:prstDash val="solid"/>
                  <a:round/>
                  <a:headEnd type="none" w="med" len="med"/>
                  <a:tailEnd type="none" w="med" len="med"/>
                </a14:hiddenLine>
              </a:ext>
            </a:extLst>
          </p:spPr>
          <p:txBody>
            <a:bodyPr wrap="none" rtlCol="0">
              <a:spAutoFit/>
            </a:bodyPr>
            <a:lstStyle/>
            <a:p>
              <a:r>
                <a:rPr lang="en-US" sz="1200" b="1" dirty="0">
                  <a:solidFill>
                    <a:srgbClr val="FFFFFF"/>
                  </a:solidFill>
                </a:rPr>
                <a:t>NEW</a:t>
              </a:r>
            </a:p>
          </p:txBody>
        </p:sp>
        <p:sp>
          <p:nvSpPr>
            <p:cNvPr id="13" name="TextBox 12"/>
            <p:cNvSpPr txBox="1"/>
            <p:nvPr/>
          </p:nvSpPr>
          <p:spPr>
            <a:xfrm>
              <a:off x="5876599" y="6256286"/>
              <a:ext cx="356188" cy="400110"/>
            </a:xfrm>
            <a:prstGeom prst="rect">
              <a:avLst/>
            </a:prstGeom>
            <a:noFill/>
            <a:ln>
              <a:noFill/>
            </a:ln>
            <a:extLst>
              <a:ext uri="{91240B29-F687-4F45-9708-019B960494DF}">
                <a14:hiddenLine xmlns:a14="http://schemas.microsoft.com/office/drawing/2010/main" xmlns="">
                  <a:solidFill>
                    <a:schemeClr val="bg1"/>
                  </a:solidFill>
                </a14:hiddenLine>
              </a:ext>
            </a:extLst>
          </p:spPr>
          <p:txBody>
            <a:bodyPr wrap="none" rtlCol="0">
              <a:spAutoFit/>
            </a:bodyPr>
            <a:lstStyle/>
            <a:p>
              <a:r>
                <a:rPr lang="en-US" b="1" dirty="0">
                  <a:ln>
                    <a:solidFill>
                      <a:schemeClr val="bg1"/>
                    </a:solidFill>
                  </a:ln>
                  <a:solidFill>
                    <a:srgbClr val="E32119"/>
                  </a:solidFill>
                </a:rPr>
                <a:t>X</a:t>
              </a:r>
            </a:p>
          </p:txBody>
        </p:sp>
        <p:grpSp>
          <p:nvGrpSpPr>
            <p:cNvPr id="37" name="Group 36"/>
            <p:cNvGrpSpPr/>
            <p:nvPr/>
          </p:nvGrpSpPr>
          <p:grpSpPr>
            <a:xfrm>
              <a:off x="6641118" y="5793352"/>
              <a:ext cx="169377" cy="548603"/>
              <a:chOff x="6641118" y="5793352"/>
              <a:chExt cx="169377" cy="548603"/>
            </a:xfrm>
          </p:grpSpPr>
          <p:sp>
            <p:nvSpPr>
              <p:cNvPr id="33" name="Rectangle 32"/>
              <p:cNvSpPr/>
              <p:nvPr/>
            </p:nvSpPr>
            <p:spPr bwMode="auto">
              <a:xfrm>
                <a:off x="6725654" y="5793352"/>
                <a:ext cx="84841" cy="548557"/>
              </a:xfrm>
              <a:custGeom>
                <a:avLst/>
                <a:gdLst>
                  <a:gd name="connsiteX0" fmla="*/ 0 w 169682"/>
                  <a:gd name="connsiteY0" fmla="*/ 0 h 546173"/>
                  <a:gd name="connsiteX1" fmla="*/ 169682 w 169682"/>
                  <a:gd name="connsiteY1" fmla="*/ 0 h 546173"/>
                  <a:gd name="connsiteX2" fmla="*/ 169682 w 169682"/>
                  <a:gd name="connsiteY2" fmla="*/ 546173 h 546173"/>
                  <a:gd name="connsiteX3" fmla="*/ 0 w 169682"/>
                  <a:gd name="connsiteY3" fmla="*/ 546173 h 546173"/>
                  <a:gd name="connsiteX4" fmla="*/ 0 w 169682"/>
                  <a:gd name="connsiteY4" fmla="*/ 0 h 546173"/>
                  <a:gd name="connsiteX0" fmla="*/ 0 w 169682"/>
                  <a:gd name="connsiteY0" fmla="*/ 0 h 637613"/>
                  <a:gd name="connsiteX1" fmla="*/ 169682 w 169682"/>
                  <a:gd name="connsiteY1" fmla="*/ 0 h 637613"/>
                  <a:gd name="connsiteX2" fmla="*/ 169682 w 169682"/>
                  <a:gd name="connsiteY2" fmla="*/ 546173 h 637613"/>
                  <a:gd name="connsiteX3" fmla="*/ 91440 w 169682"/>
                  <a:gd name="connsiteY3" fmla="*/ 637613 h 637613"/>
                  <a:gd name="connsiteX0" fmla="*/ 0 w 169682"/>
                  <a:gd name="connsiteY0" fmla="*/ 0 h 637613"/>
                  <a:gd name="connsiteX1" fmla="*/ 169682 w 169682"/>
                  <a:gd name="connsiteY1" fmla="*/ 0 h 637613"/>
                  <a:gd name="connsiteX2" fmla="*/ 169682 w 169682"/>
                  <a:gd name="connsiteY2" fmla="*/ 546173 h 637613"/>
                  <a:gd name="connsiteX3" fmla="*/ 91440 w 169682"/>
                  <a:gd name="connsiteY3" fmla="*/ 637613 h 637613"/>
                  <a:gd name="connsiteX0" fmla="*/ 0 w 169682"/>
                  <a:gd name="connsiteY0" fmla="*/ 0 h 548058"/>
                  <a:gd name="connsiteX1" fmla="*/ 169682 w 169682"/>
                  <a:gd name="connsiteY1" fmla="*/ 0 h 548058"/>
                  <a:gd name="connsiteX2" fmla="*/ 169682 w 169682"/>
                  <a:gd name="connsiteY2" fmla="*/ 546173 h 548058"/>
                  <a:gd name="connsiteX3" fmla="*/ 53732 w 169682"/>
                  <a:gd name="connsiteY3" fmla="*/ 548058 h 548058"/>
                  <a:gd name="connsiteX0" fmla="*/ 0 w 169682"/>
                  <a:gd name="connsiteY0" fmla="*/ 0 h 552771"/>
                  <a:gd name="connsiteX1" fmla="*/ 169682 w 169682"/>
                  <a:gd name="connsiteY1" fmla="*/ 0 h 552771"/>
                  <a:gd name="connsiteX2" fmla="*/ 169682 w 169682"/>
                  <a:gd name="connsiteY2" fmla="*/ 546173 h 552771"/>
                  <a:gd name="connsiteX3" fmla="*/ 6598 w 169682"/>
                  <a:gd name="connsiteY3" fmla="*/ 552771 h 552771"/>
                  <a:gd name="connsiteX0" fmla="*/ 0 w 169682"/>
                  <a:gd name="connsiteY0" fmla="*/ 0 h 552771"/>
                  <a:gd name="connsiteX1" fmla="*/ 169682 w 169682"/>
                  <a:gd name="connsiteY1" fmla="*/ 0 h 552771"/>
                  <a:gd name="connsiteX2" fmla="*/ 169682 w 169682"/>
                  <a:gd name="connsiteY2" fmla="*/ 546173 h 552771"/>
                  <a:gd name="connsiteX3" fmla="*/ 16025 w 169682"/>
                  <a:gd name="connsiteY3" fmla="*/ 552771 h 552771"/>
                  <a:gd name="connsiteX0" fmla="*/ 0 w 169682"/>
                  <a:gd name="connsiteY0" fmla="*/ 0 h 548557"/>
                  <a:gd name="connsiteX1" fmla="*/ 169682 w 169682"/>
                  <a:gd name="connsiteY1" fmla="*/ 0 h 548557"/>
                  <a:gd name="connsiteX2" fmla="*/ 169682 w 169682"/>
                  <a:gd name="connsiteY2" fmla="*/ 546173 h 548557"/>
                  <a:gd name="connsiteX3" fmla="*/ 11812 w 169682"/>
                  <a:gd name="connsiteY3" fmla="*/ 548557 h 548557"/>
                </a:gdLst>
                <a:ahLst/>
                <a:cxnLst>
                  <a:cxn ang="0">
                    <a:pos x="connsiteX0" y="connsiteY0"/>
                  </a:cxn>
                  <a:cxn ang="0">
                    <a:pos x="connsiteX1" y="connsiteY1"/>
                  </a:cxn>
                  <a:cxn ang="0">
                    <a:pos x="connsiteX2" y="connsiteY2"/>
                  </a:cxn>
                  <a:cxn ang="0">
                    <a:pos x="connsiteX3" y="connsiteY3"/>
                  </a:cxn>
                </a:cxnLst>
                <a:rect l="l" t="t" r="r" b="b"/>
                <a:pathLst>
                  <a:path w="169682" h="548557">
                    <a:moveTo>
                      <a:pt x="0" y="0"/>
                    </a:moveTo>
                    <a:lnTo>
                      <a:pt x="169682" y="0"/>
                    </a:lnTo>
                    <a:lnTo>
                      <a:pt x="169682" y="546173"/>
                    </a:lnTo>
                    <a:cubicBezTo>
                      <a:pt x="113121" y="546173"/>
                      <a:pt x="11812" y="548557"/>
                      <a:pt x="11812" y="548557"/>
                    </a:cubicBezTo>
                  </a:path>
                </a:pathLst>
              </a:custGeom>
              <a:noFill/>
              <a:ln w="12700" cap="flat" cmpd="sng" algn="ctr">
                <a:solidFill>
                  <a:srgbClr val="E32119"/>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35" name="Straight Arrow Connector 34"/>
              <p:cNvCxnSpPr/>
              <p:nvPr/>
            </p:nvCxnSpPr>
            <p:spPr bwMode="auto">
              <a:xfrm flipH="1">
                <a:off x="6641118" y="5793353"/>
                <a:ext cx="84536" cy="0"/>
              </a:xfrm>
              <a:prstGeom prst="straightConnector1">
                <a:avLst/>
              </a:prstGeom>
              <a:solidFill>
                <a:schemeClr val="accent1"/>
              </a:solidFill>
              <a:ln w="12700" cap="flat" cmpd="sng" algn="ctr">
                <a:solidFill>
                  <a:srgbClr val="E32119"/>
                </a:solidFill>
                <a:prstDash val="solid"/>
                <a:round/>
                <a:headEnd type="none" w="med" len="med"/>
                <a:tailEnd type="triangle" w="med" len="med"/>
              </a:ln>
              <a:effectLst/>
            </p:spPr>
          </p:cxnSp>
          <p:cxnSp>
            <p:nvCxnSpPr>
              <p:cNvPr id="94" name="Straight Arrow Connector 93"/>
              <p:cNvCxnSpPr/>
              <p:nvPr/>
            </p:nvCxnSpPr>
            <p:spPr bwMode="auto">
              <a:xfrm flipH="1">
                <a:off x="6649546" y="6341955"/>
                <a:ext cx="84536" cy="0"/>
              </a:xfrm>
              <a:prstGeom prst="straightConnector1">
                <a:avLst/>
              </a:prstGeom>
              <a:solidFill>
                <a:schemeClr val="accent1"/>
              </a:solidFill>
              <a:ln w="12700" cap="flat" cmpd="sng" algn="ctr">
                <a:solidFill>
                  <a:srgbClr val="E32119"/>
                </a:solidFill>
                <a:prstDash val="solid"/>
                <a:round/>
                <a:headEnd type="none" w="med" len="med"/>
                <a:tailEnd type="triangle" w="med" len="med"/>
              </a:ln>
              <a:effectLst/>
            </p:spPr>
          </p:cxnSp>
        </p:grpSp>
      </p:grpSp>
      <p:grpSp>
        <p:nvGrpSpPr>
          <p:cNvPr id="39" name="Group 38"/>
          <p:cNvGrpSpPr/>
          <p:nvPr/>
        </p:nvGrpSpPr>
        <p:grpSpPr>
          <a:xfrm>
            <a:off x="7197208" y="4459484"/>
            <a:ext cx="2727624" cy="1415978"/>
            <a:chOff x="6998902" y="4459484"/>
            <a:chExt cx="2727624" cy="1415978"/>
          </a:xfrm>
        </p:grpSpPr>
        <p:pic>
          <p:nvPicPr>
            <p:cNvPr id="98"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06"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658642678"/>
      </p:ext>
    </p:extLst>
  </p:cSld>
  <p:clrMapOvr>
    <a:masterClrMapping/>
  </p:clrMapOvr>
  <mc:AlternateContent xmlns:mc="http://schemas.openxmlformats.org/markup-compatibility/2006">
    <mc:Choice xmlns:p14="http://schemas.microsoft.com/office/powerpoint/2010/main" xmlns="" Requires="p14">
      <p:transition p14:dur="0" advClick="0"/>
    </mc:Choice>
    <mc:Fallback>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u="sng" dirty="0"/>
              <a:t>Rebuild</a:t>
            </a:r>
            <a:r>
              <a:rPr lang="en-US" dirty="0"/>
              <a:t>: when the system detects a bad drive, or a by manual user operation, Rebuild operation is triggered.</a:t>
            </a:r>
          </a:p>
          <a:p>
            <a:r>
              <a:rPr lang="en-US" dirty="0"/>
              <a:t>The system rebuilds the failed drive with a many-to-many parallel IO operations. The chunks will be re-distributed to other drives and nodes according to the current permutation.</a:t>
            </a:r>
            <a:endParaRPr lang="he-IL" dirty="0"/>
          </a:p>
          <a:p>
            <a:endParaRPr lang="en-US" dirty="0"/>
          </a:p>
        </p:txBody>
      </p:sp>
      <p:sp>
        <p:nvSpPr>
          <p:cNvPr id="2" name="Title 1"/>
          <p:cNvSpPr>
            <a:spLocks noGrp="1"/>
          </p:cNvSpPr>
          <p:nvPr>
            <p:ph type="title"/>
          </p:nvPr>
        </p:nvSpPr>
        <p:spPr/>
        <p:txBody>
          <a:bodyPr>
            <a:normAutofit/>
          </a:bodyPr>
          <a:lstStyle/>
          <a:p>
            <a:r>
              <a:rPr lang="en-US" dirty="0"/>
              <a:t>Storage and Compute Grid</a:t>
            </a:r>
            <a:br>
              <a:rPr lang="en-US" dirty="0"/>
            </a:br>
            <a:r>
              <a:rPr lang="en-US" sz="2200" spc="-60" dirty="0">
                <a:latin typeface="Arial"/>
                <a:cs typeface="Arial"/>
              </a:rPr>
              <a:t>Self-healing and maintenance operations - Rebuild</a:t>
            </a:r>
            <a:endParaRPr lang="he-IL" sz="2200" spc="-60" dirty="0">
              <a:latin typeface="Arial"/>
              <a:cs typeface="Arial"/>
            </a:endParaRPr>
          </a:p>
        </p:txBody>
      </p:sp>
      <p:pic>
        <p:nvPicPr>
          <p:cNvPr id="174" name="Picture 8"/>
          <p:cNvPicPr>
            <a:picLocks noChangeAspect="1" noChangeArrowheads="1"/>
          </p:cNvPicPr>
          <p:nvPr/>
        </p:nvPicPr>
        <p:blipFill>
          <a:blip r:embed="rId3" cstate="email">
            <a:extLst>
              <a:ext uri="{28A0092B-C50C-407E-A947-70E740481C1C}">
                <a14:useLocalDpi xmlns:a14="http://schemas.microsoft.com/office/drawing/2010/main" xmlns=""/>
              </a:ext>
            </a:extLst>
          </a:blip>
          <a:stretch>
            <a:fillRect/>
          </a:stretch>
        </p:blipFill>
        <p:spPr bwMode="auto">
          <a:xfrm>
            <a:off x="2832351" y="5512466"/>
            <a:ext cx="950421" cy="1047363"/>
          </a:xfrm>
          <a:prstGeom prst="rect">
            <a:avLst/>
          </a:prstGeom>
          <a:noFill/>
          <a:extLst>
            <a:ext uri="{909E8E84-426E-40DD-AFC4-6F175D3DCCD1}">
              <a14:hiddenFill xmlns:a14="http://schemas.microsoft.com/office/drawing/2010/main" xmlns="">
                <a:solidFill>
                  <a:srgbClr val="FFFFFF"/>
                </a:solidFill>
              </a14:hiddenFill>
            </a:ext>
          </a:extLst>
        </p:spPr>
      </p:pic>
      <p:sp>
        <p:nvSpPr>
          <p:cNvPr id="141" name="TextBox 140"/>
          <p:cNvSpPr txBox="1"/>
          <p:nvPr/>
        </p:nvSpPr>
        <p:spPr>
          <a:xfrm>
            <a:off x="2716421" y="3587000"/>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1</a:t>
            </a:r>
            <a:endParaRPr lang="he-IL" sz="1400" kern="0" dirty="0">
              <a:solidFill>
                <a:prstClr val="black"/>
              </a:solidFill>
              <a:latin typeface="+mn-lt"/>
              <a:cs typeface="Levenim MT"/>
            </a:endParaRPr>
          </a:p>
        </p:txBody>
      </p:sp>
      <p:sp>
        <p:nvSpPr>
          <p:cNvPr id="142" name="TextBox 141"/>
          <p:cNvSpPr txBox="1"/>
          <p:nvPr/>
        </p:nvSpPr>
        <p:spPr>
          <a:xfrm>
            <a:off x="5161710" y="3587000"/>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2</a:t>
            </a:r>
            <a:endParaRPr lang="he-IL" sz="1400" kern="0" dirty="0">
              <a:solidFill>
                <a:prstClr val="black"/>
              </a:solidFill>
              <a:latin typeface="+mn-lt"/>
              <a:cs typeface="Levenim MT"/>
            </a:endParaRPr>
          </a:p>
        </p:txBody>
      </p:sp>
      <p:sp>
        <p:nvSpPr>
          <p:cNvPr id="146" name="TextBox 145"/>
          <p:cNvSpPr txBox="1"/>
          <p:nvPr/>
        </p:nvSpPr>
        <p:spPr>
          <a:xfrm>
            <a:off x="3046015" y="5925391"/>
            <a:ext cx="402190" cy="204889"/>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xmlns="" w="9525" cap="flat" cmpd="sng" algn="ctr">
                <a:solidFill>
                  <a:srgbClr val="FFFFFF"/>
                </a:solidFill>
                <a:prstDash val="solid"/>
                <a:round/>
                <a:headEnd type="none" w="med" len="med"/>
                <a:tailEnd type="none" w="med" len="med"/>
              </a14:hiddenLine>
            </a:ext>
          </a:extLst>
        </p:spPr>
        <p:txBody>
          <a:bodyPr wrap="none" rtlCol="0">
            <a:spAutoFit/>
          </a:bodyPr>
          <a:lstStyle/>
          <a:p>
            <a:r>
              <a:rPr lang="en-US" sz="1200" b="1" dirty="0">
                <a:solidFill>
                  <a:srgbClr val="FFFFFF"/>
                </a:solidFill>
              </a:rPr>
              <a:t>NEW</a:t>
            </a:r>
          </a:p>
        </p:txBody>
      </p:sp>
      <p:grpSp>
        <p:nvGrpSpPr>
          <p:cNvPr id="155" name="Group 154"/>
          <p:cNvGrpSpPr/>
          <p:nvPr/>
        </p:nvGrpSpPr>
        <p:grpSpPr>
          <a:xfrm>
            <a:off x="5315354" y="3841674"/>
            <a:ext cx="2017556" cy="1047364"/>
            <a:chOff x="6998902" y="4459484"/>
            <a:chExt cx="2727624" cy="1415978"/>
          </a:xfrm>
        </p:grpSpPr>
        <p:pic>
          <p:nvPicPr>
            <p:cNvPr id="157" name="Picture 8" descr="\\usmmishome02001.mm.us.am.ericsson.se\esahpai$\MWPTS\Pictures\RAID-4LAYERS.pn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56" name="Picture 8" descr="\\usmmishome02001.mm.us.am.ericsson.se\esahpai$\MWPTS\Pictures\RAID-4LAYERS.pn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47" name="TextBox 146"/>
          <p:cNvSpPr txBox="1"/>
          <p:nvPr/>
        </p:nvSpPr>
        <p:spPr>
          <a:xfrm>
            <a:off x="6524625" y="3968085"/>
            <a:ext cx="667676" cy="1015663"/>
          </a:xfrm>
          <a:prstGeom prst="rect">
            <a:avLst/>
          </a:prstGeom>
          <a:noFill/>
          <a:ln>
            <a:noFill/>
          </a:ln>
          <a:extLst>
            <a:ext uri="{91240B29-F687-4F45-9708-019B960494DF}">
              <a14:hiddenLine xmlns:a14="http://schemas.microsoft.com/office/drawing/2010/main" xmlns="">
                <a:solidFill>
                  <a:schemeClr val="bg1"/>
                </a:solidFill>
              </a14:hiddenLine>
            </a:ext>
          </a:extLst>
        </p:spPr>
        <p:txBody>
          <a:bodyPr wrap="square" rtlCol="0">
            <a:spAutoFit/>
          </a:bodyPr>
          <a:lstStyle/>
          <a:p>
            <a:r>
              <a:rPr lang="en-US" sz="6000" b="1" dirty="0">
                <a:ln>
                  <a:solidFill>
                    <a:schemeClr val="bg1"/>
                  </a:solidFill>
                </a:ln>
                <a:solidFill>
                  <a:srgbClr val="E32119"/>
                </a:solidFill>
              </a:rPr>
              <a:t>X</a:t>
            </a:r>
          </a:p>
        </p:txBody>
      </p:sp>
      <p:grpSp>
        <p:nvGrpSpPr>
          <p:cNvPr id="152" name="Group 151"/>
          <p:cNvGrpSpPr/>
          <p:nvPr/>
        </p:nvGrpSpPr>
        <p:grpSpPr>
          <a:xfrm>
            <a:off x="2851208" y="3803621"/>
            <a:ext cx="2017556" cy="1047364"/>
            <a:chOff x="6998902" y="4459484"/>
            <a:chExt cx="2727624" cy="1415978"/>
          </a:xfrm>
        </p:grpSpPr>
        <p:pic>
          <p:nvPicPr>
            <p:cNvPr id="153" name="Picture 8" descr="\\usmmishome02001.mm.us.am.ericsson.se\esahpai$\MWPTS\Pictures\RAID-4LAYERS.pn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54" name="Picture 8" descr="\\usmmishome02001.mm.us.am.ericsson.se\esahpai$\MWPTS\Pictures\RAID-4LAYERS.pn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59" name="TextBox 158"/>
          <p:cNvSpPr txBox="1"/>
          <p:nvPr/>
        </p:nvSpPr>
        <p:spPr>
          <a:xfrm>
            <a:off x="7596468" y="3585511"/>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3</a:t>
            </a:r>
            <a:endParaRPr lang="he-IL" sz="1400" kern="0" dirty="0">
              <a:solidFill>
                <a:prstClr val="black"/>
              </a:solidFill>
              <a:latin typeface="+mn-lt"/>
              <a:cs typeface="Levenim MT"/>
            </a:endParaRPr>
          </a:p>
        </p:txBody>
      </p:sp>
      <p:grpSp>
        <p:nvGrpSpPr>
          <p:cNvPr id="161" name="Group 160"/>
          <p:cNvGrpSpPr/>
          <p:nvPr/>
        </p:nvGrpSpPr>
        <p:grpSpPr>
          <a:xfrm>
            <a:off x="7750112" y="3840185"/>
            <a:ext cx="2017556" cy="1047364"/>
            <a:chOff x="6998902" y="4459484"/>
            <a:chExt cx="2727624" cy="1415978"/>
          </a:xfrm>
        </p:grpSpPr>
        <p:pic>
          <p:nvPicPr>
            <p:cNvPr id="163" name="Picture 8" descr="\\usmmishome02001.mm.us.am.ericsson.se\esahpai$\MWPTS\Pictures\RAID-4LAYERS.pn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64" name="Picture 8" descr="\\usmmishome02001.mm.us.am.ericsson.se\esahpai$\MWPTS\Pictures\RAID-4LAYERS.pn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66" name="TextBox 165"/>
          <p:cNvSpPr txBox="1"/>
          <p:nvPr/>
        </p:nvSpPr>
        <p:spPr>
          <a:xfrm>
            <a:off x="2697564" y="5265801"/>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1</a:t>
            </a:r>
            <a:endParaRPr lang="he-IL" sz="1400" kern="0" dirty="0">
              <a:solidFill>
                <a:prstClr val="black"/>
              </a:solidFill>
              <a:latin typeface="+mn-lt"/>
              <a:cs typeface="Levenim MT"/>
            </a:endParaRPr>
          </a:p>
        </p:txBody>
      </p:sp>
      <p:sp>
        <p:nvSpPr>
          <p:cNvPr id="167" name="TextBox 166"/>
          <p:cNvSpPr txBox="1"/>
          <p:nvPr/>
        </p:nvSpPr>
        <p:spPr>
          <a:xfrm>
            <a:off x="5142853" y="5265801"/>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2   </a:t>
            </a:r>
            <a:endParaRPr lang="he-IL" sz="1400" kern="0" dirty="0">
              <a:solidFill>
                <a:prstClr val="black"/>
              </a:solidFill>
              <a:latin typeface="+mn-lt"/>
              <a:cs typeface="Levenim MT"/>
            </a:endParaRPr>
          </a:p>
        </p:txBody>
      </p:sp>
      <p:pic>
        <p:nvPicPr>
          <p:cNvPr id="171" name="Picture 8" descr="\\usmmishome02001.mm.us.am.ericsson.se\esahpai$\MWPTS\Pictures\RAID-4LAYERS.pn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363632" y="5512465"/>
            <a:ext cx="950421" cy="1047364"/>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8"/>
          <p:cNvPicPr>
            <a:picLocks noChangeAspect="1" noChangeArrowheads="1"/>
          </p:cNvPicPr>
          <p:nvPr/>
        </p:nvPicPr>
        <p:blipFill>
          <a:blip r:embed="rId5" cstate="email">
            <a:extLst>
              <a:ext uri="{28A0092B-C50C-407E-A947-70E740481C1C}">
                <a14:useLocalDpi xmlns:a14="http://schemas.microsoft.com/office/drawing/2010/main" xmlns=""/>
              </a:ext>
            </a:extLst>
          </a:blip>
          <a:stretch>
            <a:fillRect/>
          </a:stretch>
        </p:blipFill>
        <p:spPr bwMode="auto">
          <a:xfrm>
            <a:off x="5296497" y="5512466"/>
            <a:ext cx="950421" cy="1047363"/>
          </a:xfrm>
          <a:prstGeom prst="rect">
            <a:avLst/>
          </a:prstGeom>
          <a:noFill/>
          <a:extLst>
            <a:ext uri="{909E8E84-426E-40DD-AFC4-6F175D3DCCD1}">
              <a14:hiddenFill xmlns:a14="http://schemas.microsoft.com/office/drawing/2010/main" xmlns="">
                <a:solidFill>
                  <a:srgbClr val="FFFFFF"/>
                </a:solidFill>
              </a14:hiddenFill>
            </a:ext>
          </a:extLst>
        </p:spPr>
      </p:pic>
      <p:pic>
        <p:nvPicPr>
          <p:cNvPr id="175" name="Picture 8" descr="\\usmmishome02001.mm.us.am.ericsson.se\esahpai$\MWPTS\Pictures\RAID-4LAYERS.pn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3899486" y="5512465"/>
            <a:ext cx="950421" cy="1047364"/>
          </a:xfrm>
          <a:prstGeom prst="rect">
            <a:avLst/>
          </a:prstGeom>
          <a:noFill/>
          <a:extLst>
            <a:ext uri="{909E8E84-426E-40DD-AFC4-6F175D3DCCD1}">
              <a14:hiddenFill xmlns:a14="http://schemas.microsoft.com/office/drawing/2010/main" xmlns="">
                <a:solidFill>
                  <a:srgbClr val="FFFFFF"/>
                </a:solidFill>
              </a14:hiddenFill>
            </a:ext>
          </a:extLst>
        </p:spPr>
      </p:pic>
      <p:sp>
        <p:nvSpPr>
          <p:cNvPr id="176" name="TextBox 175"/>
          <p:cNvSpPr txBox="1"/>
          <p:nvPr/>
        </p:nvSpPr>
        <p:spPr>
          <a:xfrm>
            <a:off x="7577611" y="5264312"/>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3</a:t>
            </a:r>
            <a:endParaRPr lang="he-IL" sz="1400" kern="0" dirty="0">
              <a:solidFill>
                <a:prstClr val="black"/>
              </a:solidFill>
              <a:latin typeface="+mn-lt"/>
              <a:cs typeface="Levenim MT"/>
            </a:endParaRPr>
          </a:p>
        </p:txBody>
      </p:sp>
      <p:pic>
        <p:nvPicPr>
          <p:cNvPr id="178" name="Picture 8"/>
          <p:cNvPicPr>
            <a:picLocks noChangeAspect="1" noChangeArrowheads="1"/>
          </p:cNvPicPr>
          <p:nvPr/>
        </p:nvPicPr>
        <p:blipFill>
          <a:blip r:embed="rId6" cstate="email">
            <a:extLst>
              <a:ext uri="{28A0092B-C50C-407E-A947-70E740481C1C}">
                <a14:useLocalDpi xmlns:a14="http://schemas.microsoft.com/office/drawing/2010/main" xmlns=""/>
              </a:ext>
            </a:extLst>
          </a:blip>
          <a:stretch>
            <a:fillRect/>
          </a:stretch>
        </p:blipFill>
        <p:spPr bwMode="auto">
          <a:xfrm>
            <a:off x="8798390" y="5512466"/>
            <a:ext cx="950421" cy="1047363"/>
          </a:xfrm>
          <a:prstGeom prst="rect">
            <a:avLst/>
          </a:prstGeom>
          <a:noFill/>
          <a:extLst>
            <a:ext uri="{909E8E84-426E-40DD-AFC4-6F175D3DCCD1}">
              <a14:hiddenFill xmlns:a14="http://schemas.microsoft.com/office/drawing/2010/main" xmlns="">
                <a:solidFill>
                  <a:srgbClr val="FFFFFF"/>
                </a:solidFill>
              </a14:hiddenFill>
            </a:ext>
          </a:extLst>
        </p:spPr>
      </p:pic>
      <p:pic>
        <p:nvPicPr>
          <p:cNvPr id="179" name="Picture 8"/>
          <p:cNvPicPr>
            <a:picLocks noChangeAspect="1" noChangeArrowheads="1"/>
          </p:cNvPicPr>
          <p:nvPr/>
        </p:nvPicPr>
        <p:blipFill>
          <a:blip r:embed="rId7" cstate="email">
            <a:extLst>
              <a:ext uri="{28A0092B-C50C-407E-A947-70E740481C1C}">
                <a14:useLocalDpi xmlns:a14="http://schemas.microsoft.com/office/drawing/2010/main" xmlns=""/>
              </a:ext>
            </a:extLst>
          </a:blip>
          <a:stretch>
            <a:fillRect/>
          </a:stretch>
        </p:blipFill>
        <p:spPr bwMode="auto">
          <a:xfrm>
            <a:off x="7731255" y="5512466"/>
            <a:ext cx="950421" cy="1047363"/>
          </a:xfrm>
          <a:prstGeom prst="rect">
            <a:avLst/>
          </a:prstGeom>
          <a:noFill/>
          <a:extLst>
            <a:ext uri="{909E8E84-426E-40DD-AFC4-6F175D3DCCD1}">
              <a14:hiddenFill xmlns:a14="http://schemas.microsoft.com/office/drawing/2010/main" xmlns="">
                <a:solidFill>
                  <a:srgbClr val="FFFFFF"/>
                </a:solidFill>
              </a14:hiddenFill>
            </a:ext>
          </a:extLst>
        </p:spPr>
      </p:pic>
      <p:sp>
        <p:nvSpPr>
          <p:cNvPr id="180" name="TextBox 179"/>
          <p:cNvSpPr txBox="1"/>
          <p:nvPr/>
        </p:nvSpPr>
        <p:spPr>
          <a:xfrm>
            <a:off x="5534384" y="5925391"/>
            <a:ext cx="402190" cy="204889"/>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xmlns="" w="9525" cap="flat" cmpd="sng" algn="ctr">
                <a:solidFill>
                  <a:srgbClr val="FFFFFF"/>
                </a:solidFill>
                <a:prstDash val="solid"/>
                <a:round/>
                <a:headEnd type="none" w="med" len="med"/>
                <a:tailEnd type="none" w="med" len="med"/>
              </a14:hiddenLine>
            </a:ext>
          </a:extLst>
        </p:spPr>
        <p:txBody>
          <a:bodyPr wrap="none" rtlCol="0">
            <a:spAutoFit/>
          </a:bodyPr>
          <a:lstStyle/>
          <a:p>
            <a:r>
              <a:rPr lang="en-US" sz="1200" b="1" dirty="0">
                <a:solidFill>
                  <a:srgbClr val="FFFFFF"/>
                </a:solidFill>
              </a:rPr>
              <a:t>NEW</a:t>
            </a:r>
          </a:p>
        </p:txBody>
      </p:sp>
      <p:sp>
        <p:nvSpPr>
          <p:cNvPr id="181" name="TextBox 180"/>
          <p:cNvSpPr txBox="1"/>
          <p:nvPr/>
        </p:nvSpPr>
        <p:spPr>
          <a:xfrm>
            <a:off x="7956651" y="5925391"/>
            <a:ext cx="402190" cy="204889"/>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xmlns="" w="9525" cap="flat" cmpd="sng" algn="ctr">
                <a:solidFill>
                  <a:srgbClr val="FFFFFF"/>
                </a:solidFill>
                <a:prstDash val="solid"/>
                <a:round/>
                <a:headEnd type="none" w="med" len="med"/>
                <a:tailEnd type="none" w="med" len="med"/>
              </a14:hiddenLine>
            </a:ext>
          </a:extLst>
        </p:spPr>
        <p:txBody>
          <a:bodyPr wrap="none" rtlCol="0">
            <a:spAutoFit/>
          </a:bodyPr>
          <a:lstStyle/>
          <a:p>
            <a:r>
              <a:rPr lang="en-US" sz="1200" b="1" dirty="0">
                <a:solidFill>
                  <a:srgbClr val="FFFFFF"/>
                </a:solidFill>
              </a:rPr>
              <a:t>NEW</a:t>
            </a:r>
          </a:p>
        </p:txBody>
      </p:sp>
      <p:sp>
        <p:nvSpPr>
          <p:cNvPr id="182" name="TextBox 181"/>
          <p:cNvSpPr txBox="1"/>
          <p:nvPr/>
        </p:nvSpPr>
        <p:spPr>
          <a:xfrm>
            <a:off x="9024716" y="5925391"/>
            <a:ext cx="402190" cy="204889"/>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xmlns="" w="9525" cap="flat" cmpd="sng" algn="ctr">
                <a:solidFill>
                  <a:srgbClr val="FFFFFF"/>
                </a:solidFill>
                <a:prstDash val="solid"/>
                <a:round/>
                <a:headEnd type="none" w="med" len="med"/>
                <a:tailEnd type="none" w="med" len="med"/>
              </a14:hiddenLine>
            </a:ext>
          </a:extLst>
        </p:spPr>
        <p:txBody>
          <a:bodyPr wrap="none" rtlCol="0">
            <a:spAutoFit/>
          </a:bodyPr>
          <a:lstStyle/>
          <a:p>
            <a:r>
              <a:rPr lang="en-US" sz="1200" b="1" dirty="0">
                <a:solidFill>
                  <a:srgbClr val="FFFFFF"/>
                </a:solidFill>
              </a:rPr>
              <a:t>NEW</a:t>
            </a:r>
          </a:p>
        </p:txBody>
      </p:sp>
      <p:sp>
        <p:nvSpPr>
          <p:cNvPr id="185" name="TextBox 184"/>
          <p:cNvSpPr txBox="1"/>
          <p:nvPr/>
        </p:nvSpPr>
        <p:spPr>
          <a:xfrm>
            <a:off x="6523861" y="5632302"/>
            <a:ext cx="667676" cy="1015663"/>
          </a:xfrm>
          <a:prstGeom prst="rect">
            <a:avLst/>
          </a:prstGeom>
          <a:noFill/>
          <a:ln>
            <a:noFill/>
          </a:ln>
          <a:extLst>
            <a:ext uri="{91240B29-F687-4F45-9708-019B960494DF}">
              <a14:hiddenLine xmlns:a14="http://schemas.microsoft.com/office/drawing/2010/main" xmlns="">
                <a:solidFill>
                  <a:schemeClr val="bg1"/>
                </a:solidFill>
              </a14:hiddenLine>
            </a:ext>
          </a:extLst>
        </p:spPr>
        <p:txBody>
          <a:bodyPr wrap="square" rtlCol="0">
            <a:spAutoFit/>
          </a:bodyPr>
          <a:lstStyle/>
          <a:p>
            <a:r>
              <a:rPr lang="en-US" sz="6000" b="1" dirty="0">
                <a:ln>
                  <a:solidFill>
                    <a:schemeClr val="bg1"/>
                  </a:solidFill>
                </a:ln>
                <a:solidFill>
                  <a:srgbClr val="E32119"/>
                </a:solidFill>
              </a:rPr>
              <a:t>X</a:t>
            </a:r>
          </a:p>
        </p:txBody>
      </p:sp>
      <p:grpSp>
        <p:nvGrpSpPr>
          <p:cNvPr id="16" name="Group 15"/>
          <p:cNvGrpSpPr/>
          <p:nvPr/>
        </p:nvGrpSpPr>
        <p:grpSpPr>
          <a:xfrm>
            <a:off x="6858463" y="4913524"/>
            <a:ext cx="2489563" cy="138011"/>
            <a:chOff x="7356381" y="5054673"/>
            <a:chExt cx="2489563" cy="138011"/>
          </a:xfrm>
        </p:grpSpPr>
        <p:sp>
          <p:nvSpPr>
            <p:cNvPr id="12" name="Rectangle 11"/>
            <p:cNvSpPr/>
            <p:nvPr/>
          </p:nvSpPr>
          <p:spPr bwMode="auto">
            <a:xfrm>
              <a:off x="7356381" y="5067936"/>
              <a:ext cx="2485888" cy="124748"/>
            </a:xfrm>
            <a:custGeom>
              <a:avLst/>
              <a:gdLst>
                <a:gd name="connsiteX0" fmla="*/ 0 w 2485888"/>
                <a:gd name="connsiteY0" fmla="*/ 0 h 124748"/>
                <a:gd name="connsiteX1" fmla="*/ 2485888 w 2485888"/>
                <a:gd name="connsiteY1" fmla="*/ 0 h 124748"/>
                <a:gd name="connsiteX2" fmla="*/ 2485888 w 2485888"/>
                <a:gd name="connsiteY2" fmla="*/ 124748 h 124748"/>
                <a:gd name="connsiteX3" fmla="*/ 0 w 2485888"/>
                <a:gd name="connsiteY3" fmla="*/ 124748 h 124748"/>
                <a:gd name="connsiteX4" fmla="*/ 0 w 2485888"/>
                <a:gd name="connsiteY4" fmla="*/ 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2771 w 2485888"/>
                <a:gd name="connsiteY3" fmla="*/ 19397 h 124748"/>
              </a:gdLst>
              <a:ahLst/>
              <a:cxnLst>
                <a:cxn ang="0">
                  <a:pos x="connsiteX0" y="connsiteY0"/>
                </a:cxn>
                <a:cxn ang="0">
                  <a:pos x="connsiteX1" y="connsiteY1"/>
                </a:cxn>
                <a:cxn ang="0">
                  <a:pos x="connsiteX2" y="connsiteY2"/>
                </a:cxn>
                <a:cxn ang="0">
                  <a:pos x="connsiteX3" y="connsiteY3"/>
                </a:cxn>
              </a:cxnLst>
              <a:rect l="l" t="t" r="r" b="b"/>
              <a:pathLst>
                <a:path w="2485888" h="124748">
                  <a:moveTo>
                    <a:pt x="2485888" y="0"/>
                  </a:moveTo>
                  <a:lnTo>
                    <a:pt x="2485888" y="124748"/>
                  </a:lnTo>
                  <a:lnTo>
                    <a:pt x="0" y="124748"/>
                  </a:lnTo>
                  <a:cubicBezTo>
                    <a:pt x="0" y="83165"/>
                    <a:pt x="2771" y="19397"/>
                    <a:pt x="2771" y="19397"/>
                  </a:cubicBezTo>
                </a:path>
              </a:pathLst>
            </a:custGeom>
            <a:noFill/>
            <a:ln w="12700" cap="flat" cmpd="sng" algn="ctr">
              <a:solidFill>
                <a:srgbClr val="00285F"/>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192" name="Straight Arrow Connector 191"/>
            <p:cNvCxnSpPr/>
            <p:nvPr/>
          </p:nvCxnSpPr>
          <p:spPr bwMode="auto">
            <a:xfrm flipV="1">
              <a:off x="9843173" y="5054673"/>
              <a:ext cx="2771" cy="37564"/>
            </a:xfrm>
            <a:prstGeom prst="straightConnector1">
              <a:avLst/>
            </a:prstGeom>
            <a:solidFill>
              <a:schemeClr val="accent1"/>
            </a:solidFill>
            <a:ln w="12700" cap="flat" cmpd="sng" algn="ctr">
              <a:solidFill>
                <a:srgbClr val="00285F"/>
              </a:solidFill>
              <a:prstDash val="solid"/>
              <a:round/>
              <a:headEnd type="none" w="med" len="med"/>
              <a:tailEnd type="triangle" w="med" len="med"/>
            </a:ln>
            <a:effectLst/>
          </p:spPr>
        </p:cxnSp>
      </p:grpSp>
      <p:grpSp>
        <p:nvGrpSpPr>
          <p:cNvPr id="195" name="Group 194"/>
          <p:cNvGrpSpPr/>
          <p:nvPr/>
        </p:nvGrpSpPr>
        <p:grpSpPr>
          <a:xfrm>
            <a:off x="6895659" y="4889038"/>
            <a:ext cx="1358148" cy="138011"/>
            <a:chOff x="7356381" y="5054673"/>
            <a:chExt cx="2489563" cy="138011"/>
          </a:xfrm>
        </p:grpSpPr>
        <p:sp>
          <p:nvSpPr>
            <p:cNvPr id="196" name="Rectangle 11"/>
            <p:cNvSpPr/>
            <p:nvPr/>
          </p:nvSpPr>
          <p:spPr bwMode="auto">
            <a:xfrm>
              <a:off x="7356381" y="5067936"/>
              <a:ext cx="2485888" cy="124748"/>
            </a:xfrm>
            <a:custGeom>
              <a:avLst/>
              <a:gdLst>
                <a:gd name="connsiteX0" fmla="*/ 0 w 2485888"/>
                <a:gd name="connsiteY0" fmla="*/ 0 h 124748"/>
                <a:gd name="connsiteX1" fmla="*/ 2485888 w 2485888"/>
                <a:gd name="connsiteY1" fmla="*/ 0 h 124748"/>
                <a:gd name="connsiteX2" fmla="*/ 2485888 w 2485888"/>
                <a:gd name="connsiteY2" fmla="*/ 124748 h 124748"/>
                <a:gd name="connsiteX3" fmla="*/ 0 w 2485888"/>
                <a:gd name="connsiteY3" fmla="*/ 124748 h 124748"/>
                <a:gd name="connsiteX4" fmla="*/ 0 w 2485888"/>
                <a:gd name="connsiteY4" fmla="*/ 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2771 w 2485888"/>
                <a:gd name="connsiteY3" fmla="*/ 19397 h 124748"/>
              </a:gdLst>
              <a:ahLst/>
              <a:cxnLst>
                <a:cxn ang="0">
                  <a:pos x="connsiteX0" y="connsiteY0"/>
                </a:cxn>
                <a:cxn ang="0">
                  <a:pos x="connsiteX1" y="connsiteY1"/>
                </a:cxn>
                <a:cxn ang="0">
                  <a:pos x="connsiteX2" y="connsiteY2"/>
                </a:cxn>
                <a:cxn ang="0">
                  <a:pos x="connsiteX3" y="connsiteY3"/>
                </a:cxn>
              </a:cxnLst>
              <a:rect l="l" t="t" r="r" b="b"/>
              <a:pathLst>
                <a:path w="2485888" h="124748">
                  <a:moveTo>
                    <a:pt x="2485888" y="0"/>
                  </a:moveTo>
                  <a:lnTo>
                    <a:pt x="2485888" y="124748"/>
                  </a:lnTo>
                  <a:lnTo>
                    <a:pt x="0" y="124748"/>
                  </a:lnTo>
                  <a:cubicBezTo>
                    <a:pt x="0" y="83165"/>
                    <a:pt x="2771" y="19397"/>
                    <a:pt x="2771" y="19397"/>
                  </a:cubicBezTo>
                </a:path>
              </a:pathLst>
            </a:custGeom>
            <a:noFill/>
            <a:ln w="12700" cap="flat" cmpd="sng" algn="ctr">
              <a:solidFill>
                <a:srgbClr val="89BA17"/>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197" name="Straight Arrow Connector 196"/>
            <p:cNvCxnSpPr/>
            <p:nvPr/>
          </p:nvCxnSpPr>
          <p:spPr bwMode="auto">
            <a:xfrm flipV="1">
              <a:off x="9843173" y="5054673"/>
              <a:ext cx="2771" cy="37564"/>
            </a:xfrm>
            <a:prstGeom prst="straightConnector1">
              <a:avLst/>
            </a:prstGeom>
            <a:solidFill>
              <a:schemeClr val="accent1"/>
            </a:solidFill>
            <a:ln w="12700" cap="flat" cmpd="sng" algn="ctr">
              <a:solidFill>
                <a:srgbClr val="89BA17"/>
              </a:solidFill>
              <a:prstDash val="solid"/>
              <a:round/>
              <a:headEnd type="none" w="med" len="med"/>
              <a:tailEnd type="triangle" w="med" len="med"/>
            </a:ln>
            <a:effectLst/>
          </p:spPr>
        </p:cxnSp>
      </p:grpSp>
      <p:grpSp>
        <p:nvGrpSpPr>
          <p:cNvPr id="198" name="Group 197"/>
          <p:cNvGrpSpPr/>
          <p:nvPr/>
        </p:nvGrpSpPr>
        <p:grpSpPr>
          <a:xfrm>
            <a:off x="5771707" y="4885285"/>
            <a:ext cx="941438" cy="141764"/>
            <a:chOff x="7356381" y="5054673"/>
            <a:chExt cx="2489563" cy="138011"/>
          </a:xfrm>
          <a:scene3d>
            <a:camera prst="orthographicFront">
              <a:rot lat="0" lon="10800000" rev="0"/>
            </a:camera>
            <a:lightRig rig="threePt" dir="t"/>
          </a:scene3d>
        </p:grpSpPr>
        <p:sp>
          <p:nvSpPr>
            <p:cNvPr id="199" name="Rectangle 11"/>
            <p:cNvSpPr/>
            <p:nvPr/>
          </p:nvSpPr>
          <p:spPr bwMode="auto">
            <a:xfrm>
              <a:off x="7356381" y="5067936"/>
              <a:ext cx="2485888" cy="124748"/>
            </a:xfrm>
            <a:custGeom>
              <a:avLst/>
              <a:gdLst>
                <a:gd name="connsiteX0" fmla="*/ 0 w 2485888"/>
                <a:gd name="connsiteY0" fmla="*/ 0 h 124748"/>
                <a:gd name="connsiteX1" fmla="*/ 2485888 w 2485888"/>
                <a:gd name="connsiteY1" fmla="*/ 0 h 124748"/>
                <a:gd name="connsiteX2" fmla="*/ 2485888 w 2485888"/>
                <a:gd name="connsiteY2" fmla="*/ 124748 h 124748"/>
                <a:gd name="connsiteX3" fmla="*/ 0 w 2485888"/>
                <a:gd name="connsiteY3" fmla="*/ 124748 h 124748"/>
                <a:gd name="connsiteX4" fmla="*/ 0 w 2485888"/>
                <a:gd name="connsiteY4" fmla="*/ 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2771 w 2485888"/>
                <a:gd name="connsiteY3" fmla="*/ 19397 h 124748"/>
              </a:gdLst>
              <a:ahLst/>
              <a:cxnLst>
                <a:cxn ang="0">
                  <a:pos x="connsiteX0" y="connsiteY0"/>
                </a:cxn>
                <a:cxn ang="0">
                  <a:pos x="connsiteX1" y="connsiteY1"/>
                </a:cxn>
                <a:cxn ang="0">
                  <a:pos x="connsiteX2" y="connsiteY2"/>
                </a:cxn>
                <a:cxn ang="0">
                  <a:pos x="connsiteX3" y="connsiteY3"/>
                </a:cxn>
              </a:cxnLst>
              <a:rect l="l" t="t" r="r" b="b"/>
              <a:pathLst>
                <a:path w="2485888" h="124748">
                  <a:moveTo>
                    <a:pt x="2485888" y="0"/>
                  </a:moveTo>
                  <a:lnTo>
                    <a:pt x="2485888" y="124748"/>
                  </a:lnTo>
                  <a:lnTo>
                    <a:pt x="0" y="124748"/>
                  </a:lnTo>
                  <a:cubicBezTo>
                    <a:pt x="0" y="83165"/>
                    <a:pt x="2771" y="19397"/>
                    <a:pt x="2771" y="19397"/>
                  </a:cubicBezTo>
                </a:path>
              </a:pathLst>
            </a:custGeom>
            <a:noFill/>
            <a:ln w="12700" cap="flat" cmpd="sng" algn="ctr">
              <a:solidFill>
                <a:srgbClr val="00A9D4"/>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200" name="Straight Arrow Connector 199"/>
            <p:cNvCxnSpPr/>
            <p:nvPr/>
          </p:nvCxnSpPr>
          <p:spPr bwMode="auto">
            <a:xfrm flipV="1">
              <a:off x="9843173" y="5054673"/>
              <a:ext cx="2771" cy="37564"/>
            </a:xfrm>
            <a:prstGeom prst="straightConnector1">
              <a:avLst/>
            </a:prstGeom>
            <a:solidFill>
              <a:schemeClr val="accent1"/>
            </a:solidFill>
            <a:ln w="12700" cap="flat" cmpd="sng" algn="ctr">
              <a:solidFill>
                <a:srgbClr val="00A9D4"/>
              </a:solidFill>
              <a:prstDash val="solid"/>
              <a:round/>
              <a:headEnd type="none" w="med" len="med"/>
              <a:tailEnd type="triangle" w="med" len="med"/>
            </a:ln>
            <a:effectLst/>
          </p:spPr>
        </p:cxnSp>
      </p:grpSp>
      <p:grpSp>
        <p:nvGrpSpPr>
          <p:cNvPr id="201" name="Group 200"/>
          <p:cNvGrpSpPr/>
          <p:nvPr/>
        </p:nvGrpSpPr>
        <p:grpSpPr>
          <a:xfrm>
            <a:off x="3307562" y="4910418"/>
            <a:ext cx="3438066" cy="141117"/>
            <a:chOff x="7356381" y="5054673"/>
            <a:chExt cx="2489563" cy="138011"/>
          </a:xfrm>
          <a:scene3d>
            <a:camera prst="orthographicFront">
              <a:rot lat="0" lon="10800000" rev="0"/>
            </a:camera>
            <a:lightRig rig="threePt" dir="t"/>
          </a:scene3d>
        </p:grpSpPr>
        <p:sp>
          <p:nvSpPr>
            <p:cNvPr id="202" name="Rectangle 11"/>
            <p:cNvSpPr/>
            <p:nvPr/>
          </p:nvSpPr>
          <p:spPr bwMode="auto">
            <a:xfrm>
              <a:off x="7356381" y="5067936"/>
              <a:ext cx="2485888" cy="124748"/>
            </a:xfrm>
            <a:custGeom>
              <a:avLst/>
              <a:gdLst>
                <a:gd name="connsiteX0" fmla="*/ 0 w 2485888"/>
                <a:gd name="connsiteY0" fmla="*/ 0 h 124748"/>
                <a:gd name="connsiteX1" fmla="*/ 2485888 w 2485888"/>
                <a:gd name="connsiteY1" fmla="*/ 0 h 124748"/>
                <a:gd name="connsiteX2" fmla="*/ 2485888 w 2485888"/>
                <a:gd name="connsiteY2" fmla="*/ 124748 h 124748"/>
                <a:gd name="connsiteX3" fmla="*/ 0 w 2485888"/>
                <a:gd name="connsiteY3" fmla="*/ 124748 h 124748"/>
                <a:gd name="connsiteX4" fmla="*/ 0 w 2485888"/>
                <a:gd name="connsiteY4" fmla="*/ 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2771 w 2485888"/>
                <a:gd name="connsiteY3" fmla="*/ 19397 h 124748"/>
              </a:gdLst>
              <a:ahLst/>
              <a:cxnLst>
                <a:cxn ang="0">
                  <a:pos x="connsiteX0" y="connsiteY0"/>
                </a:cxn>
                <a:cxn ang="0">
                  <a:pos x="connsiteX1" y="connsiteY1"/>
                </a:cxn>
                <a:cxn ang="0">
                  <a:pos x="connsiteX2" y="connsiteY2"/>
                </a:cxn>
                <a:cxn ang="0">
                  <a:pos x="connsiteX3" y="connsiteY3"/>
                </a:cxn>
              </a:cxnLst>
              <a:rect l="l" t="t" r="r" b="b"/>
              <a:pathLst>
                <a:path w="2485888" h="124748">
                  <a:moveTo>
                    <a:pt x="2485888" y="0"/>
                  </a:moveTo>
                  <a:lnTo>
                    <a:pt x="2485888" y="124748"/>
                  </a:lnTo>
                  <a:lnTo>
                    <a:pt x="0" y="124748"/>
                  </a:lnTo>
                  <a:cubicBezTo>
                    <a:pt x="0" y="83165"/>
                    <a:pt x="2771" y="19397"/>
                    <a:pt x="2771" y="19397"/>
                  </a:cubicBezTo>
                </a:path>
              </a:pathLst>
            </a:custGeom>
            <a:noFill/>
            <a:ln w="12700" cap="flat" cmpd="sng" algn="ctr">
              <a:solidFill>
                <a:srgbClr val="007B78"/>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203" name="Straight Arrow Connector 202"/>
            <p:cNvCxnSpPr/>
            <p:nvPr/>
          </p:nvCxnSpPr>
          <p:spPr bwMode="auto">
            <a:xfrm flipV="1">
              <a:off x="9843173" y="5054673"/>
              <a:ext cx="2771" cy="37564"/>
            </a:xfrm>
            <a:prstGeom prst="straightConnector1">
              <a:avLst/>
            </a:prstGeom>
            <a:solidFill>
              <a:schemeClr val="accent1"/>
            </a:solidFill>
            <a:ln w="12700" cap="flat" cmpd="sng" algn="ctr">
              <a:solidFill>
                <a:srgbClr val="007B78"/>
              </a:solidFill>
              <a:prstDash val="solid"/>
              <a:round/>
              <a:headEnd type="none" w="med" len="med"/>
              <a:tailEnd type="triangle" w="med" len="med"/>
            </a:ln>
            <a:effectLst/>
          </p:spPr>
        </p:cxnSp>
      </p:grpSp>
      <p:sp>
        <p:nvSpPr>
          <p:cNvPr id="204" name="TextBox 203"/>
          <p:cNvSpPr txBox="1"/>
          <p:nvPr/>
        </p:nvSpPr>
        <p:spPr>
          <a:xfrm>
            <a:off x="10065562" y="4590994"/>
            <a:ext cx="1368152" cy="1323439"/>
          </a:xfrm>
          <a:prstGeom prst="rect">
            <a:avLst/>
          </a:prstGeom>
          <a:noFill/>
          <a:ln>
            <a:noFill/>
          </a:ln>
        </p:spPr>
        <p:txBody>
          <a:bodyPr wrap="square" rtlCol="1">
            <a:spAutoFit/>
          </a:bodyPr>
          <a:lstStyle/>
          <a:p>
            <a:pPr fontAlgn="auto">
              <a:spcBef>
                <a:spcPts val="0"/>
              </a:spcBef>
              <a:spcAft>
                <a:spcPts val="0"/>
              </a:spcAft>
            </a:pPr>
            <a:r>
              <a:rPr lang="en-US" sz="1600" dirty="0">
                <a:solidFill>
                  <a:prstClr val="black"/>
                </a:solidFill>
                <a:latin typeface="+mn-lt"/>
              </a:rPr>
              <a:t>File 1</a:t>
            </a:r>
          </a:p>
          <a:p>
            <a:pPr fontAlgn="auto">
              <a:spcBef>
                <a:spcPts val="0"/>
              </a:spcBef>
              <a:spcAft>
                <a:spcPts val="0"/>
              </a:spcAft>
            </a:pPr>
            <a:r>
              <a:rPr lang="en-US" sz="1600" dirty="0">
                <a:solidFill>
                  <a:prstClr val="black"/>
                </a:solidFill>
                <a:latin typeface="+mn-lt"/>
              </a:rPr>
              <a:t>File 2</a:t>
            </a:r>
          </a:p>
          <a:p>
            <a:pPr fontAlgn="auto">
              <a:spcBef>
                <a:spcPts val="0"/>
              </a:spcBef>
              <a:spcAft>
                <a:spcPts val="0"/>
              </a:spcAft>
            </a:pPr>
            <a:r>
              <a:rPr lang="en-US" sz="1600" dirty="0">
                <a:solidFill>
                  <a:prstClr val="black"/>
                </a:solidFill>
                <a:latin typeface="+mn-lt"/>
              </a:rPr>
              <a:t>File 3</a:t>
            </a:r>
          </a:p>
          <a:p>
            <a:pPr fontAlgn="auto">
              <a:spcBef>
                <a:spcPts val="0"/>
              </a:spcBef>
              <a:spcAft>
                <a:spcPts val="0"/>
              </a:spcAft>
            </a:pPr>
            <a:r>
              <a:rPr lang="en-US" sz="1600" dirty="0">
                <a:solidFill>
                  <a:prstClr val="black"/>
                </a:solidFill>
                <a:latin typeface="+mn-lt"/>
              </a:rPr>
              <a:t>File 4</a:t>
            </a:r>
          </a:p>
          <a:p>
            <a:pPr fontAlgn="auto">
              <a:spcBef>
                <a:spcPts val="0"/>
              </a:spcBef>
              <a:spcAft>
                <a:spcPts val="0"/>
              </a:spcAft>
            </a:pPr>
            <a:r>
              <a:rPr lang="en-US" sz="1600" dirty="0">
                <a:solidFill>
                  <a:prstClr val="black"/>
                </a:solidFill>
                <a:latin typeface="+mn-lt"/>
              </a:rPr>
              <a:t>Free space</a:t>
            </a:r>
            <a:endParaRPr lang="he-IL" sz="1600" dirty="0">
              <a:solidFill>
                <a:prstClr val="black"/>
              </a:solidFill>
              <a:latin typeface="+mn-lt"/>
              <a:cs typeface="Levenim MT"/>
            </a:endParaRPr>
          </a:p>
        </p:txBody>
      </p:sp>
      <p:sp>
        <p:nvSpPr>
          <p:cNvPr id="205" name="Oval 204"/>
          <p:cNvSpPr/>
          <p:nvPr/>
        </p:nvSpPr>
        <p:spPr>
          <a:xfrm>
            <a:off x="9941060" y="4943170"/>
            <a:ext cx="144000" cy="142903"/>
          </a:xfrm>
          <a:prstGeom prst="ellipse">
            <a:avLst/>
          </a:prstGeom>
          <a:solidFill>
            <a:srgbClr val="007B78"/>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206" name="Oval 205"/>
          <p:cNvSpPr/>
          <p:nvPr/>
        </p:nvSpPr>
        <p:spPr>
          <a:xfrm>
            <a:off x="9941060" y="5186850"/>
            <a:ext cx="144000" cy="142903"/>
          </a:xfrm>
          <a:prstGeom prst="ellipse">
            <a:avLst/>
          </a:prstGeom>
          <a:solidFill>
            <a:srgbClr val="00285F"/>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207" name="Oval 206"/>
          <p:cNvSpPr/>
          <p:nvPr/>
        </p:nvSpPr>
        <p:spPr>
          <a:xfrm>
            <a:off x="9941060" y="4704065"/>
            <a:ext cx="144000" cy="142903"/>
          </a:xfrm>
          <a:prstGeom prst="ellipse">
            <a:avLst/>
          </a:prstGeom>
          <a:solidFill>
            <a:srgbClr val="00A9D4"/>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208" name="Oval 207"/>
          <p:cNvSpPr/>
          <p:nvPr/>
        </p:nvSpPr>
        <p:spPr>
          <a:xfrm>
            <a:off x="9941060" y="5421260"/>
            <a:ext cx="144000" cy="142903"/>
          </a:xfrm>
          <a:prstGeom prst="ellipse">
            <a:avLst/>
          </a:prstGeom>
          <a:solidFill>
            <a:srgbClr val="89BA17"/>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209" name="Oval 208"/>
          <p:cNvSpPr/>
          <p:nvPr/>
        </p:nvSpPr>
        <p:spPr>
          <a:xfrm>
            <a:off x="9939028" y="5654371"/>
            <a:ext cx="144000" cy="142903"/>
          </a:xfrm>
          <a:prstGeom prst="ellipse">
            <a:avLst/>
          </a:prstGeom>
          <a:solidFill>
            <a:sysClr val="window" lastClr="FFFFFF"/>
          </a:solidFill>
          <a:ln w="19050" cap="flat" cmpd="sng" algn="ctr">
            <a:solidFill>
              <a:srgbClr val="00285F"/>
            </a:solidFill>
            <a:prstDash val="solid"/>
            <a:round/>
            <a:headEnd type="none" w="med" len="med"/>
            <a:tailEnd type="none" w="med" len="med"/>
          </a:ln>
          <a:effec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Tree>
    <p:extLst>
      <p:ext uri="{BB962C8B-B14F-4D97-AF65-F5344CB8AC3E}">
        <p14:creationId xmlns:p14="http://schemas.microsoft.com/office/powerpoint/2010/main" xmlns="" val="638255867"/>
      </p:ext>
    </p:extLst>
  </p:cSld>
  <p:clrMapOvr>
    <a:masterClrMapping/>
  </p:clrMapOvr>
  <mc:AlternateContent xmlns:mc="http://schemas.openxmlformats.org/markup-compatibility/2006">
    <mc:Choice xmlns:p14="http://schemas.microsoft.com/office/powerpoint/2010/main" xmlns="" Requires="p14">
      <p:transition p14:dur="0" advClick="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66" grpId="0"/>
      <p:bldP spid="167" grpId="0"/>
      <p:bldP spid="176" grpId="0"/>
      <p:bldP spid="180" grpId="0"/>
      <p:bldP spid="181" grpId="0"/>
      <p:bldP spid="182" grpId="0"/>
      <p:bldP spid="18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p:cNvGrpSpPr/>
          <p:nvPr/>
        </p:nvGrpSpPr>
        <p:grpSpPr>
          <a:xfrm>
            <a:off x="7350257" y="5227713"/>
            <a:ext cx="2017556" cy="1047364"/>
            <a:chOff x="6998902" y="4459484"/>
            <a:chExt cx="2727624" cy="1415978"/>
          </a:xfrm>
        </p:grpSpPr>
        <p:pic>
          <p:nvPicPr>
            <p:cNvPr id="183"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84"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92" name="Group 191"/>
          <p:cNvGrpSpPr/>
          <p:nvPr/>
        </p:nvGrpSpPr>
        <p:grpSpPr>
          <a:xfrm>
            <a:off x="7350257" y="5231797"/>
            <a:ext cx="2017556" cy="1047364"/>
            <a:chOff x="6998902" y="4459484"/>
            <a:chExt cx="2727624" cy="1415978"/>
          </a:xfrm>
        </p:grpSpPr>
        <p:pic>
          <p:nvPicPr>
            <p:cNvPr id="193"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94"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89" name="Group 188"/>
          <p:cNvGrpSpPr/>
          <p:nvPr/>
        </p:nvGrpSpPr>
        <p:grpSpPr>
          <a:xfrm>
            <a:off x="4857142" y="5199970"/>
            <a:ext cx="2017556" cy="1047364"/>
            <a:chOff x="6998902" y="4459484"/>
            <a:chExt cx="2727624" cy="1415978"/>
          </a:xfrm>
        </p:grpSpPr>
        <p:pic>
          <p:nvPicPr>
            <p:cNvPr id="190"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91"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79" name="Group 178"/>
          <p:cNvGrpSpPr/>
          <p:nvPr/>
        </p:nvGrpSpPr>
        <p:grpSpPr>
          <a:xfrm>
            <a:off x="2392996" y="5180216"/>
            <a:ext cx="2017556" cy="1047364"/>
            <a:chOff x="6998902" y="4459484"/>
            <a:chExt cx="2727624" cy="1415978"/>
          </a:xfrm>
        </p:grpSpPr>
        <p:pic>
          <p:nvPicPr>
            <p:cNvPr id="180"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81"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75" name="Picture 8"/>
          <p:cNvPicPr>
            <a:picLocks noChangeAspect="1" noChangeArrowheads="1"/>
          </p:cNvPicPr>
          <p:nvPr/>
        </p:nvPicPr>
        <p:blipFill>
          <a:blip r:embed="rId4" cstate="email">
            <a:extLst>
              <a:ext uri="{28A0092B-C50C-407E-A947-70E740481C1C}">
                <a14:useLocalDpi xmlns:a14="http://schemas.microsoft.com/office/drawing/2010/main" xmlns=""/>
              </a:ext>
            </a:extLst>
          </a:blip>
          <a:stretch>
            <a:fillRect/>
          </a:stretch>
        </p:blipFill>
        <p:spPr bwMode="auto">
          <a:xfrm>
            <a:off x="2430710" y="3485526"/>
            <a:ext cx="950421" cy="1047363"/>
          </a:xfrm>
          <a:prstGeom prst="rect">
            <a:avLst/>
          </a:prstGeom>
          <a:noFill/>
          <a:extLst>
            <a:ext uri="{909E8E84-426E-40DD-AFC4-6F175D3DCCD1}">
              <a14:hiddenFill xmlns:a14="http://schemas.microsoft.com/office/drawing/2010/main" xmlns="">
                <a:solidFill>
                  <a:srgbClr val="FFFFFF"/>
                </a:solidFill>
              </a14:hiddenFill>
            </a:ext>
          </a:extLst>
        </p:spPr>
      </p:pic>
      <p:pic>
        <p:nvPicPr>
          <p:cNvPr id="176"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497845" y="3485525"/>
            <a:ext cx="950421" cy="104736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Content Placeholder 3"/>
          <p:cNvSpPr>
            <a:spLocks noGrp="1"/>
          </p:cNvSpPr>
          <p:nvPr>
            <p:ph idx="1"/>
          </p:nvPr>
        </p:nvSpPr>
        <p:spPr/>
        <p:txBody>
          <a:bodyPr/>
          <a:lstStyle/>
          <a:p>
            <a:r>
              <a:rPr lang="en-US" u="sng" dirty="0"/>
              <a:t>Balance</a:t>
            </a:r>
            <a:r>
              <a:rPr lang="en-US" dirty="0"/>
              <a:t>: When bad drives are replaced with new drives, the system is unbalanced and a balance operation is triggered.</a:t>
            </a:r>
          </a:p>
          <a:p>
            <a:r>
              <a:rPr lang="en-US" dirty="0"/>
              <a:t>The drive will be populated by file chunks from other drives and  will bring the system to balanced state.</a:t>
            </a:r>
          </a:p>
          <a:p>
            <a:endParaRPr lang="en-US" dirty="0"/>
          </a:p>
        </p:txBody>
      </p:sp>
      <p:sp>
        <p:nvSpPr>
          <p:cNvPr id="2" name="Title 1"/>
          <p:cNvSpPr>
            <a:spLocks noGrp="1"/>
          </p:cNvSpPr>
          <p:nvPr>
            <p:ph type="title"/>
          </p:nvPr>
        </p:nvSpPr>
        <p:spPr/>
        <p:txBody>
          <a:bodyPr>
            <a:normAutofit/>
          </a:bodyPr>
          <a:lstStyle/>
          <a:p>
            <a:r>
              <a:rPr lang="en-US" dirty="0"/>
              <a:t>Storage and Compute Grid</a:t>
            </a:r>
            <a:br>
              <a:rPr lang="en-US" dirty="0"/>
            </a:br>
            <a:r>
              <a:rPr lang="en-US" sz="2200" spc="-60" dirty="0">
                <a:latin typeface="Arial"/>
                <a:cs typeface="Arial"/>
              </a:rPr>
              <a:t>Self-healing and maintenance operations - Balance</a:t>
            </a:r>
            <a:endParaRPr lang="he-IL" sz="2200" spc="-60" dirty="0">
              <a:latin typeface="Arial"/>
              <a:cs typeface="Arial"/>
            </a:endParaRPr>
          </a:p>
        </p:txBody>
      </p:sp>
      <p:sp>
        <p:nvSpPr>
          <p:cNvPr id="131" name="TextBox 130"/>
          <p:cNvSpPr txBox="1"/>
          <p:nvPr/>
        </p:nvSpPr>
        <p:spPr>
          <a:xfrm>
            <a:off x="2277066" y="3224630"/>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1</a:t>
            </a:r>
            <a:endParaRPr lang="he-IL" sz="1400" kern="0" dirty="0">
              <a:solidFill>
                <a:prstClr val="black"/>
              </a:solidFill>
              <a:latin typeface="+mn-lt"/>
              <a:cs typeface="Levenim MT"/>
            </a:endParaRPr>
          </a:p>
        </p:txBody>
      </p:sp>
      <p:sp>
        <p:nvSpPr>
          <p:cNvPr id="132" name="TextBox 131"/>
          <p:cNvSpPr txBox="1"/>
          <p:nvPr/>
        </p:nvSpPr>
        <p:spPr>
          <a:xfrm>
            <a:off x="4722355" y="3274505"/>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2</a:t>
            </a:r>
            <a:endParaRPr lang="he-IL" sz="1400" kern="0" dirty="0">
              <a:solidFill>
                <a:prstClr val="black"/>
              </a:solidFill>
              <a:latin typeface="+mn-lt"/>
              <a:cs typeface="Levenim MT"/>
            </a:endParaRPr>
          </a:p>
        </p:txBody>
      </p:sp>
      <p:sp>
        <p:nvSpPr>
          <p:cNvPr id="141" name="TextBox 140"/>
          <p:cNvSpPr txBox="1"/>
          <p:nvPr/>
        </p:nvSpPr>
        <p:spPr>
          <a:xfrm>
            <a:off x="7157113" y="3273016"/>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3</a:t>
            </a:r>
            <a:endParaRPr lang="he-IL" sz="1400" kern="0" dirty="0">
              <a:solidFill>
                <a:prstClr val="black"/>
              </a:solidFill>
              <a:latin typeface="+mn-lt"/>
              <a:cs typeface="Levenim MT"/>
            </a:endParaRPr>
          </a:p>
        </p:txBody>
      </p:sp>
      <p:grpSp>
        <p:nvGrpSpPr>
          <p:cNvPr id="142" name="Group 141"/>
          <p:cNvGrpSpPr/>
          <p:nvPr/>
        </p:nvGrpSpPr>
        <p:grpSpPr>
          <a:xfrm>
            <a:off x="7310757" y="3527690"/>
            <a:ext cx="2017556" cy="1047364"/>
            <a:chOff x="6998902" y="4459484"/>
            <a:chExt cx="2727624" cy="1415978"/>
          </a:xfrm>
        </p:grpSpPr>
        <p:pic>
          <p:nvPicPr>
            <p:cNvPr id="143"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44"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45" name="TextBox 144"/>
          <p:cNvSpPr txBox="1"/>
          <p:nvPr/>
        </p:nvSpPr>
        <p:spPr>
          <a:xfrm>
            <a:off x="2258209" y="4953306"/>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1</a:t>
            </a:r>
            <a:endParaRPr lang="he-IL" sz="1400" kern="0" dirty="0">
              <a:solidFill>
                <a:prstClr val="black"/>
              </a:solidFill>
              <a:latin typeface="+mn-lt"/>
              <a:cs typeface="Levenim MT"/>
            </a:endParaRPr>
          </a:p>
        </p:txBody>
      </p:sp>
      <p:sp>
        <p:nvSpPr>
          <p:cNvPr id="146" name="TextBox 145"/>
          <p:cNvSpPr txBox="1"/>
          <p:nvPr/>
        </p:nvSpPr>
        <p:spPr>
          <a:xfrm>
            <a:off x="4703498" y="4953306"/>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2   </a:t>
            </a:r>
            <a:endParaRPr lang="he-IL" sz="1400" kern="0" dirty="0">
              <a:solidFill>
                <a:prstClr val="black"/>
              </a:solidFill>
              <a:latin typeface="+mn-lt"/>
              <a:cs typeface="Levenim MT"/>
            </a:endParaRPr>
          </a:p>
        </p:txBody>
      </p:sp>
      <p:sp>
        <p:nvSpPr>
          <p:cNvPr id="150" name="TextBox 149"/>
          <p:cNvSpPr txBox="1"/>
          <p:nvPr/>
        </p:nvSpPr>
        <p:spPr>
          <a:xfrm>
            <a:off x="7138256" y="4951817"/>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3</a:t>
            </a:r>
            <a:endParaRPr lang="he-IL" sz="1400" kern="0" dirty="0">
              <a:solidFill>
                <a:prstClr val="black"/>
              </a:solidFill>
              <a:latin typeface="+mn-lt"/>
              <a:cs typeface="Levenim MT"/>
            </a:endParaRPr>
          </a:p>
        </p:txBody>
      </p:sp>
      <p:pic>
        <p:nvPicPr>
          <p:cNvPr id="151" name="Picture 8"/>
          <p:cNvPicPr>
            <a:picLocks noChangeAspect="1" noChangeArrowheads="1"/>
          </p:cNvPicPr>
          <p:nvPr/>
        </p:nvPicPr>
        <p:blipFill>
          <a:blip r:embed="rId5" cstate="email">
            <a:extLst>
              <a:ext uri="{28A0092B-C50C-407E-A947-70E740481C1C}">
                <a14:useLocalDpi xmlns:a14="http://schemas.microsoft.com/office/drawing/2010/main" xmlns=""/>
              </a:ext>
            </a:extLst>
          </a:blip>
          <a:stretch>
            <a:fillRect/>
          </a:stretch>
        </p:blipFill>
        <p:spPr bwMode="auto">
          <a:xfrm>
            <a:off x="8359035" y="3506918"/>
            <a:ext cx="950421" cy="1047363"/>
          </a:xfrm>
          <a:prstGeom prst="rect">
            <a:avLst/>
          </a:prstGeom>
          <a:noFill/>
          <a:extLst>
            <a:ext uri="{909E8E84-426E-40DD-AFC4-6F175D3DCCD1}">
              <a14:hiddenFill xmlns:a14="http://schemas.microsoft.com/office/drawing/2010/main" xmlns="">
                <a:solidFill>
                  <a:srgbClr val="FFFFFF"/>
                </a:solidFill>
              </a14:hiddenFill>
            </a:ext>
          </a:extLst>
        </p:spPr>
      </p:pic>
      <p:pic>
        <p:nvPicPr>
          <p:cNvPr id="152" name="Picture 8"/>
          <p:cNvPicPr>
            <a:picLocks noChangeAspect="1" noChangeArrowheads="1"/>
          </p:cNvPicPr>
          <p:nvPr/>
        </p:nvPicPr>
        <p:blipFill>
          <a:blip r:embed="rId6" cstate="email">
            <a:extLst>
              <a:ext uri="{28A0092B-C50C-407E-A947-70E740481C1C}">
                <a14:useLocalDpi xmlns:a14="http://schemas.microsoft.com/office/drawing/2010/main" xmlns=""/>
              </a:ext>
            </a:extLst>
          </a:blip>
          <a:stretch>
            <a:fillRect/>
          </a:stretch>
        </p:blipFill>
        <p:spPr bwMode="auto">
          <a:xfrm>
            <a:off x="7291900" y="3506918"/>
            <a:ext cx="950421" cy="1047363"/>
          </a:xfrm>
          <a:prstGeom prst="rect">
            <a:avLst/>
          </a:prstGeom>
          <a:noFill/>
          <a:extLst>
            <a:ext uri="{909E8E84-426E-40DD-AFC4-6F175D3DCCD1}">
              <a14:hiddenFill xmlns:a14="http://schemas.microsoft.com/office/drawing/2010/main" xmlns="">
                <a:solidFill>
                  <a:srgbClr val="FFFFFF"/>
                </a:solidFill>
              </a14:hiddenFill>
            </a:ext>
          </a:extLst>
        </p:spPr>
      </p:pic>
      <p:sp>
        <p:nvSpPr>
          <p:cNvPr id="153" name="TextBox 152"/>
          <p:cNvSpPr txBox="1"/>
          <p:nvPr/>
        </p:nvSpPr>
        <p:spPr>
          <a:xfrm>
            <a:off x="6118263" y="5518763"/>
            <a:ext cx="543739" cy="276999"/>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xmlns="" w="9525" cap="flat" cmpd="sng" algn="ctr">
                <a:solidFill>
                  <a:srgbClr val="FFFFFF"/>
                </a:solidFill>
                <a:prstDash val="solid"/>
                <a:round/>
                <a:headEnd type="none" w="med" len="med"/>
                <a:tailEnd type="none" w="med" len="med"/>
              </a14:hiddenLine>
            </a:ext>
          </a:extLst>
        </p:spPr>
        <p:txBody>
          <a:bodyPr wrap="none" rtlCol="0">
            <a:spAutoFit/>
          </a:bodyPr>
          <a:lstStyle/>
          <a:p>
            <a:r>
              <a:rPr lang="en-US" sz="1200" b="1" dirty="0">
                <a:solidFill>
                  <a:srgbClr val="00285F"/>
                </a:solidFill>
              </a:rPr>
              <a:t>NEW</a:t>
            </a:r>
          </a:p>
        </p:txBody>
      </p:sp>
      <p:grpSp>
        <p:nvGrpSpPr>
          <p:cNvPr id="157" name="Group 156"/>
          <p:cNvGrpSpPr/>
          <p:nvPr/>
        </p:nvGrpSpPr>
        <p:grpSpPr>
          <a:xfrm>
            <a:off x="6419108" y="4601029"/>
            <a:ext cx="2489563" cy="138011"/>
            <a:chOff x="7356381" y="5054673"/>
            <a:chExt cx="2489563" cy="138011"/>
          </a:xfrm>
          <a:scene3d>
            <a:camera prst="orthographicFront">
              <a:rot lat="0" lon="10800000" rev="0"/>
            </a:camera>
            <a:lightRig rig="threePt" dir="t"/>
          </a:scene3d>
        </p:grpSpPr>
        <p:sp>
          <p:nvSpPr>
            <p:cNvPr id="158" name="Rectangle 11"/>
            <p:cNvSpPr/>
            <p:nvPr/>
          </p:nvSpPr>
          <p:spPr bwMode="auto">
            <a:xfrm>
              <a:off x="7356381" y="5067936"/>
              <a:ext cx="2485888" cy="124748"/>
            </a:xfrm>
            <a:custGeom>
              <a:avLst/>
              <a:gdLst>
                <a:gd name="connsiteX0" fmla="*/ 0 w 2485888"/>
                <a:gd name="connsiteY0" fmla="*/ 0 h 124748"/>
                <a:gd name="connsiteX1" fmla="*/ 2485888 w 2485888"/>
                <a:gd name="connsiteY1" fmla="*/ 0 h 124748"/>
                <a:gd name="connsiteX2" fmla="*/ 2485888 w 2485888"/>
                <a:gd name="connsiteY2" fmla="*/ 124748 h 124748"/>
                <a:gd name="connsiteX3" fmla="*/ 0 w 2485888"/>
                <a:gd name="connsiteY3" fmla="*/ 124748 h 124748"/>
                <a:gd name="connsiteX4" fmla="*/ 0 w 2485888"/>
                <a:gd name="connsiteY4" fmla="*/ 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2771 w 2485888"/>
                <a:gd name="connsiteY3" fmla="*/ 19397 h 124748"/>
              </a:gdLst>
              <a:ahLst/>
              <a:cxnLst>
                <a:cxn ang="0">
                  <a:pos x="connsiteX0" y="connsiteY0"/>
                </a:cxn>
                <a:cxn ang="0">
                  <a:pos x="connsiteX1" y="connsiteY1"/>
                </a:cxn>
                <a:cxn ang="0">
                  <a:pos x="connsiteX2" y="connsiteY2"/>
                </a:cxn>
                <a:cxn ang="0">
                  <a:pos x="connsiteX3" y="connsiteY3"/>
                </a:cxn>
              </a:cxnLst>
              <a:rect l="l" t="t" r="r" b="b"/>
              <a:pathLst>
                <a:path w="2485888" h="124748">
                  <a:moveTo>
                    <a:pt x="2485888" y="0"/>
                  </a:moveTo>
                  <a:lnTo>
                    <a:pt x="2485888" y="124748"/>
                  </a:lnTo>
                  <a:lnTo>
                    <a:pt x="0" y="124748"/>
                  </a:lnTo>
                  <a:cubicBezTo>
                    <a:pt x="0" y="83165"/>
                    <a:pt x="2771" y="19397"/>
                    <a:pt x="2771" y="19397"/>
                  </a:cubicBezTo>
                </a:path>
              </a:pathLst>
            </a:custGeom>
            <a:noFill/>
            <a:ln w="12700" cap="flat" cmpd="sng" algn="ctr">
              <a:solidFill>
                <a:srgbClr val="00285F"/>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159" name="Straight Arrow Connector 158"/>
            <p:cNvCxnSpPr/>
            <p:nvPr/>
          </p:nvCxnSpPr>
          <p:spPr bwMode="auto">
            <a:xfrm flipV="1">
              <a:off x="9843173" y="5054673"/>
              <a:ext cx="2771" cy="37564"/>
            </a:xfrm>
            <a:prstGeom prst="straightConnector1">
              <a:avLst/>
            </a:prstGeom>
            <a:solidFill>
              <a:schemeClr val="accent1"/>
            </a:solidFill>
            <a:ln w="12700" cap="flat" cmpd="sng" algn="ctr">
              <a:solidFill>
                <a:srgbClr val="00285F"/>
              </a:solidFill>
              <a:prstDash val="solid"/>
              <a:round/>
              <a:headEnd type="none" w="med" len="med"/>
              <a:tailEnd type="triangle" w="med" len="med"/>
            </a:ln>
            <a:effectLst/>
          </p:spPr>
        </p:cxnSp>
      </p:grpSp>
      <p:grpSp>
        <p:nvGrpSpPr>
          <p:cNvPr id="160" name="Group 159"/>
          <p:cNvGrpSpPr/>
          <p:nvPr/>
        </p:nvGrpSpPr>
        <p:grpSpPr>
          <a:xfrm>
            <a:off x="6456304" y="4576543"/>
            <a:ext cx="1358148" cy="138011"/>
            <a:chOff x="7356381" y="5054673"/>
            <a:chExt cx="2489563" cy="138011"/>
          </a:xfrm>
          <a:scene3d>
            <a:camera prst="orthographicFront">
              <a:rot lat="0" lon="10800000" rev="0"/>
            </a:camera>
            <a:lightRig rig="threePt" dir="t"/>
          </a:scene3d>
        </p:grpSpPr>
        <p:sp>
          <p:nvSpPr>
            <p:cNvPr id="161" name="Rectangle 11"/>
            <p:cNvSpPr/>
            <p:nvPr/>
          </p:nvSpPr>
          <p:spPr bwMode="auto">
            <a:xfrm>
              <a:off x="7356381" y="5067936"/>
              <a:ext cx="2485888" cy="124748"/>
            </a:xfrm>
            <a:custGeom>
              <a:avLst/>
              <a:gdLst>
                <a:gd name="connsiteX0" fmla="*/ 0 w 2485888"/>
                <a:gd name="connsiteY0" fmla="*/ 0 h 124748"/>
                <a:gd name="connsiteX1" fmla="*/ 2485888 w 2485888"/>
                <a:gd name="connsiteY1" fmla="*/ 0 h 124748"/>
                <a:gd name="connsiteX2" fmla="*/ 2485888 w 2485888"/>
                <a:gd name="connsiteY2" fmla="*/ 124748 h 124748"/>
                <a:gd name="connsiteX3" fmla="*/ 0 w 2485888"/>
                <a:gd name="connsiteY3" fmla="*/ 124748 h 124748"/>
                <a:gd name="connsiteX4" fmla="*/ 0 w 2485888"/>
                <a:gd name="connsiteY4" fmla="*/ 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2771 w 2485888"/>
                <a:gd name="connsiteY3" fmla="*/ 19397 h 124748"/>
              </a:gdLst>
              <a:ahLst/>
              <a:cxnLst>
                <a:cxn ang="0">
                  <a:pos x="connsiteX0" y="connsiteY0"/>
                </a:cxn>
                <a:cxn ang="0">
                  <a:pos x="connsiteX1" y="connsiteY1"/>
                </a:cxn>
                <a:cxn ang="0">
                  <a:pos x="connsiteX2" y="connsiteY2"/>
                </a:cxn>
                <a:cxn ang="0">
                  <a:pos x="connsiteX3" y="connsiteY3"/>
                </a:cxn>
              </a:cxnLst>
              <a:rect l="l" t="t" r="r" b="b"/>
              <a:pathLst>
                <a:path w="2485888" h="124748">
                  <a:moveTo>
                    <a:pt x="2485888" y="0"/>
                  </a:moveTo>
                  <a:lnTo>
                    <a:pt x="2485888" y="124748"/>
                  </a:lnTo>
                  <a:lnTo>
                    <a:pt x="0" y="124748"/>
                  </a:lnTo>
                  <a:cubicBezTo>
                    <a:pt x="0" y="83165"/>
                    <a:pt x="2771" y="19397"/>
                    <a:pt x="2771" y="19397"/>
                  </a:cubicBezTo>
                </a:path>
              </a:pathLst>
            </a:custGeom>
            <a:noFill/>
            <a:ln w="12700" cap="flat" cmpd="sng" algn="ctr">
              <a:solidFill>
                <a:srgbClr val="89BA17"/>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162" name="Straight Arrow Connector 161"/>
            <p:cNvCxnSpPr/>
            <p:nvPr/>
          </p:nvCxnSpPr>
          <p:spPr bwMode="auto">
            <a:xfrm flipV="1">
              <a:off x="9843173" y="5054673"/>
              <a:ext cx="2771" cy="37564"/>
            </a:xfrm>
            <a:prstGeom prst="straightConnector1">
              <a:avLst/>
            </a:prstGeom>
            <a:solidFill>
              <a:schemeClr val="accent1"/>
            </a:solidFill>
            <a:ln w="12700" cap="flat" cmpd="sng" algn="ctr">
              <a:solidFill>
                <a:srgbClr val="89BA17"/>
              </a:solidFill>
              <a:prstDash val="solid"/>
              <a:round/>
              <a:headEnd type="none" w="med" len="med"/>
              <a:tailEnd type="triangle" w="med" len="med"/>
            </a:ln>
            <a:effectLst/>
          </p:spPr>
        </p:cxnSp>
      </p:grpSp>
      <p:grpSp>
        <p:nvGrpSpPr>
          <p:cNvPr id="163" name="Group 162"/>
          <p:cNvGrpSpPr/>
          <p:nvPr/>
        </p:nvGrpSpPr>
        <p:grpSpPr>
          <a:xfrm>
            <a:off x="5332352" y="4572790"/>
            <a:ext cx="941438" cy="141764"/>
            <a:chOff x="7356381" y="5054673"/>
            <a:chExt cx="2489563" cy="138011"/>
          </a:xfrm>
          <a:scene3d>
            <a:camera prst="orthographicFront">
              <a:rot lat="0" lon="0" rev="0"/>
            </a:camera>
            <a:lightRig rig="threePt" dir="t"/>
          </a:scene3d>
        </p:grpSpPr>
        <p:sp>
          <p:nvSpPr>
            <p:cNvPr id="164" name="Rectangle 11"/>
            <p:cNvSpPr/>
            <p:nvPr/>
          </p:nvSpPr>
          <p:spPr bwMode="auto">
            <a:xfrm>
              <a:off x="7356381" y="5067936"/>
              <a:ext cx="2485888" cy="124748"/>
            </a:xfrm>
            <a:custGeom>
              <a:avLst/>
              <a:gdLst>
                <a:gd name="connsiteX0" fmla="*/ 0 w 2485888"/>
                <a:gd name="connsiteY0" fmla="*/ 0 h 124748"/>
                <a:gd name="connsiteX1" fmla="*/ 2485888 w 2485888"/>
                <a:gd name="connsiteY1" fmla="*/ 0 h 124748"/>
                <a:gd name="connsiteX2" fmla="*/ 2485888 w 2485888"/>
                <a:gd name="connsiteY2" fmla="*/ 124748 h 124748"/>
                <a:gd name="connsiteX3" fmla="*/ 0 w 2485888"/>
                <a:gd name="connsiteY3" fmla="*/ 124748 h 124748"/>
                <a:gd name="connsiteX4" fmla="*/ 0 w 2485888"/>
                <a:gd name="connsiteY4" fmla="*/ 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2771 w 2485888"/>
                <a:gd name="connsiteY3" fmla="*/ 19397 h 124748"/>
              </a:gdLst>
              <a:ahLst/>
              <a:cxnLst>
                <a:cxn ang="0">
                  <a:pos x="connsiteX0" y="connsiteY0"/>
                </a:cxn>
                <a:cxn ang="0">
                  <a:pos x="connsiteX1" y="connsiteY1"/>
                </a:cxn>
                <a:cxn ang="0">
                  <a:pos x="connsiteX2" y="connsiteY2"/>
                </a:cxn>
                <a:cxn ang="0">
                  <a:pos x="connsiteX3" y="connsiteY3"/>
                </a:cxn>
              </a:cxnLst>
              <a:rect l="l" t="t" r="r" b="b"/>
              <a:pathLst>
                <a:path w="2485888" h="124748">
                  <a:moveTo>
                    <a:pt x="2485888" y="0"/>
                  </a:moveTo>
                  <a:lnTo>
                    <a:pt x="2485888" y="124748"/>
                  </a:lnTo>
                  <a:lnTo>
                    <a:pt x="0" y="124748"/>
                  </a:lnTo>
                  <a:cubicBezTo>
                    <a:pt x="0" y="83165"/>
                    <a:pt x="2771" y="19397"/>
                    <a:pt x="2771" y="19397"/>
                  </a:cubicBezTo>
                </a:path>
              </a:pathLst>
            </a:custGeom>
            <a:noFill/>
            <a:ln w="12700" cap="flat" cmpd="sng" algn="ctr">
              <a:solidFill>
                <a:srgbClr val="00A9D4"/>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165" name="Straight Arrow Connector 164"/>
            <p:cNvCxnSpPr/>
            <p:nvPr/>
          </p:nvCxnSpPr>
          <p:spPr bwMode="auto">
            <a:xfrm flipV="1">
              <a:off x="9843173" y="5054673"/>
              <a:ext cx="2771" cy="37564"/>
            </a:xfrm>
            <a:prstGeom prst="straightConnector1">
              <a:avLst/>
            </a:prstGeom>
            <a:solidFill>
              <a:schemeClr val="accent1"/>
            </a:solidFill>
            <a:ln w="12700" cap="flat" cmpd="sng" algn="ctr">
              <a:solidFill>
                <a:srgbClr val="00A9D4"/>
              </a:solidFill>
              <a:prstDash val="solid"/>
              <a:round/>
              <a:headEnd type="none" w="med" len="med"/>
              <a:tailEnd type="triangle" w="med" len="med"/>
            </a:ln>
            <a:effectLst/>
          </p:spPr>
        </p:cxnSp>
      </p:grpSp>
      <p:grpSp>
        <p:nvGrpSpPr>
          <p:cNvPr id="166" name="Group 165"/>
          <p:cNvGrpSpPr/>
          <p:nvPr/>
        </p:nvGrpSpPr>
        <p:grpSpPr>
          <a:xfrm>
            <a:off x="2868207" y="4597923"/>
            <a:ext cx="3438066" cy="141117"/>
            <a:chOff x="7356381" y="5054673"/>
            <a:chExt cx="2489563" cy="138011"/>
          </a:xfrm>
          <a:scene3d>
            <a:camera prst="orthographicFront">
              <a:rot lat="0" lon="0" rev="0"/>
            </a:camera>
            <a:lightRig rig="threePt" dir="t"/>
          </a:scene3d>
        </p:grpSpPr>
        <p:sp>
          <p:nvSpPr>
            <p:cNvPr id="167" name="Rectangle 11"/>
            <p:cNvSpPr/>
            <p:nvPr/>
          </p:nvSpPr>
          <p:spPr bwMode="auto">
            <a:xfrm>
              <a:off x="7356381" y="5067936"/>
              <a:ext cx="2485888" cy="124748"/>
            </a:xfrm>
            <a:custGeom>
              <a:avLst/>
              <a:gdLst>
                <a:gd name="connsiteX0" fmla="*/ 0 w 2485888"/>
                <a:gd name="connsiteY0" fmla="*/ 0 h 124748"/>
                <a:gd name="connsiteX1" fmla="*/ 2485888 w 2485888"/>
                <a:gd name="connsiteY1" fmla="*/ 0 h 124748"/>
                <a:gd name="connsiteX2" fmla="*/ 2485888 w 2485888"/>
                <a:gd name="connsiteY2" fmla="*/ 124748 h 124748"/>
                <a:gd name="connsiteX3" fmla="*/ 0 w 2485888"/>
                <a:gd name="connsiteY3" fmla="*/ 124748 h 124748"/>
                <a:gd name="connsiteX4" fmla="*/ 0 w 2485888"/>
                <a:gd name="connsiteY4" fmla="*/ 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91440 w 2485888"/>
                <a:gd name="connsiteY3" fmla="*/ 91440 h 124748"/>
                <a:gd name="connsiteX0" fmla="*/ 2485888 w 2485888"/>
                <a:gd name="connsiteY0" fmla="*/ 0 h 124748"/>
                <a:gd name="connsiteX1" fmla="*/ 2485888 w 2485888"/>
                <a:gd name="connsiteY1" fmla="*/ 124748 h 124748"/>
                <a:gd name="connsiteX2" fmla="*/ 0 w 2485888"/>
                <a:gd name="connsiteY2" fmla="*/ 124748 h 124748"/>
                <a:gd name="connsiteX3" fmla="*/ 2771 w 2485888"/>
                <a:gd name="connsiteY3" fmla="*/ 19397 h 124748"/>
              </a:gdLst>
              <a:ahLst/>
              <a:cxnLst>
                <a:cxn ang="0">
                  <a:pos x="connsiteX0" y="connsiteY0"/>
                </a:cxn>
                <a:cxn ang="0">
                  <a:pos x="connsiteX1" y="connsiteY1"/>
                </a:cxn>
                <a:cxn ang="0">
                  <a:pos x="connsiteX2" y="connsiteY2"/>
                </a:cxn>
                <a:cxn ang="0">
                  <a:pos x="connsiteX3" y="connsiteY3"/>
                </a:cxn>
              </a:cxnLst>
              <a:rect l="l" t="t" r="r" b="b"/>
              <a:pathLst>
                <a:path w="2485888" h="124748">
                  <a:moveTo>
                    <a:pt x="2485888" y="0"/>
                  </a:moveTo>
                  <a:lnTo>
                    <a:pt x="2485888" y="124748"/>
                  </a:lnTo>
                  <a:lnTo>
                    <a:pt x="0" y="124748"/>
                  </a:lnTo>
                  <a:cubicBezTo>
                    <a:pt x="0" y="83165"/>
                    <a:pt x="2771" y="19397"/>
                    <a:pt x="2771" y="19397"/>
                  </a:cubicBezTo>
                </a:path>
              </a:pathLst>
            </a:custGeom>
            <a:noFill/>
            <a:ln w="12700" cap="flat" cmpd="sng" algn="ctr">
              <a:solidFill>
                <a:srgbClr val="007B78"/>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168" name="Straight Arrow Connector 167"/>
            <p:cNvCxnSpPr/>
            <p:nvPr/>
          </p:nvCxnSpPr>
          <p:spPr bwMode="auto">
            <a:xfrm flipV="1">
              <a:off x="9843173" y="5054673"/>
              <a:ext cx="2771" cy="37564"/>
            </a:xfrm>
            <a:prstGeom prst="straightConnector1">
              <a:avLst/>
            </a:prstGeom>
            <a:solidFill>
              <a:schemeClr val="accent1"/>
            </a:solidFill>
            <a:ln w="12700" cap="flat" cmpd="sng" algn="ctr">
              <a:solidFill>
                <a:srgbClr val="007B78"/>
              </a:solidFill>
              <a:prstDash val="solid"/>
              <a:round/>
              <a:headEnd type="none" w="med" len="med"/>
              <a:tailEnd type="triangle" w="med" len="med"/>
            </a:ln>
            <a:effectLst/>
          </p:spPr>
        </p:cxnSp>
      </p:grpSp>
      <p:sp>
        <p:nvSpPr>
          <p:cNvPr id="169" name="TextBox 168"/>
          <p:cNvSpPr txBox="1"/>
          <p:nvPr/>
        </p:nvSpPr>
        <p:spPr>
          <a:xfrm>
            <a:off x="9626207" y="4278499"/>
            <a:ext cx="1368152" cy="1323439"/>
          </a:xfrm>
          <a:prstGeom prst="rect">
            <a:avLst/>
          </a:prstGeom>
          <a:noFill/>
          <a:ln>
            <a:noFill/>
          </a:ln>
        </p:spPr>
        <p:txBody>
          <a:bodyPr wrap="square" rtlCol="1">
            <a:spAutoFit/>
          </a:bodyPr>
          <a:lstStyle/>
          <a:p>
            <a:pPr fontAlgn="auto">
              <a:spcBef>
                <a:spcPts val="0"/>
              </a:spcBef>
              <a:spcAft>
                <a:spcPts val="0"/>
              </a:spcAft>
            </a:pPr>
            <a:r>
              <a:rPr lang="en-US" sz="1600" dirty="0">
                <a:solidFill>
                  <a:prstClr val="black"/>
                </a:solidFill>
                <a:latin typeface="+mn-lt"/>
              </a:rPr>
              <a:t>File 1</a:t>
            </a:r>
          </a:p>
          <a:p>
            <a:pPr fontAlgn="auto">
              <a:spcBef>
                <a:spcPts val="0"/>
              </a:spcBef>
              <a:spcAft>
                <a:spcPts val="0"/>
              </a:spcAft>
            </a:pPr>
            <a:r>
              <a:rPr lang="en-US" sz="1600" dirty="0">
                <a:solidFill>
                  <a:prstClr val="black"/>
                </a:solidFill>
                <a:latin typeface="+mn-lt"/>
              </a:rPr>
              <a:t>File 2</a:t>
            </a:r>
          </a:p>
          <a:p>
            <a:pPr fontAlgn="auto">
              <a:spcBef>
                <a:spcPts val="0"/>
              </a:spcBef>
              <a:spcAft>
                <a:spcPts val="0"/>
              </a:spcAft>
            </a:pPr>
            <a:r>
              <a:rPr lang="en-US" sz="1600" dirty="0">
                <a:solidFill>
                  <a:prstClr val="black"/>
                </a:solidFill>
                <a:latin typeface="+mn-lt"/>
              </a:rPr>
              <a:t>File 3</a:t>
            </a:r>
          </a:p>
          <a:p>
            <a:pPr fontAlgn="auto">
              <a:spcBef>
                <a:spcPts val="0"/>
              </a:spcBef>
              <a:spcAft>
                <a:spcPts val="0"/>
              </a:spcAft>
            </a:pPr>
            <a:r>
              <a:rPr lang="en-US" sz="1600" dirty="0">
                <a:solidFill>
                  <a:prstClr val="black"/>
                </a:solidFill>
                <a:latin typeface="+mn-lt"/>
              </a:rPr>
              <a:t>File 4</a:t>
            </a:r>
          </a:p>
          <a:p>
            <a:pPr fontAlgn="auto">
              <a:spcBef>
                <a:spcPts val="0"/>
              </a:spcBef>
              <a:spcAft>
                <a:spcPts val="0"/>
              </a:spcAft>
            </a:pPr>
            <a:r>
              <a:rPr lang="en-US" sz="1600" dirty="0">
                <a:solidFill>
                  <a:prstClr val="black"/>
                </a:solidFill>
                <a:latin typeface="+mn-lt"/>
              </a:rPr>
              <a:t>Free space</a:t>
            </a:r>
            <a:endParaRPr lang="he-IL" sz="1600" dirty="0">
              <a:solidFill>
                <a:prstClr val="black"/>
              </a:solidFill>
              <a:latin typeface="+mn-lt"/>
              <a:cs typeface="Levenim MT"/>
            </a:endParaRPr>
          </a:p>
        </p:txBody>
      </p:sp>
      <p:sp>
        <p:nvSpPr>
          <p:cNvPr id="170" name="Oval 169"/>
          <p:cNvSpPr/>
          <p:nvPr/>
        </p:nvSpPr>
        <p:spPr>
          <a:xfrm>
            <a:off x="9501705" y="4630675"/>
            <a:ext cx="144000" cy="142903"/>
          </a:xfrm>
          <a:prstGeom prst="ellipse">
            <a:avLst/>
          </a:prstGeom>
          <a:solidFill>
            <a:srgbClr val="007B78"/>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71" name="Oval 170"/>
          <p:cNvSpPr/>
          <p:nvPr/>
        </p:nvSpPr>
        <p:spPr>
          <a:xfrm>
            <a:off x="9501705" y="4874355"/>
            <a:ext cx="144000" cy="142903"/>
          </a:xfrm>
          <a:prstGeom prst="ellipse">
            <a:avLst/>
          </a:prstGeom>
          <a:solidFill>
            <a:srgbClr val="00285F"/>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72" name="Oval 171"/>
          <p:cNvSpPr/>
          <p:nvPr/>
        </p:nvSpPr>
        <p:spPr>
          <a:xfrm>
            <a:off x="9501705" y="4391570"/>
            <a:ext cx="144000" cy="142903"/>
          </a:xfrm>
          <a:prstGeom prst="ellipse">
            <a:avLst/>
          </a:prstGeom>
          <a:solidFill>
            <a:srgbClr val="00A9D4"/>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73" name="Oval 172"/>
          <p:cNvSpPr/>
          <p:nvPr/>
        </p:nvSpPr>
        <p:spPr>
          <a:xfrm>
            <a:off x="9501705" y="5108765"/>
            <a:ext cx="144000" cy="142903"/>
          </a:xfrm>
          <a:prstGeom prst="ellipse">
            <a:avLst/>
          </a:prstGeom>
          <a:solidFill>
            <a:srgbClr val="89BA17"/>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74" name="Oval 173"/>
          <p:cNvSpPr/>
          <p:nvPr/>
        </p:nvSpPr>
        <p:spPr>
          <a:xfrm>
            <a:off x="9499673" y="5341876"/>
            <a:ext cx="144000" cy="142903"/>
          </a:xfrm>
          <a:prstGeom prst="ellipse">
            <a:avLst/>
          </a:prstGeom>
          <a:solidFill>
            <a:sysClr val="window" lastClr="FFFFFF"/>
          </a:solidFill>
          <a:ln w="19050" cap="flat" cmpd="sng" algn="ctr">
            <a:solidFill>
              <a:srgbClr val="00285F"/>
            </a:solidFill>
            <a:prstDash val="solid"/>
            <a:round/>
            <a:headEnd type="none" w="med" len="med"/>
            <a:tailEnd type="none" w="med" len="med"/>
          </a:ln>
          <a:effec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77" name="Freeform 3"/>
          <p:cNvSpPr>
            <a:spLocks noChangeAspect="1" noEditPoints="1"/>
          </p:cNvSpPr>
          <p:nvPr/>
        </p:nvSpPr>
        <p:spPr bwMode="auto">
          <a:xfrm>
            <a:off x="5954803" y="3532407"/>
            <a:ext cx="938752" cy="1054007"/>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00285F"/>
          </a:solidFill>
          <a:ln w="6350">
            <a:noFill/>
            <a:round/>
            <a:headEnd/>
            <a:tailEnd/>
          </a:ln>
          <a:extLst>
            <a:ext uri="{91240B29-F687-4F45-9708-019B960494DF}">
              <a14:hiddenLine xmlns:a14="http://schemas.microsoft.com/office/drawing/2010/main" xmlns="" w="6350">
                <a:solidFill>
                  <a:schemeClr val="bg1"/>
                </a:solidFill>
                <a:round/>
                <a:headEnd/>
                <a:tailEnd/>
              </a14:hiddenLine>
            </a:ext>
          </a:extLst>
        </p:spPr>
        <p:txBody>
          <a:bodyPr lIns="36000" tIns="288000" rIns="36000" bIns="36000" anchor="ctr"/>
          <a:lstStyle/>
          <a:p>
            <a:pPr algn="ctr">
              <a:lnSpc>
                <a:spcPct val="90000"/>
              </a:lnSpc>
              <a:spcBef>
                <a:spcPts val="0"/>
              </a:spcBef>
            </a:pPr>
            <a:endParaRPr lang="en-US" sz="1100" dirty="0">
              <a:solidFill>
                <a:srgbClr val="58585A"/>
              </a:solidFill>
            </a:endParaRPr>
          </a:p>
        </p:txBody>
      </p:sp>
      <p:pic>
        <p:nvPicPr>
          <p:cNvPr id="178" name="Picture 8"/>
          <p:cNvPicPr>
            <a:picLocks noChangeAspect="1" noChangeArrowheads="1"/>
          </p:cNvPicPr>
          <p:nvPr/>
        </p:nvPicPr>
        <p:blipFill>
          <a:blip r:embed="rId7" cstate="email">
            <a:extLst>
              <a:ext uri="{28A0092B-C50C-407E-A947-70E740481C1C}">
                <a14:useLocalDpi xmlns:a14="http://schemas.microsoft.com/office/drawing/2010/main" xmlns=""/>
              </a:ext>
            </a:extLst>
          </a:blip>
          <a:stretch>
            <a:fillRect/>
          </a:stretch>
        </p:blipFill>
        <p:spPr bwMode="auto">
          <a:xfrm>
            <a:off x="4875999" y="3525427"/>
            <a:ext cx="950421" cy="10473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87057402"/>
      </p:ext>
    </p:extLst>
  </p:cSld>
  <p:clrMapOvr>
    <a:masterClrMapping/>
  </p:clrMapOvr>
  <mc:AlternateContent xmlns:mc="http://schemas.openxmlformats.org/markup-compatibility/2006">
    <mc:Choice xmlns:p14="http://schemas.microsoft.com/office/powerpoint/2010/main" xmlns="" Requires="p14">
      <p:transition p14:dur="0" advClick="0"/>
    </mc:Choice>
    <mc:Fallback>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reeform 3"/>
          <p:cNvSpPr>
            <a:spLocks noChangeAspect="1" noEditPoints="1"/>
          </p:cNvSpPr>
          <p:nvPr/>
        </p:nvSpPr>
        <p:spPr bwMode="auto">
          <a:xfrm>
            <a:off x="7992207" y="3755352"/>
            <a:ext cx="938752" cy="1054007"/>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00285F"/>
          </a:solidFill>
          <a:ln w="6350">
            <a:noFill/>
            <a:round/>
            <a:headEnd/>
            <a:tailEnd/>
          </a:ln>
          <a:extLst>
            <a:ext uri="{91240B29-F687-4F45-9708-019B960494DF}">
              <a14:hiddenLine xmlns:a14="http://schemas.microsoft.com/office/drawing/2010/main" xmlns="" w="6350">
                <a:solidFill>
                  <a:schemeClr val="bg1"/>
                </a:solidFill>
                <a:round/>
                <a:headEnd/>
                <a:tailEnd/>
              </a14:hiddenLine>
            </a:ext>
          </a:extLst>
        </p:spPr>
        <p:txBody>
          <a:bodyPr lIns="36000" tIns="288000" rIns="36000" bIns="36000" anchor="ctr"/>
          <a:lstStyle/>
          <a:p>
            <a:pPr algn="ctr">
              <a:lnSpc>
                <a:spcPct val="90000"/>
              </a:lnSpc>
              <a:spcBef>
                <a:spcPts val="0"/>
              </a:spcBef>
            </a:pPr>
            <a:endParaRPr lang="en-US" sz="1100" dirty="0">
              <a:solidFill>
                <a:srgbClr val="58585A"/>
              </a:solidFill>
            </a:endParaRPr>
          </a:p>
        </p:txBody>
      </p:sp>
      <p:grpSp>
        <p:nvGrpSpPr>
          <p:cNvPr id="153" name="Group 152"/>
          <p:cNvGrpSpPr/>
          <p:nvPr/>
        </p:nvGrpSpPr>
        <p:grpSpPr>
          <a:xfrm>
            <a:off x="5563114" y="5486875"/>
            <a:ext cx="2017556" cy="1047364"/>
            <a:chOff x="6998902" y="4459484"/>
            <a:chExt cx="2727624" cy="1415978"/>
          </a:xfrm>
        </p:grpSpPr>
        <p:pic>
          <p:nvPicPr>
            <p:cNvPr id="154"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5" name="Content Placeholder 14"/>
          <p:cNvSpPr>
            <a:spLocks noGrp="1"/>
          </p:cNvSpPr>
          <p:nvPr>
            <p:ph idx="1"/>
          </p:nvPr>
        </p:nvSpPr>
        <p:spPr/>
        <p:txBody>
          <a:bodyPr/>
          <a:lstStyle/>
          <a:p>
            <a:r>
              <a:rPr lang="en-US" u="sng" dirty="0"/>
              <a:t>Restripe</a:t>
            </a:r>
            <a:r>
              <a:rPr lang="en-US" dirty="0"/>
              <a:t>: When new storage attributes are added, the restripe mechanism will redistribute stored chunks into the newly added resources according to the new permutation.</a:t>
            </a:r>
          </a:p>
          <a:p>
            <a:endParaRPr lang="en-US" dirty="0"/>
          </a:p>
          <a:p>
            <a:endParaRPr lang="he-IL" dirty="0"/>
          </a:p>
          <a:p>
            <a:endParaRPr lang="en-US" dirty="0"/>
          </a:p>
        </p:txBody>
      </p:sp>
      <p:sp>
        <p:nvSpPr>
          <p:cNvPr id="2" name="Title 1"/>
          <p:cNvSpPr>
            <a:spLocks noGrp="1"/>
          </p:cNvSpPr>
          <p:nvPr>
            <p:ph type="title"/>
          </p:nvPr>
        </p:nvSpPr>
        <p:spPr/>
        <p:txBody>
          <a:bodyPr>
            <a:normAutofit/>
          </a:bodyPr>
          <a:lstStyle/>
          <a:p>
            <a:r>
              <a:rPr lang="en-US" dirty="0"/>
              <a:t>Storage and Compute Grid</a:t>
            </a:r>
            <a:br>
              <a:rPr lang="en-US" dirty="0"/>
            </a:br>
            <a:r>
              <a:rPr lang="en-US" sz="2200" spc="-60" dirty="0">
                <a:latin typeface="Arial"/>
                <a:cs typeface="Arial"/>
              </a:rPr>
              <a:t>Self-healing and maintenance operations - Restripe</a:t>
            </a:r>
            <a:endParaRPr lang="he-IL" sz="2200" spc="-60" dirty="0">
              <a:latin typeface="Arial"/>
              <a:cs typeface="Arial"/>
            </a:endParaRPr>
          </a:p>
        </p:txBody>
      </p:sp>
      <p:grpSp>
        <p:nvGrpSpPr>
          <p:cNvPr id="156" name="Group 155"/>
          <p:cNvGrpSpPr/>
          <p:nvPr/>
        </p:nvGrpSpPr>
        <p:grpSpPr>
          <a:xfrm>
            <a:off x="3125982" y="5455048"/>
            <a:ext cx="2017556" cy="1047364"/>
            <a:chOff x="6998902" y="4459484"/>
            <a:chExt cx="2727624" cy="1415978"/>
          </a:xfrm>
        </p:grpSpPr>
        <p:pic>
          <p:nvPicPr>
            <p:cNvPr id="157"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58"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59" name="Group 158"/>
          <p:cNvGrpSpPr/>
          <p:nvPr/>
        </p:nvGrpSpPr>
        <p:grpSpPr>
          <a:xfrm>
            <a:off x="661836" y="5435294"/>
            <a:ext cx="2017556" cy="1047364"/>
            <a:chOff x="6998902" y="4459484"/>
            <a:chExt cx="2727624" cy="1415978"/>
          </a:xfrm>
        </p:grpSpPr>
        <p:pic>
          <p:nvPicPr>
            <p:cNvPr id="160"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64" name="TextBox 163"/>
          <p:cNvSpPr txBox="1"/>
          <p:nvPr/>
        </p:nvSpPr>
        <p:spPr>
          <a:xfrm>
            <a:off x="545906" y="3479708"/>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1</a:t>
            </a:r>
            <a:endParaRPr lang="he-IL" sz="1400" kern="0" dirty="0">
              <a:solidFill>
                <a:prstClr val="black"/>
              </a:solidFill>
              <a:latin typeface="+mn-lt"/>
              <a:cs typeface="Levenim MT"/>
            </a:endParaRPr>
          </a:p>
        </p:txBody>
      </p:sp>
      <p:sp>
        <p:nvSpPr>
          <p:cNvPr id="165" name="TextBox 164"/>
          <p:cNvSpPr txBox="1"/>
          <p:nvPr/>
        </p:nvSpPr>
        <p:spPr>
          <a:xfrm>
            <a:off x="2991195" y="3529583"/>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2</a:t>
            </a:r>
            <a:endParaRPr lang="he-IL" sz="1400" kern="0" dirty="0">
              <a:solidFill>
                <a:prstClr val="black"/>
              </a:solidFill>
              <a:latin typeface="+mn-lt"/>
              <a:cs typeface="Levenim MT"/>
            </a:endParaRPr>
          </a:p>
        </p:txBody>
      </p:sp>
      <p:sp>
        <p:nvSpPr>
          <p:cNvPr id="166" name="TextBox 165"/>
          <p:cNvSpPr txBox="1"/>
          <p:nvPr/>
        </p:nvSpPr>
        <p:spPr>
          <a:xfrm>
            <a:off x="5425953" y="3528094"/>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3</a:t>
            </a:r>
            <a:endParaRPr lang="he-IL" sz="1400" kern="0" dirty="0">
              <a:solidFill>
                <a:prstClr val="black"/>
              </a:solidFill>
              <a:latin typeface="+mn-lt"/>
              <a:cs typeface="Levenim MT"/>
            </a:endParaRPr>
          </a:p>
        </p:txBody>
      </p:sp>
      <p:sp>
        <p:nvSpPr>
          <p:cNvPr id="170" name="TextBox 169"/>
          <p:cNvSpPr txBox="1"/>
          <p:nvPr/>
        </p:nvSpPr>
        <p:spPr>
          <a:xfrm>
            <a:off x="527049" y="5208384"/>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1</a:t>
            </a:r>
            <a:endParaRPr lang="he-IL" sz="1400" kern="0" dirty="0">
              <a:solidFill>
                <a:prstClr val="black"/>
              </a:solidFill>
              <a:latin typeface="+mn-lt"/>
              <a:cs typeface="Levenim MT"/>
            </a:endParaRPr>
          </a:p>
        </p:txBody>
      </p:sp>
      <p:sp>
        <p:nvSpPr>
          <p:cNvPr id="171" name="TextBox 170"/>
          <p:cNvSpPr txBox="1"/>
          <p:nvPr/>
        </p:nvSpPr>
        <p:spPr>
          <a:xfrm>
            <a:off x="2972338" y="5208384"/>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2   </a:t>
            </a:r>
            <a:endParaRPr lang="he-IL" sz="1400" kern="0" dirty="0">
              <a:solidFill>
                <a:prstClr val="black"/>
              </a:solidFill>
              <a:latin typeface="+mn-lt"/>
              <a:cs typeface="Levenim MT"/>
            </a:endParaRPr>
          </a:p>
        </p:txBody>
      </p:sp>
      <p:sp>
        <p:nvSpPr>
          <p:cNvPr id="172" name="TextBox 171"/>
          <p:cNvSpPr txBox="1"/>
          <p:nvPr/>
        </p:nvSpPr>
        <p:spPr>
          <a:xfrm>
            <a:off x="5407096" y="5206895"/>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3</a:t>
            </a:r>
            <a:endParaRPr lang="he-IL" sz="1400" kern="0" dirty="0">
              <a:solidFill>
                <a:prstClr val="black"/>
              </a:solidFill>
              <a:latin typeface="+mn-lt"/>
              <a:cs typeface="Levenim MT"/>
            </a:endParaRPr>
          </a:p>
        </p:txBody>
      </p:sp>
      <p:sp>
        <p:nvSpPr>
          <p:cNvPr id="188" name="TextBox 187"/>
          <p:cNvSpPr txBox="1"/>
          <p:nvPr/>
        </p:nvSpPr>
        <p:spPr>
          <a:xfrm>
            <a:off x="10610334" y="4533577"/>
            <a:ext cx="1368152" cy="1323439"/>
          </a:xfrm>
          <a:prstGeom prst="rect">
            <a:avLst/>
          </a:prstGeom>
          <a:noFill/>
          <a:ln>
            <a:noFill/>
          </a:ln>
        </p:spPr>
        <p:txBody>
          <a:bodyPr wrap="square" rtlCol="1">
            <a:spAutoFit/>
          </a:bodyPr>
          <a:lstStyle/>
          <a:p>
            <a:pPr fontAlgn="auto">
              <a:spcBef>
                <a:spcPts val="0"/>
              </a:spcBef>
              <a:spcAft>
                <a:spcPts val="0"/>
              </a:spcAft>
            </a:pPr>
            <a:r>
              <a:rPr lang="en-US" sz="1600" dirty="0">
                <a:solidFill>
                  <a:prstClr val="black"/>
                </a:solidFill>
                <a:latin typeface="+mn-lt"/>
              </a:rPr>
              <a:t>File 1</a:t>
            </a:r>
          </a:p>
          <a:p>
            <a:pPr fontAlgn="auto">
              <a:spcBef>
                <a:spcPts val="0"/>
              </a:spcBef>
              <a:spcAft>
                <a:spcPts val="0"/>
              </a:spcAft>
            </a:pPr>
            <a:r>
              <a:rPr lang="en-US" sz="1600" dirty="0">
                <a:solidFill>
                  <a:prstClr val="black"/>
                </a:solidFill>
                <a:latin typeface="+mn-lt"/>
              </a:rPr>
              <a:t>File 2</a:t>
            </a:r>
          </a:p>
          <a:p>
            <a:pPr fontAlgn="auto">
              <a:spcBef>
                <a:spcPts val="0"/>
              </a:spcBef>
              <a:spcAft>
                <a:spcPts val="0"/>
              </a:spcAft>
            </a:pPr>
            <a:r>
              <a:rPr lang="en-US" sz="1600" dirty="0">
                <a:solidFill>
                  <a:prstClr val="black"/>
                </a:solidFill>
                <a:latin typeface="+mn-lt"/>
              </a:rPr>
              <a:t>File 3</a:t>
            </a:r>
          </a:p>
          <a:p>
            <a:pPr fontAlgn="auto">
              <a:spcBef>
                <a:spcPts val="0"/>
              </a:spcBef>
              <a:spcAft>
                <a:spcPts val="0"/>
              </a:spcAft>
            </a:pPr>
            <a:r>
              <a:rPr lang="en-US" sz="1600" dirty="0">
                <a:solidFill>
                  <a:prstClr val="black"/>
                </a:solidFill>
                <a:latin typeface="+mn-lt"/>
              </a:rPr>
              <a:t>File 4</a:t>
            </a:r>
          </a:p>
          <a:p>
            <a:pPr fontAlgn="auto">
              <a:spcBef>
                <a:spcPts val="0"/>
              </a:spcBef>
              <a:spcAft>
                <a:spcPts val="0"/>
              </a:spcAft>
            </a:pPr>
            <a:r>
              <a:rPr lang="en-US" sz="1600" dirty="0">
                <a:solidFill>
                  <a:prstClr val="black"/>
                </a:solidFill>
                <a:latin typeface="+mn-lt"/>
              </a:rPr>
              <a:t>Free space</a:t>
            </a:r>
            <a:endParaRPr lang="he-IL" sz="1600" dirty="0">
              <a:solidFill>
                <a:prstClr val="black"/>
              </a:solidFill>
              <a:latin typeface="+mn-lt"/>
              <a:cs typeface="Levenim MT"/>
            </a:endParaRPr>
          </a:p>
        </p:txBody>
      </p:sp>
      <p:sp>
        <p:nvSpPr>
          <p:cNvPr id="189" name="Oval 188"/>
          <p:cNvSpPr/>
          <p:nvPr/>
        </p:nvSpPr>
        <p:spPr>
          <a:xfrm>
            <a:off x="10485832" y="4885753"/>
            <a:ext cx="144000" cy="142903"/>
          </a:xfrm>
          <a:prstGeom prst="ellipse">
            <a:avLst/>
          </a:prstGeom>
          <a:solidFill>
            <a:srgbClr val="007B78"/>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90" name="Oval 189"/>
          <p:cNvSpPr/>
          <p:nvPr/>
        </p:nvSpPr>
        <p:spPr>
          <a:xfrm>
            <a:off x="10485832" y="5129433"/>
            <a:ext cx="144000" cy="142903"/>
          </a:xfrm>
          <a:prstGeom prst="ellipse">
            <a:avLst/>
          </a:prstGeom>
          <a:solidFill>
            <a:srgbClr val="00285F"/>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91" name="Oval 190"/>
          <p:cNvSpPr/>
          <p:nvPr/>
        </p:nvSpPr>
        <p:spPr>
          <a:xfrm>
            <a:off x="10485832" y="4646648"/>
            <a:ext cx="144000" cy="142903"/>
          </a:xfrm>
          <a:prstGeom prst="ellipse">
            <a:avLst/>
          </a:prstGeom>
          <a:solidFill>
            <a:srgbClr val="00A9D4"/>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92" name="Oval 191"/>
          <p:cNvSpPr/>
          <p:nvPr/>
        </p:nvSpPr>
        <p:spPr>
          <a:xfrm>
            <a:off x="10485832" y="5363843"/>
            <a:ext cx="144000" cy="142903"/>
          </a:xfrm>
          <a:prstGeom prst="ellipse">
            <a:avLst/>
          </a:prstGeom>
          <a:solidFill>
            <a:srgbClr val="89BA17"/>
          </a:solidFill>
          <a:ln w="19050" cap="flat" cmpd="sng" algn="ctr">
            <a:noFill/>
            <a:prstDash val="solid"/>
          </a:ln>
          <a:effectLst/>
          <a:extLst>
            <a:ext uri="{91240B29-F687-4F45-9708-019B960494DF}">
              <a14:hiddenLine xmlns:a14="http://schemas.microsoft.com/office/drawing/2010/main" xmlns="" w="19050" cap="flat" cmpd="sng" algn="ctr">
                <a:solidFill>
                  <a:srgbClr val="003366">
                    <a:shade val="50000"/>
                  </a:srgbClr>
                </a:solidFill>
                <a:prstDash val="solid"/>
              </a14:hiddenLine>
            </a:ext>
          </a:ex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93" name="Oval 192"/>
          <p:cNvSpPr/>
          <p:nvPr/>
        </p:nvSpPr>
        <p:spPr>
          <a:xfrm>
            <a:off x="10483800" y="5596954"/>
            <a:ext cx="144000" cy="142903"/>
          </a:xfrm>
          <a:prstGeom prst="ellipse">
            <a:avLst/>
          </a:prstGeom>
          <a:solidFill>
            <a:sysClr val="window" lastClr="FFFFFF"/>
          </a:solidFill>
          <a:ln w="19050" cap="flat" cmpd="sng" algn="ctr">
            <a:solidFill>
              <a:srgbClr val="00285F"/>
            </a:solidFill>
            <a:prstDash val="solid"/>
            <a:round/>
            <a:headEnd type="none" w="med" len="med"/>
            <a:tailEnd type="none" w="med" len="med"/>
          </a:ln>
          <a:effectLst/>
        </p:spPr>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600" b="0" i="0" u="none" strike="noStrike" kern="0" cap="none" spc="0" normalizeH="0" baseline="0" noProof="0">
              <a:ln>
                <a:noFill/>
              </a:ln>
              <a:solidFill>
                <a:prstClr val="white"/>
              </a:solidFill>
              <a:effectLst/>
              <a:uLnTx/>
              <a:uFillTx/>
              <a:latin typeface="+mn-lt"/>
              <a:ea typeface="+mn-ea"/>
              <a:cs typeface="Levenim MT"/>
            </a:endParaRPr>
          </a:p>
        </p:txBody>
      </p:sp>
      <p:sp>
        <p:nvSpPr>
          <p:cNvPr id="194" name="Freeform 3"/>
          <p:cNvSpPr>
            <a:spLocks noChangeAspect="1" noEditPoints="1"/>
          </p:cNvSpPr>
          <p:nvPr/>
        </p:nvSpPr>
        <p:spPr bwMode="auto">
          <a:xfrm>
            <a:off x="9033429" y="3787485"/>
            <a:ext cx="938752" cy="1054007"/>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00285F"/>
          </a:solidFill>
          <a:ln w="6350">
            <a:noFill/>
            <a:round/>
            <a:headEnd/>
            <a:tailEnd/>
          </a:ln>
          <a:extLst>
            <a:ext uri="{91240B29-F687-4F45-9708-019B960494DF}">
              <a14:hiddenLine xmlns:a14="http://schemas.microsoft.com/office/drawing/2010/main" xmlns="" w="6350">
                <a:solidFill>
                  <a:schemeClr val="bg1"/>
                </a:solidFill>
                <a:round/>
                <a:headEnd/>
                <a:tailEnd/>
              </a14:hiddenLine>
            </a:ext>
          </a:extLst>
        </p:spPr>
        <p:txBody>
          <a:bodyPr lIns="36000" tIns="288000" rIns="36000" bIns="36000" anchor="ctr"/>
          <a:lstStyle/>
          <a:p>
            <a:pPr algn="ctr">
              <a:lnSpc>
                <a:spcPct val="90000"/>
              </a:lnSpc>
              <a:spcBef>
                <a:spcPts val="0"/>
              </a:spcBef>
            </a:pPr>
            <a:endParaRPr lang="en-US" sz="1100" dirty="0">
              <a:solidFill>
                <a:srgbClr val="58585A"/>
              </a:solidFill>
            </a:endParaRPr>
          </a:p>
        </p:txBody>
      </p:sp>
      <p:grpSp>
        <p:nvGrpSpPr>
          <p:cNvPr id="196" name="Group 195"/>
          <p:cNvGrpSpPr/>
          <p:nvPr/>
        </p:nvGrpSpPr>
        <p:grpSpPr>
          <a:xfrm>
            <a:off x="7977166" y="5486875"/>
            <a:ext cx="2017556" cy="1047364"/>
            <a:chOff x="6998902" y="4459484"/>
            <a:chExt cx="2727624" cy="1415978"/>
          </a:xfrm>
        </p:grpSpPr>
        <p:pic>
          <p:nvPicPr>
            <p:cNvPr id="197"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198"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9" name="TextBox 198"/>
          <p:cNvSpPr txBox="1"/>
          <p:nvPr/>
        </p:nvSpPr>
        <p:spPr>
          <a:xfrm>
            <a:off x="7840005" y="3528094"/>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3</a:t>
            </a:r>
            <a:endParaRPr lang="he-IL" sz="1400" kern="0" dirty="0">
              <a:solidFill>
                <a:prstClr val="black"/>
              </a:solidFill>
              <a:latin typeface="+mn-lt"/>
              <a:cs typeface="Levenim MT"/>
            </a:endParaRPr>
          </a:p>
        </p:txBody>
      </p:sp>
      <p:sp>
        <p:nvSpPr>
          <p:cNvPr id="203" name="TextBox 202"/>
          <p:cNvSpPr txBox="1"/>
          <p:nvPr/>
        </p:nvSpPr>
        <p:spPr>
          <a:xfrm>
            <a:off x="7821148" y="5206895"/>
            <a:ext cx="2171200" cy="307777"/>
          </a:xfrm>
          <a:prstGeom prst="rect">
            <a:avLst/>
          </a:prstGeom>
          <a:noFill/>
        </p:spPr>
        <p:txBody>
          <a:bodyPr wrap="square" rtlCol="0">
            <a:spAutoFit/>
          </a:bodyPr>
          <a:lstStyle/>
          <a:p>
            <a:pPr lvl="0" algn="ctr"/>
            <a:r>
              <a:rPr lang="en-US" sz="1400" kern="0" dirty="0">
                <a:solidFill>
                  <a:prstClr val="black"/>
                </a:solidFill>
                <a:latin typeface="+mn-lt"/>
              </a:rPr>
              <a:t>STORAGE NODE 3</a:t>
            </a:r>
            <a:endParaRPr lang="he-IL" sz="1400" kern="0" dirty="0">
              <a:solidFill>
                <a:prstClr val="black"/>
              </a:solidFill>
              <a:latin typeface="+mn-lt"/>
              <a:cs typeface="Levenim MT"/>
            </a:endParaRPr>
          </a:p>
        </p:txBody>
      </p:sp>
      <p:grpSp>
        <p:nvGrpSpPr>
          <p:cNvPr id="207" name="Group 206"/>
          <p:cNvGrpSpPr/>
          <p:nvPr/>
        </p:nvGrpSpPr>
        <p:grpSpPr>
          <a:xfrm>
            <a:off x="5543744" y="3826438"/>
            <a:ext cx="2017556" cy="1047364"/>
            <a:chOff x="6998902" y="4459484"/>
            <a:chExt cx="2727624" cy="1415978"/>
          </a:xfrm>
        </p:grpSpPr>
        <p:pic>
          <p:nvPicPr>
            <p:cNvPr id="208"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209"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10" name="Group 209"/>
          <p:cNvGrpSpPr/>
          <p:nvPr/>
        </p:nvGrpSpPr>
        <p:grpSpPr>
          <a:xfrm>
            <a:off x="3106612" y="3794611"/>
            <a:ext cx="2017556" cy="1047364"/>
            <a:chOff x="6998902" y="4459484"/>
            <a:chExt cx="2727624" cy="1415978"/>
          </a:xfrm>
        </p:grpSpPr>
        <p:pic>
          <p:nvPicPr>
            <p:cNvPr id="211"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212"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13" name="Group 212"/>
          <p:cNvGrpSpPr/>
          <p:nvPr/>
        </p:nvGrpSpPr>
        <p:grpSpPr>
          <a:xfrm>
            <a:off x="642466" y="3774857"/>
            <a:ext cx="2017556" cy="1047364"/>
            <a:chOff x="6998902" y="4459484"/>
            <a:chExt cx="2727624" cy="1415978"/>
          </a:xfrm>
        </p:grpSpPr>
        <p:pic>
          <p:nvPicPr>
            <p:cNvPr id="214"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441610"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pic>
          <p:nvPicPr>
            <p:cNvPr id="215" name="Picture 8" descr="\\usmmishome02001.mm.us.am.ericsson.se\esahpai$\MWPTS\Pictures\RAID-4LAYERS.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998902" y="4459484"/>
              <a:ext cx="1284916" cy="1415978"/>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7588101" y="4112743"/>
            <a:ext cx="425116" cy="584775"/>
          </a:xfrm>
          <a:prstGeom prst="rect">
            <a:avLst/>
          </a:prstGeom>
          <a:noFill/>
        </p:spPr>
        <p:txBody>
          <a:bodyPr wrap="none" rtlCol="0">
            <a:spAutoFit/>
          </a:bodyPr>
          <a:lstStyle/>
          <a:p>
            <a:r>
              <a:rPr lang="en-US" sz="3200" dirty="0">
                <a:solidFill>
                  <a:srgbClr val="00285F"/>
                </a:solidFill>
              </a:rPr>
              <a:t>+</a:t>
            </a:r>
          </a:p>
        </p:txBody>
      </p:sp>
      <p:sp>
        <p:nvSpPr>
          <p:cNvPr id="14" name="Down Arrow 13"/>
          <p:cNvSpPr/>
          <p:nvPr/>
        </p:nvSpPr>
        <p:spPr bwMode="auto">
          <a:xfrm>
            <a:off x="8719573" y="4841975"/>
            <a:ext cx="365257" cy="366409"/>
          </a:xfrm>
          <a:prstGeom prst="downArrow">
            <a:avLst/>
          </a:prstGeom>
          <a:solidFill>
            <a:srgbClr val="00285F"/>
          </a:solidFill>
          <a:ln w="12700" cap="flat" cmpd="sng" algn="ctr">
            <a:noFill/>
            <a:prstDash val="solid"/>
            <a:round/>
            <a:headEnd type="none" w="med" len="med"/>
            <a:tailEnd type="none" w="med" len="med"/>
          </a:ln>
          <a:effectLst/>
          <a:extLst>
            <a:ext uri="{91240B29-F687-4F45-9708-019B960494DF}">
              <a14:hiddenLine xmlns:a14="http://schemas.microsoft.com/office/drawing/2010/main" xmlns="" w="12700" cap="flat" cmpd="sng" algn="ctr">
                <a:solidFill>
                  <a:srgbClr val="00285F"/>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xmlns="" val="1555250615"/>
      </p:ext>
    </p:extLst>
  </p:cSld>
  <p:clrMapOvr>
    <a:masterClrMapping/>
  </p:clrMapOvr>
  <mc:AlternateContent xmlns:mc="http://schemas.openxmlformats.org/markup-compatibility/2006">
    <mc:Choice xmlns:p14="http://schemas.microsoft.com/office/powerpoint/2010/main" xmlns="" Requires="p14">
      <p:transition p14:dur="0" advClick="0"/>
    </mc:Choice>
    <mc:Fallback>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Logo_ChapterSlide_Wide"/>
          <p:cNvPicPr>
            <a:picLocks/>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1998" cy="6857999"/>
          </a:xfrm>
          <a:prstGeom prst="rect">
            <a:avLst/>
          </a:prstGeom>
        </p:spPr>
      </p:pic>
    </p:spTree>
    <p:extLst>
      <p:ext uri="{BB962C8B-B14F-4D97-AF65-F5344CB8AC3E}">
        <p14:creationId xmlns:p14="http://schemas.microsoft.com/office/powerpoint/2010/main" xmlns="" val="4088883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1058801" y="114802"/>
            <a:ext cx="9151999" cy="6450889"/>
          </a:xfrm>
          <a:prstGeom prst="rect">
            <a:avLst/>
          </a:prstGeom>
        </p:spPr>
      </p:pic>
    </p:spTree>
    <p:extLst>
      <p:ext uri="{BB962C8B-B14F-4D97-AF65-F5344CB8AC3E}">
        <p14:creationId xmlns:p14="http://schemas.microsoft.com/office/powerpoint/2010/main" xmlns="" val="28851588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83740" y="1283148"/>
            <a:ext cx="3760463" cy="5199540"/>
          </a:xfrm>
        </p:spPr>
        <p:txBody>
          <a:bodyPr>
            <a:normAutofit fontScale="92500" lnSpcReduction="10000"/>
          </a:bodyPr>
          <a:lstStyle/>
          <a:p>
            <a:pPr marL="457200" lvl="0" indent="-355600">
              <a:lnSpc>
                <a:spcPct val="85000"/>
              </a:lnSpc>
              <a:spcBef>
                <a:spcPts val="0"/>
              </a:spcBef>
              <a:buClr>
                <a:srgbClr val="000000"/>
              </a:buClr>
              <a:buSzPct val="100000"/>
            </a:pPr>
            <a:r>
              <a:rPr lang="en" sz="2000" dirty="0"/>
              <a:t>Expose Interface for cluster configuration</a:t>
            </a:r>
          </a:p>
          <a:p>
            <a:pPr marL="457200" lvl="0" indent="-355600">
              <a:lnSpc>
                <a:spcPct val="85000"/>
              </a:lnSpc>
              <a:spcBef>
                <a:spcPts val="0"/>
              </a:spcBef>
              <a:buClr>
                <a:srgbClr val="000000"/>
              </a:buClr>
              <a:buSzPct val="100000"/>
            </a:pPr>
            <a:endParaRPr lang="en" sz="2000" dirty="0"/>
          </a:p>
          <a:p>
            <a:pPr marL="457200" lvl="0" indent="-355600">
              <a:lnSpc>
                <a:spcPct val="85000"/>
              </a:lnSpc>
              <a:spcBef>
                <a:spcPts val="0"/>
              </a:spcBef>
              <a:buClr>
                <a:srgbClr val="000000"/>
              </a:buClr>
              <a:buSzPct val="100000"/>
            </a:pPr>
            <a:r>
              <a:rPr lang="en" sz="2000" dirty="0"/>
              <a:t>Connected to Database for cluster meta data</a:t>
            </a:r>
          </a:p>
          <a:p>
            <a:pPr marL="457200" lvl="0" indent="-355600">
              <a:lnSpc>
                <a:spcPct val="85000"/>
              </a:lnSpc>
              <a:spcBef>
                <a:spcPts val="0"/>
              </a:spcBef>
              <a:buClr>
                <a:srgbClr val="000000"/>
              </a:buClr>
              <a:buSzPct val="100000"/>
            </a:pPr>
            <a:endParaRPr lang="en" sz="2000" dirty="0"/>
          </a:p>
          <a:p>
            <a:pPr marL="457200" lvl="0" indent="-355600">
              <a:lnSpc>
                <a:spcPct val="85000"/>
              </a:lnSpc>
              <a:spcBef>
                <a:spcPts val="0"/>
              </a:spcBef>
              <a:buClr>
                <a:srgbClr val="000000"/>
              </a:buClr>
              <a:buSzPct val="100000"/>
            </a:pPr>
            <a:r>
              <a:rPr lang="en" sz="2000" dirty="0"/>
              <a:t>Keep HELLO handshake with all Cluster Servers</a:t>
            </a:r>
          </a:p>
          <a:p>
            <a:pPr marL="457200" lvl="0" indent="-355600">
              <a:lnSpc>
                <a:spcPct val="85000"/>
              </a:lnSpc>
              <a:spcBef>
                <a:spcPts val="0"/>
              </a:spcBef>
              <a:buClr>
                <a:srgbClr val="000000"/>
              </a:buClr>
              <a:buSzPct val="100000"/>
            </a:pPr>
            <a:endParaRPr lang="en" sz="2000" dirty="0"/>
          </a:p>
          <a:p>
            <a:pPr marL="457200" lvl="0" indent="-355600">
              <a:lnSpc>
                <a:spcPct val="85000"/>
              </a:lnSpc>
              <a:spcBef>
                <a:spcPts val="0"/>
              </a:spcBef>
              <a:buClr>
                <a:srgbClr val="000000"/>
              </a:buClr>
              <a:buSzPct val="100000"/>
            </a:pPr>
            <a:r>
              <a:rPr lang="en" sz="2000" dirty="0"/>
              <a:t>Perform background maintenance operation on the cluster</a:t>
            </a:r>
          </a:p>
          <a:p>
            <a:pPr marL="914400" lvl="1" indent="-355600">
              <a:lnSpc>
                <a:spcPct val="85000"/>
              </a:lnSpc>
              <a:spcBef>
                <a:spcPts val="0"/>
              </a:spcBef>
              <a:buSzPct val="100000"/>
            </a:pPr>
            <a:r>
              <a:rPr lang="en" dirty="0"/>
              <a:t>Rebuild</a:t>
            </a:r>
          </a:p>
          <a:p>
            <a:pPr marL="914400" lvl="1" indent="-355600">
              <a:lnSpc>
                <a:spcPct val="85000"/>
              </a:lnSpc>
              <a:spcBef>
                <a:spcPts val="0"/>
              </a:spcBef>
              <a:buSzPct val="100000"/>
            </a:pPr>
            <a:r>
              <a:rPr lang="en" dirty="0"/>
              <a:t>Restripe</a:t>
            </a:r>
          </a:p>
          <a:p>
            <a:pPr marL="914400" lvl="1" indent="-355600">
              <a:lnSpc>
                <a:spcPct val="85000"/>
              </a:lnSpc>
              <a:spcBef>
                <a:spcPts val="0"/>
              </a:spcBef>
              <a:buSzPct val="100000"/>
            </a:pPr>
            <a:r>
              <a:rPr lang="en" dirty="0"/>
              <a:t>Balance</a:t>
            </a:r>
          </a:p>
          <a:p>
            <a:pPr marL="914400" lvl="1" indent="-355600">
              <a:lnSpc>
                <a:spcPct val="85000"/>
              </a:lnSpc>
              <a:spcBef>
                <a:spcPts val="0"/>
              </a:spcBef>
              <a:buSzPct val="100000"/>
            </a:pPr>
            <a:endParaRPr lang="en" dirty="0"/>
          </a:p>
          <a:p>
            <a:pPr marL="457200" lvl="0" indent="-355600">
              <a:lnSpc>
                <a:spcPct val="85000"/>
              </a:lnSpc>
              <a:spcBef>
                <a:spcPts val="0"/>
              </a:spcBef>
              <a:buClr>
                <a:srgbClr val="000000"/>
              </a:buClr>
              <a:buSzPct val="100000"/>
            </a:pPr>
            <a:r>
              <a:rPr lang="en" sz="2000" dirty="0"/>
              <a:t>Responsible for files creation/deletion and read/write permission</a:t>
            </a:r>
          </a:p>
          <a:p>
            <a:pPr marL="457200" lvl="0" indent="-355600">
              <a:lnSpc>
                <a:spcPct val="85000"/>
              </a:lnSpc>
              <a:spcBef>
                <a:spcPts val="0"/>
              </a:spcBef>
              <a:buClr>
                <a:srgbClr val="000000"/>
              </a:buClr>
              <a:buSzPct val="100000"/>
            </a:pPr>
            <a:endParaRPr lang="en" sz="2000" dirty="0"/>
          </a:p>
          <a:p>
            <a:pPr marL="457200" lvl="0" indent="-355600">
              <a:lnSpc>
                <a:spcPct val="85000"/>
              </a:lnSpc>
              <a:spcBef>
                <a:spcPts val="0"/>
              </a:spcBef>
              <a:buClr>
                <a:srgbClr val="000000"/>
              </a:buClr>
              <a:buSzPct val="100000"/>
            </a:pPr>
            <a:r>
              <a:rPr lang="en" sz="2000" dirty="0"/>
              <a:t>Download File System configuration to the Storage Servers</a:t>
            </a:r>
          </a:p>
          <a:p>
            <a:pPr marL="457200" lvl="0" indent="-355600">
              <a:lnSpc>
                <a:spcPct val="85000"/>
              </a:lnSpc>
              <a:spcBef>
                <a:spcPts val="0"/>
              </a:spcBef>
              <a:buClr>
                <a:srgbClr val="000000"/>
              </a:buClr>
              <a:buSzPct val="100000"/>
            </a:pPr>
            <a:endParaRPr lang="en" sz="2000" dirty="0"/>
          </a:p>
          <a:p>
            <a:endParaRPr lang="en-GB" dirty="0"/>
          </a:p>
        </p:txBody>
      </p:sp>
      <p:sp>
        <p:nvSpPr>
          <p:cNvPr id="3" name="Title 2"/>
          <p:cNvSpPr>
            <a:spLocks noGrp="1"/>
          </p:cNvSpPr>
          <p:nvPr>
            <p:ph type="title"/>
          </p:nvPr>
        </p:nvSpPr>
        <p:spPr/>
        <p:txBody>
          <a:bodyPr/>
          <a:lstStyle/>
          <a:p>
            <a:r>
              <a:rPr lang="en-GB" dirty="0"/>
              <a:t>Cluster Manager</a:t>
            </a:r>
          </a:p>
        </p:txBody>
      </p:sp>
      <p:pic>
        <p:nvPicPr>
          <p:cNvPr id="4" name="Picture 3"/>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07976" y="1475213"/>
            <a:ext cx="7839772" cy="5007475"/>
          </a:xfrm>
          <a:prstGeom prst="rect">
            <a:avLst/>
          </a:prstGeom>
          <a:noFill/>
        </p:spPr>
      </p:pic>
      <p:sp>
        <p:nvSpPr>
          <p:cNvPr id="5" name="Oval 4"/>
          <p:cNvSpPr/>
          <p:nvPr/>
        </p:nvSpPr>
        <p:spPr bwMode="auto">
          <a:xfrm>
            <a:off x="5131558" y="1325085"/>
            <a:ext cx="5622878" cy="2045909"/>
          </a:xfrm>
          <a:prstGeom prst="ellipse">
            <a:avLst/>
          </a:prstGeom>
          <a:noFill/>
          <a:ln w="25400" cap="flat" cmpd="sng" algn="ctr">
            <a:solidFill>
              <a:schemeClr val="accent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xmlns="" val="4169449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storagereview.com/images/StorageReview-HP-ProLiant-DL360-Gen9.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73155" y="5353688"/>
            <a:ext cx="8096250" cy="926818"/>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2321" name="CustomShape 1"/>
          <p:cNvSpPr/>
          <p:nvPr/>
        </p:nvSpPr>
        <p:spPr>
          <a:xfrm>
            <a:off x="121920" y="97200"/>
            <a:ext cx="11598720" cy="811520"/>
          </a:xfrm>
          <a:prstGeom prst="rect">
            <a:avLst/>
          </a:prstGeom>
          <a:noFill/>
          <a:ln>
            <a:noFill/>
          </a:ln>
        </p:spPr>
        <p:txBody>
          <a:bodyPr lIns="90000" tIns="45000" rIns="90000" bIns="45000" anchor="ctr"/>
          <a:lstStyle/>
          <a:p>
            <a:pPr algn="ctr" rtl="0">
              <a:lnSpc>
                <a:spcPct val="100000"/>
              </a:lnSpc>
            </a:pPr>
            <a:endParaRPr dirty="0"/>
          </a:p>
          <a:p>
            <a:pPr algn="ctr"/>
            <a:r>
              <a:rPr lang="en-US" sz="4400" b="1" dirty="0">
                <a:solidFill>
                  <a:srgbClr val="000000"/>
                </a:solidFill>
                <a:latin typeface="+mj-lt"/>
                <a:ea typeface="Times New Roman"/>
                <a:cs typeface="Arial" panose="020B0604020202020204" pitchFamily="34" charset="0"/>
              </a:rPr>
              <a:t> VSPP- Components</a:t>
            </a:r>
            <a:endParaRPr sz="4400" dirty="0">
              <a:latin typeface="+mj-lt"/>
              <a:cs typeface="Arial" panose="020B0604020202020204" pitchFamily="34" charset="0"/>
            </a:endParaRPr>
          </a:p>
        </p:txBody>
      </p:sp>
      <p:sp>
        <p:nvSpPr>
          <p:cNvPr id="2322" name="CustomShape 2"/>
          <p:cNvSpPr/>
          <p:nvPr/>
        </p:nvSpPr>
        <p:spPr>
          <a:xfrm>
            <a:off x="234720" y="764704"/>
            <a:ext cx="11744640" cy="5261760"/>
          </a:xfrm>
          <a:prstGeom prst="rect">
            <a:avLst/>
          </a:prstGeom>
          <a:noFill/>
          <a:ln>
            <a:noFill/>
          </a:ln>
          <a:effectLst/>
        </p:spPr>
      </p:sp>
      <p:sp>
        <p:nvSpPr>
          <p:cNvPr id="2323" name="CustomShape 3"/>
          <p:cNvSpPr/>
          <p:nvPr/>
        </p:nvSpPr>
        <p:spPr>
          <a:xfrm>
            <a:off x="501120" y="39240"/>
            <a:ext cx="10968480" cy="5208840"/>
          </a:xfrm>
          <a:prstGeom prst="rect">
            <a:avLst/>
          </a:prstGeom>
          <a:noFill/>
          <a:ln>
            <a:noFill/>
          </a:ln>
        </p:spPr>
        <p:txBody>
          <a:bodyPr lIns="90000" tIns="45000" rIns="90000" bIns="45000"/>
          <a:lstStyle/>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p:txBody>
      </p:sp>
      <p:sp>
        <p:nvSpPr>
          <p:cNvPr id="2324" name="CustomShape 4"/>
          <p:cNvSpPr/>
          <p:nvPr/>
        </p:nvSpPr>
        <p:spPr>
          <a:xfrm>
            <a:off x="623040" y="1215384"/>
            <a:ext cx="10968000" cy="2565045"/>
          </a:xfrm>
          <a:prstGeom prst="rect">
            <a:avLst/>
          </a:prstGeom>
          <a:noFill/>
          <a:ln>
            <a:noFill/>
          </a:ln>
        </p:spPr>
        <p:txBody>
          <a:bodyPr lIns="0" tIns="0" rIns="0" bIns="0">
            <a:normAutofit fontScale="70000" lnSpcReduction="20000"/>
          </a:bodyPr>
          <a:lstStyle/>
          <a:p>
            <a:endParaRPr lang="en-GB" sz="2400" u="sng" dirty="0"/>
          </a:p>
          <a:p>
            <a:endParaRPr lang="en-GB" sz="2400" b="1" u="sng" dirty="0"/>
          </a:p>
          <a:p>
            <a:r>
              <a:rPr lang="en-GB" sz="2300" b="1" u="sng" dirty="0"/>
              <a:t>The VSPP Manager Server  </a:t>
            </a:r>
            <a:r>
              <a:rPr lang="en-US" sz="2300" dirty="0"/>
              <a:t>is an application server that controls and orchestrates the entire set of processes. </a:t>
            </a:r>
          </a:p>
          <a:p>
            <a:r>
              <a:rPr lang="en-US" sz="2300" dirty="0"/>
              <a:t>It dynamically</a:t>
            </a:r>
            <a:r>
              <a:rPr lang="he-IL" sz="2300" dirty="0"/>
              <a:t> </a:t>
            </a:r>
            <a:r>
              <a:rPr lang="en-US" sz="2300" dirty="0"/>
              <a:t>controls and load balances the virtual video server clusters (</a:t>
            </a:r>
            <a:r>
              <a:rPr lang="en-US" sz="2300" b="1" dirty="0"/>
              <a:t>pods</a:t>
            </a:r>
            <a:r>
              <a:rPr lang="en-US" sz="2300" dirty="0"/>
              <a:t>) in a real-time environment in terms of storage capacity allocation, content processing capabilities, ingest and streaming throughput. </a:t>
            </a:r>
          </a:p>
          <a:p>
            <a:endParaRPr lang="en-US" sz="2300" dirty="0"/>
          </a:p>
          <a:p>
            <a:r>
              <a:rPr lang="en-US" sz="2300" dirty="0"/>
              <a:t>In addition to managing the pods, the VSPP Manager communicates with the operator Back Office (BO) infrastructure using multiple interfaces. (APIs)</a:t>
            </a:r>
          </a:p>
          <a:p>
            <a:endParaRPr lang="en-US" sz="2400" dirty="0"/>
          </a:p>
        </p:txBody>
      </p:sp>
      <p:sp>
        <p:nvSpPr>
          <p:cNvPr id="8" name="Content Placeholder 1"/>
          <p:cNvSpPr txBox="1">
            <a:spLocks/>
          </p:cNvSpPr>
          <p:nvPr/>
        </p:nvSpPr>
        <p:spPr>
          <a:xfrm>
            <a:off x="524933" y="3998793"/>
            <a:ext cx="3668695" cy="1249287"/>
          </a:xfrm>
          <a:prstGeom prst="rect">
            <a:avLst/>
          </a:prstGeom>
        </p:spPr>
        <p:txBody>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buNone/>
            </a:pPr>
            <a:endParaRPr lang="en-GB" sz="1600" kern="0" dirty="0"/>
          </a:p>
          <a:p>
            <a:r>
              <a:rPr lang="en-GB" sz="1600" kern="0" dirty="0"/>
              <a:t>2 x HP ProLiant DL360/G9 servers</a:t>
            </a:r>
          </a:p>
        </p:txBody>
      </p:sp>
      <p:sp>
        <p:nvSpPr>
          <p:cNvPr id="10" name="Content Placeholder 1"/>
          <p:cNvSpPr txBox="1">
            <a:spLocks/>
          </p:cNvSpPr>
          <p:nvPr/>
        </p:nvSpPr>
        <p:spPr>
          <a:xfrm>
            <a:off x="546607" y="3646166"/>
            <a:ext cx="5473700" cy="352626"/>
          </a:xfrm>
          <a:prstGeom prst="rect">
            <a:avLst/>
          </a:prstGeom>
        </p:spPr>
        <p:txBody>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buNone/>
            </a:pPr>
            <a:r>
              <a:rPr lang="en-GB" sz="1600" b="1" kern="0" dirty="0"/>
              <a:t>EXAMPLE HARDWARE</a:t>
            </a:r>
          </a:p>
          <a:p>
            <a:pPr marL="355600" lvl="1" indent="0">
              <a:buNone/>
            </a:pPr>
            <a:endParaRPr lang="en-GB" kern="0" dirty="0"/>
          </a:p>
        </p:txBody>
      </p:sp>
      <p:sp>
        <p:nvSpPr>
          <p:cNvPr id="11" name="Content Placeholder 1"/>
          <p:cNvSpPr txBox="1">
            <a:spLocks/>
          </p:cNvSpPr>
          <p:nvPr/>
        </p:nvSpPr>
        <p:spPr>
          <a:xfrm>
            <a:off x="6558455" y="3998793"/>
            <a:ext cx="4587765" cy="1249287"/>
          </a:xfrm>
          <a:prstGeom prst="rect">
            <a:avLst/>
          </a:prstGeom>
        </p:spPr>
        <p:txBody>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r>
              <a:rPr lang="en-GB" sz="1600" kern="0" dirty="0"/>
              <a:t>6 SFF SAS disks per node</a:t>
            </a:r>
          </a:p>
          <a:p>
            <a:pPr lvl="1"/>
            <a:r>
              <a:rPr lang="en-GB" sz="1600" kern="0" dirty="0"/>
              <a:t>300GB per disk</a:t>
            </a:r>
          </a:p>
          <a:p>
            <a:pPr lvl="1"/>
            <a:r>
              <a:rPr lang="en-GB" sz="1600" kern="0" dirty="0"/>
              <a:t>No 10Ge dual port cards required</a:t>
            </a:r>
          </a:p>
          <a:p>
            <a:pPr lvl="1"/>
            <a:endParaRPr lang="en-GB" kern="0" dirty="0"/>
          </a:p>
        </p:txBody>
      </p:sp>
    </p:spTree>
    <p:extLst>
      <p:ext uri="{BB962C8B-B14F-4D97-AF65-F5344CB8AC3E}">
        <p14:creationId xmlns:p14="http://schemas.microsoft.com/office/powerpoint/2010/main" xmlns="" val="24198459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2" name="CustomShape 2"/>
          <p:cNvSpPr/>
          <p:nvPr/>
        </p:nvSpPr>
        <p:spPr>
          <a:xfrm>
            <a:off x="234720" y="764704"/>
            <a:ext cx="11744640" cy="5261760"/>
          </a:xfrm>
          <a:prstGeom prst="rect">
            <a:avLst/>
          </a:prstGeom>
          <a:noFill/>
          <a:ln>
            <a:noFill/>
          </a:ln>
        </p:spPr>
      </p:sp>
      <p:sp>
        <p:nvSpPr>
          <p:cNvPr id="2323" name="CustomShape 3"/>
          <p:cNvSpPr/>
          <p:nvPr/>
        </p:nvSpPr>
        <p:spPr>
          <a:xfrm>
            <a:off x="501120" y="39240"/>
            <a:ext cx="10968480" cy="5208840"/>
          </a:xfrm>
          <a:prstGeom prst="rect">
            <a:avLst/>
          </a:prstGeom>
          <a:noFill/>
          <a:ln>
            <a:noFill/>
          </a:ln>
        </p:spPr>
        <p:txBody>
          <a:bodyPr lIns="90000" tIns="45000" rIns="90000" bIns="45000"/>
          <a:lstStyle/>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p:txBody>
      </p:sp>
      <p:sp>
        <p:nvSpPr>
          <p:cNvPr id="2324" name="CustomShape 4"/>
          <p:cNvSpPr/>
          <p:nvPr/>
        </p:nvSpPr>
        <p:spPr>
          <a:xfrm>
            <a:off x="274321" y="1734207"/>
            <a:ext cx="4486866" cy="1150884"/>
          </a:xfrm>
          <a:prstGeom prst="rect">
            <a:avLst/>
          </a:prstGeom>
          <a:noFill/>
          <a:ln>
            <a:noFill/>
          </a:ln>
        </p:spPr>
        <p:txBody>
          <a:bodyPr lIns="0" tIns="0" rIns="0" bIns="0">
            <a:normAutofit fontScale="70000" lnSpcReduction="20000"/>
          </a:bodyPr>
          <a:lstStyle/>
          <a:p>
            <a:r>
              <a:rPr lang="en-US" sz="2600" b="1" u="sng" dirty="0" err="1"/>
              <a:t>SolidDB</a:t>
            </a:r>
            <a:r>
              <a:rPr lang="en-US" sz="2600" b="1" u="sng" dirty="0"/>
              <a:t>:</a:t>
            </a:r>
            <a:r>
              <a:rPr lang="en-US" sz="2600" dirty="0"/>
              <a:t> An in-memory database system that delivers high speed performance and provides extremely fast access to critical configuration and service data of the Video software layer. </a:t>
            </a:r>
          </a:p>
          <a:p>
            <a:endParaRPr lang="en-US" sz="2400" dirty="0"/>
          </a:p>
          <a:p>
            <a:endParaRPr lang="en-GB" sz="2400" dirty="0"/>
          </a:p>
        </p:txBody>
      </p:sp>
      <p:sp>
        <p:nvSpPr>
          <p:cNvPr id="10" name="CustomShape 1"/>
          <p:cNvSpPr/>
          <p:nvPr/>
        </p:nvSpPr>
        <p:spPr>
          <a:xfrm>
            <a:off x="274320" y="249600"/>
            <a:ext cx="11598720" cy="811520"/>
          </a:xfrm>
          <a:prstGeom prst="rect">
            <a:avLst/>
          </a:prstGeom>
          <a:noFill/>
          <a:ln>
            <a:noFill/>
          </a:ln>
        </p:spPr>
        <p:txBody>
          <a:bodyPr lIns="90000" tIns="45000" rIns="90000" bIns="45000" anchor="ctr"/>
          <a:lstStyle/>
          <a:p>
            <a:pPr algn="ctr" rtl="0">
              <a:lnSpc>
                <a:spcPct val="100000"/>
              </a:lnSpc>
            </a:pPr>
            <a:endParaRPr dirty="0"/>
          </a:p>
          <a:p>
            <a:pPr algn="ctr"/>
            <a:r>
              <a:rPr lang="en-US" sz="4400" b="1" dirty="0">
                <a:solidFill>
                  <a:srgbClr val="000000"/>
                </a:solidFill>
                <a:latin typeface="+mj-lt"/>
                <a:ea typeface="Times New Roman"/>
                <a:cs typeface="Arial" panose="020B0604020202020204" pitchFamily="34" charset="0"/>
              </a:rPr>
              <a:t> </a:t>
            </a:r>
            <a:endParaRPr sz="4400" dirty="0">
              <a:latin typeface="+mj-lt"/>
              <a:cs typeface="Arial" panose="020B0604020202020204" pitchFamily="34" charset="0"/>
            </a:endParaRPr>
          </a:p>
        </p:txBody>
      </p:sp>
      <p:sp>
        <p:nvSpPr>
          <p:cNvPr id="11" name="CustomShape 1"/>
          <p:cNvSpPr/>
          <p:nvPr/>
        </p:nvSpPr>
        <p:spPr>
          <a:xfrm>
            <a:off x="121920" y="97200"/>
            <a:ext cx="11598720" cy="811520"/>
          </a:xfrm>
          <a:prstGeom prst="rect">
            <a:avLst/>
          </a:prstGeom>
          <a:noFill/>
          <a:ln>
            <a:noFill/>
          </a:ln>
        </p:spPr>
        <p:txBody>
          <a:bodyPr lIns="90000" tIns="45000" rIns="90000" bIns="45000" anchor="ctr"/>
          <a:lstStyle/>
          <a:p>
            <a:pPr algn="ctr" rtl="0">
              <a:lnSpc>
                <a:spcPct val="100000"/>
              </a:lnSpc>
            </a:pPr>
            <a:endParaRPr dirty="0"/>
          </a:p>
          <a:p>
            <a:pPr algn="ctr"/>
            <a:r>
              <a:rPr lang="en-US" sz="4400" b="1" dirty="0">
                <a:solidFill>
                  <a:srgbClr val="000000"/>
                </a:solidFill>
                <a:latin typeface="+mj-lt"/>
                <a:ea typeface="Times New Roman"/>
                <a:cs typeface="Arial" panose="020B0604020202020204" pitchFamily="34" charset="0"/>
              </a:rPr>
              <a:t> VSPP- Components</a:t>
            </a:r>
            <a:endParaRPr sz="4400" dirty="0">
              <a:latin typeface="+mj-lt"/>
              <a:cs typeface="Arial" panose="020B0604020202020204" pitchFamily="34" charset="0"/>
            </a:endParaRPr>
          </a:p>
        </p:txBody>
      </p:sp>
      <p:sp>
        <p:nvSpPr>
          <p:cNvPr id="7" name="CustomShape 4"/>
          <p:cNvSpPr/>
          <p:nvPr/>
        </p:nvSpPr>
        <p:spPr>
          <a:xfrm>
            <a:off x="106846" y="3687679"/>
            <a:ext cx="4821816" cy="1150884"/>
          </a:xfrm>
          <a:prstGeom prst="rect">
            <a:avLst/>
          </a:prstGeom>
          <a:noFill/>
          <a:ln>
            <a:noFill/>
          </a:ln>
        </p:spPr>
        <p:txBody>
          <a:bodyPr lIns="0" tIns="0" rIns="0" bIns="0">
            <a:normAutofit fontScale="92500" lnSpcReduction="10000"/>
          </a:bodyPr>
          <a:lstStyle/>
          <a:p>
            <a:r>
              <a:rPr lang="en-US" sz="2400" dirty="0"/>
              <a:t> </a:t>
            </a:r>
            <a:r>
              <a:rPr lang="en-US" sz="2400" dirty="0" err="1"/>
              <a:t>S</a:t>
            </a:r>
            <a:r>
              <a:rPr lang="en-US" sz="1900" b="1" dirty="0" err="1"/>
              <a:t>olidDB</a:t>
            </a:r>
            <a:r>
              <a:rPr lang="en-US" sz="2400" dirty="0"/>
              <a:t>: </a:t>
            </a:r>
            <a:r>
              <a:rPr lang="en-US" sz="1900" dirty="0"/>
              <a:t>may scale to hundreds of thousands of transactions per second, thereby reducing latency in the overall </a:t>
            </a:r>
            <a:r>
              <a:rPr lang="en-US" sz="1900" dirty="0" err="1"/>
              <a:t>cDVR</a:t>
            </a:r>
            <a:r>
              <a:rPr lang="en-US" sz="1900" dirty="0"/>
              <a:t> system functionality.</a:t>
            </a:r>
          </a:p>
          <a:p>
            <a:endParaRPr lang="en-US" sz="2400" dirty="0"/>
          </a:p>
          <a:p>
            <a:endParaRPr lang="en-GB" sz="2400" dirty="0"/>
          </a:p>
        </p:txBody>
      </p:sp>
      <p:sp>
        <p:nvSpPr>
          <p:cNvPr id="8" name="CustomShape 4"/>
          <p:cNvSpPr/>
          <p:nvPr/>
        </p:nvSpPr>
        <p:spPr>
          <a:xfrm>
            <a:off x="456652" y="6170467"/>
            <a:ext cx="11751120" cy="380300"/>
          </a:xfrm>
          <a:prstGeom prst="rect">
            <a:avLst/>
          </a:prstGeom>
          <a:noFill/>
          <a:ln>
            <a:noFill/>
          </a:ln>
        </p:spPr>
        <p:txBody>
          <a:bodyPr lIns="0" tIns="0" rIns="0" bIns="0">
            <a:normAutofit/>
          </a:bodyPr>
          <a:lstStyle/>
          <a:p>
            <a:r>
              <a:rPr lang="en-US" sz="1800" dirty="0"/>
              <a:t> Solid was acquired by IBM in 2007. It was subsequently sold to UNICOM Global in 2014.</a:t>
            </a:r>
          </a:p>
          <a:p>
            <a:endParaRPr lang="en-GB" sz="2400" dirty="0"/>
          </a:p>
        </p:txBody>
      </p:sp>
      <p:grpSp>
        <p:nvGrpSpPr>
          <p:cNvPr id="5" name="Group 4"/>
          <p:cNvGrpSpPr/>
          <p:nvPr/>
        </p:nvGrpSpPr>
        <p:grpSpPr>
          <a:xfrm>
            <a:off x="5517931" y="1261241"/>
            <a:ext cx="5951669" cy="4583985"/>
            <a:chOff x="603186" y="910768"/>
            <a:chExt cx="4169164" cy="3102029"/>
          </a:xfrm>
        </p:grpSpPr>
        <p:sp>
          <p:nvSpPr>
            <p:cNvPr id="12" name="object 3"/>
            <p:cNvSpPr/>
            <p:nvPr/>
          </p:nvSpPr>
          <p:spPr>
            <a:xfrm>
              <a:off x="3200641" y="2838259"/>
              <a:ext cx="1496352" cy="1163827"/>
            </a:xfrm>
            <a:custGeom>
              <a:avLst/>
              <a:gdLst/>
              <a:ahLst/>
              <a:cxnLst/>
              <a:rect l="l" t="t" r="r" b="b"/>
              <a:pathLst>
                <a:path w="1496352" h="1163827">
                  <a:moveTo>
                    <a:pt x="1296835" y="0"/>
                  </a:moveTo>
                  <a:lnTo>
                    <a:pt x="199517" y="0"/>
                  </a:lnTo>
                  <a:lnTo>
                    <a:pt x="183216" y="685"/>
                  </a:lnTo>
                  <a:lnTo>
                    <a:pt x="136631" y="10541"/>
                  </a:lnTo>
                  <a:lnTo>
                    <a:pt x="94625" y="30958"/>
                  </a:lnTo>
                  <a:lnTo>
                    <a:pt x="58610" y="60477"/>
                  </a:lnTo>
                  <a:lnTo>
                    <a:pt x="30002" y="97640"/>
                  </a:lnTo>
                  <a:lnTo>
                    <a:pt x="10215" y="140986"/>
                  </a:lnTo>
                  <a:lnTo>
                    <a:pt x="664" y="189058"/>
                  </a:lnTo>
                  <a:lnTo>
                    <a:pt x="0" y="205879"/>
                  </a:lnTo>
                  <a:lnTo>
                    <a:pt x="0" y="957948"/>
                  </a:lnTo>
                  <a:lnTo>
                    <a:pt x="5825" y="1007270"/>
                  </a:lnTo>
                  <a:lnTo>
                    <a:pt x="22357" y="1052354"/>
                  </a:lnTo>
                  <a:lnTo>
                    <a:pt x="48181" y="1091740"/>
                  </a:lnTo>
                  <a:lnTo>
                    <a:pt x="81884" y="1123969"/>
                  </a:lnTo>
                  <a:lnTo>
                    <a:pt x="122050" y="1147582"/>
                  </a:lnTo>
                  <a:lnTo>
                    <a:pt x="167266" y="1161120"/>
                  </a:lnTo>
                  <a:lnTo>
                    <a:pt x="199517" y="1163828"/>
                  </a:lnTo>
                  <a:lnTo>
                    <a:pt x="1296835" y="1163828"/>
                  </a:lnTo>
                  <a:lnTo>
                    <a:pt x="1344631" y="1157817"/>
                  </a:lnTo>
                  <a:lnTo>
                    <a:pt x="1388320" y="1140759"/>
                  </a:lnTo>
                  <a:lnTo>
                    <a:pt x="1426489" y="1114111"/>
                  </a:lnTo>
                  <a:lnTo>
                    <a:pt x="1457723" y="1079334"/>
                  </a:lnTo>
                  <a:lnTo>
                    <a:pt x="1480608" y="1037887"/>
                  </a:lnTo>
                  <a:lnTo>
                    <a:pt x="1493728" y="991228"/>
                  </a:lnTo>
                  <a:lnTo>
                    <a:pt x="1496352" y="957948"/>
                  </a:lnTo>
                  <a:lnTo>
                    <a:pt x="1496352" y="205879"/>
                  </a:lnTo>
                  <a:lnTo>
                    <a:pt x="1490527" y="156557"/>
                  </a:lnTo>
                  <a:lnTo>
                    <a:pt x="1473995" y="111473"/>
                  </a:lnTo>
                  <a:lnTo>
                    <a:pt x="1448170" y="72087"/>
                  </a:lnTo>
                  <a:lnTo>
                    <a:pt x="1414467" y="39858"/>
                  </a:lnTo>
                  <a:lnTo>
                    <a:pt x="1374301" y="16245"/>
                  </a:lnTo>
                  <a:lnTo>
                    <a:pt x="1329085" y="2707"/>
                  </a:lnTo>
                  <a:lnTo>
                    <a:pt x="1296835" y="0"/>
                  </a:lnTo>
                  <a:close/>
                </a:path>
              </a:pathLst>
            </a:custGeom>
            <a:solidFill>
              <a:srgbClr val="E7E7E7"/>
            </a:solidFill>
          </p:spPr>
          <p:txBody>
            <a:bodyPr wrap="square" lIns="0" tIns="0" rIns="0" bIns="0" rtlCol="0">
              <a:noAutofit/>
            </a:bodyPr>
            <a:lstStyle/>
            <a:p>
              <a:endParaRPr/>
            </a:p>
          </p:txBody>
        </p:sp>
        <p:sp>
          <p:nvSpPr>
            <p:cNvPr id="13" name="object 4"/>
            <p:cNvSpPr/>
            <p:nvPr/>
          </p:nvSpPr>
          <p:spPr>
            <a:xfrm>
              <a:off x="3167392" y="2805010"/>
              <a:ext cx="1496339" cy="1163827"/>
            </a:xfrm>
            <a:custGeom>
              <a:avLst/>
              <a:gdLst/>
              <a:ahLst/>
              <a:cxnLst/>
              <a:rect l="l" t="t" r="r" b="b"/>
              <a:pathLst>
                <a:path w="1496339" h="1163827">
                  <a:moveTo>
                    <a:pt x="1296835" y="0"/>
                  </a:moveTo>
                  <a:lnTo>
                    <a:pt x="199504" y="0"/>
                  </a:lnTo>
                  <a:lnTo>
                    <a:pt x="183203" y="685"/>
                  </a:lnTo>
                  <a:lnTo>
                    <a:pt x="136620" y="10541"/>
                  </a:lnTo>
                  <a:lnTo>
                    <a:pt x="94615" y="30958"/>
                  </a:lnTo>
                  <a:lnTo>
                    <a:pt x="58604" y="60477"/>
                  </a:lnTo>
                  <a:lnTo>
                    <a:pt x="29999" y="97640"/>
                  </a:lnTo>
                  <a:lnTo>
                    <a:pt x="10214" y="140986"/>
                  </a:lnTo>
                  <a:lnTo>
                    <a:pt x="664" y="189058"/>
                  </a:lnTo>
                  <a:lnTo>
                    <a:pt x="0" y="205879"/>
                  </a:lnTo>
                  <a:lnTo>
                    <a:pt x="0" y="957948"/>
                  </a:lnTo>
                  <a:lnTo>
                    <a:pt x="5824" y="1007270"/>
                  </a:lnTo>
                  <a:lnTo>
                    <a:pt x="22354" y="1052354"/>
                  </a:lnTo>
                  <a:lnTo>
                    <a:pt x="48176" y="1091740"/>
                  </a:lnTo>
                  <a:lnTo>
                    <a:pt x="81876" y="1123969"/>
                  </a:lnTo>
                  <a:lnTo>
                    <a:pt x="122040" y="1147582"/>
                  </a:lnTo>
                  <a:lnTo>
                    <a:pt x="167254" y="1161120"/>
                  </a:lnTo>
                  <a:lnTo>
                    <a:pt x="199504" y="1163828"/>
                  </a:lnTo>
                  <a:lnTo>
                    <a:pt x="1296835" y="1163828"/>
                  </a:lnTo>
                  <a:lnTo>
                    <a:pt x="1344630" y="1157817"/>
                  </a:lnTo>
                  <a:lnTo>
                    <a:pt x="1388318" y="1140759"/>
                  </a:lnTo>
                  <a:lnTo>
                    <a:pt x="1426484" y="1114111"/>
                  </a:lnTo>
                  <a:lnTo>
                    <a:pt x="1457715" y="1079334"/>
                  </a:lnTo>
                  <a:lnTo>
                    <a:pt x="1480597" y="1037887"/>
                  </a:lnTo>
                  <a:lnTo>
                    <a:pt x="1493715" y="991228"/>
                  </a:lnTo>
                  <a:lnTo>
                    <a:pt x="1496339" y="957948"/>
                  </a:lnTo>
                  <a:lnTo>
                    <a:pt x="1496339" y="205879"/>
                  </a:lnTo>
                  <a:lnTo>
                    <a:pt x="1490515" y="156557"/>
                  </a:lnTo>
                  <a:lnTo>
                    <a:pt x="1473985" y="111473"/>
                  </a:lnTo>
                  <a:lnTo>
                    <a:pt x="1448163" y="72087"/>
                  </a:lnTo>
                  <a:lnTo>
                    <a:pt x="1414463" y="39858"/>
                  </a:lnTo>
                  <a:lnTo>
                    <a:pt x="1374299" y="16245"/>
                  </a:lnTo>
                  <a:lnTo>
                    <a:pt x="1329085" y="2707"/>
                  </a:lnTo>
                  <a:lnTo>
                    <a:pt x="1296835" y="0"/>
                  </a:lnTo>
                  <a:close/>
                </a:path>
              </a:pathLst>
            </a:custGeom>
            <a:solidFill>
              <a:srgbClr val="FFFFFF"/>
            </a:solidFill>
          </p:spPr>
          <p:txBody>
            <a:bodyPr wrap="square" lIns="0" tIns="0" rIns="0" bIns="0" rtlCol="0">
              <a:noAutofit/>
            </a:bodyPr>
            <a:lstStyle/>
            <a:p>
              <a:endParaRPr/>
            </a:p>
          </p:txBody>
        </p:sp>
        <p:sp>
          <p:nvSpPr>
            <p:cNvPr id="14" name="object 5"/>
            <p:cNvSpPr/>
            <p:nvPr/>
          </p:nvSpPr>
          <p:spPr>
            <a:xfrm>
              <a:off x="3167392" y="2805010"/>
              <a:ext cx="1496339" cy="1163827"/>
            </a:xfrm>
            <a:custGeom>
              <a:avLst/>
              <a:gdLst/>
              <a:ahLst/>
              <a:cxnLst/>
              <a:rect l="l" t="t" r="r" b="b"/>
              <a:pathLst>
                <a:path w="1496339" h="1163827">
                  <a:moveTo>
                    <a:pt x="199504" y="0"/>
                  </a:moveTo>
                  <a:lnTo>
                    <a:pt x="1296835" y="0"/>
                  </a:lnTo>
                  <a:lnTo>
                    <a:pt x="1313135" y="685"/>
                  </a:lnTo>
                  <a:lnTo>
                    <a:pt x="1359719" y="10541"/>
                  </a:lnTo>
                  <a:lnTo>
                    <a:pt x="1401723" y="30958"/>
                  </a:lnTo>
                  <a:lnTo>
                    <a:pt x="1437735" y="60477"/>
                  </a:lnTo>
                  <a:lnTo>
                    <a:pt x="1466340" y="97640"/>
                  </a:lnTo>
                  <a:lnTo>
                    <a:pt x="1486124" y="140986"/>
                  </a:lnTo>
                  <a:lnTo>
                    <a:pt x="1495674" y="189058"/>
                  </a:lnTo>
                  <a:lnTo>
                    <a:pt x="1496339" y="205879"/>
                  </a:lnTo>
                  <a:lnTo>
                    <a:pt x="1496339" y="957948"/>
                  </a:lnTo>
                  <a:lnTo>
                    <a:pt x="1490515" y="1007270"/>
                  </a:lnTo>
                  <a:lnTo>
                    <a:pt x="1473985" y="1052354"/>
                  </a:lnTo>
                  <a:lnTo>
                    <a:pt x="1448163" y="1091740"/>
                  </a:lnTo>
                  <a:lnTo>
                    <a:pt x="1414463" y="1123969"/>
                  </a:lnTo>
                  <a:lnTo>
                    <a:pt x="1374299" y="1147582"/>
                  </a:lnTo>
                  <a:lnTo>
                    <a:pt x="1329085" y="1161120"/>
                  </a:lnTo>
                  <a:lnTo>
                    <a:pt x="1296835" y="1163828"/>
                  </a:lnTo>
                  <a:lnTo>
                    <a:pt x="199504" y="1163828"/>
                  </a:lnTo>
                  <a:lnTo>
                    <a:pt x="151709" y="1157817"/>
                  </a:lnTo>
                  <a:lnTo>
                    <a:pt x="108021" y="1140759"/>
                  </a:lnTo>
                  <a:lnTo>
                    <a:pt x="69854" y="1114111"/>
                  </a:lnTo>
                  <a:lnTo>
                    <a:pt x="38623" y="1079334"/>
                  </a:lnTo>
                  <a:lnTo>
                    <a:pt x="15742" y="1037887"/>
                  </a:lnTo>
                  <a:lnTo>
                    <a:pt x="2623" y="991228"/>
                  </a:lnTo>
                  <a:lnTo>
                    <a:pt x="0" y="957948"/>
                  </a:lnTo>
                  <a:lnTo>
                    <a:pt x="0" y="205879"/>
                  </a:lnTo>
                  <a:lnTo>
                    <a:pt x="5824" y="156557"/>
                  </a:lnTo>
                  <a:lnTo>
                    <a:pt x="22354" y="111473"/>
                  </a:lnTo>
                  <a:lnTo>
                    <a:pt x="48176" y="72087"/>
                  </a:lnTo>
                  <a:lnTo>
                    <a:pt x="81876" y="39858"/>
                  </a:lnTo>
                  <a:lnTo>
                    <a:pt x="122040" y="16245"/>
                  </a:lnTo>
                  <a:lnTo>
                    <a:pt x="167254" y="2707"/>
                  </a:lnTo>
                  <a:lnTo>
                    <a:pt x="199504" y="0"/>
                  </a:lnTo>
                  <a:close/>
                </a:path>
              </a:pathLst>
            </a:custGeom>
            <a:ln w="9525">
              <a:solidFill>
                <a:srgbClr val="231F20"/>
              </a:solidFill>
            </a:ln>
          </p:spPr>
          <p:txBody>
            <a:bodyPr wrap="square" lIns="0" tIns="0" rIns="0" bIns="0" rtlCol="0">
              <a:noAutofit/>
            </a:bodyPr>
            <a:lstStyle/>
            <a:p>
              <a:endParaRPr/>
            </a:p>
          </p:txBody>
        </p:sp>
        <p:sp>
          <p:nvSpPr>
            <p:cNvPr id="15" name="object 6"/>
            <p:cNvSpPr/>
            <p:nvPr/>
          </p:nvSpPr>
          <p:spPr>
            <a:xfrm>
              <a:off x="806272" y="2838259"/>
              <a:ext cx="1496339" cy="1163827"/>
            </a:xfrm>
            <a:custGeom>
              <a:avLst/>
              <a:gdLst/>
              <a:ahLst/>
              <a:cxnLst/>
              <a:rect l="l" t="t" r="r" b="b"/>
              <a:pathLst>
                <a:path w="1496339" h="1163827">
                  <a:moveTo>
                    <a:pt x="1296835" y="0"/>
                  </a:moveTo>
                  <a:lnTo>
                    <a:pt x="199504" y="0"/>
                  </a:lnTo>
                  <a:lnTo>
                    <a:pt x="183203" y="685"/>
                  </a:lnTo>
                  <a:lnTo>
                    <a:pt x="136620" y="10541"/>
                  </a:lnTo>
                  <a:lnTo>
                    <a:pt x="94615" y="30958"/>
                  </a:lnTo>
                  <a:lnTo>
                    <a:pt x="58604" y="60477"/>
                  </a:lnTo>
                  <a:lnTo>
                    <a:pt x="29999" y="97640"/>
                  </a:lnTo>
                  <a:lnTo>
                    <a:pt x="10214" y="140986"/>
                  </a:lnTo>
                  <a:lnTo>
                    <a:pt x="664" y="189058"/>
                  </a:lnTo>
                  <a:lnTo>
                    <a:pt x="0" y="205879"/>
                  </a:lnTo>
                  <a:lnTo>
                    <a:pt x="0" y="957948"/>
                  </a:lnTo>
                  <a:lnTo>
                    <a:pt x="5824" y="1007270"/>
                  </a:lnTo>
                  <a:lnTo>
                    <a:pt x="22354" y="1052354"/>
                  </a:lnTo>
                  <a:lnTo>
                    <a:pt x="48176" y="1091740"/>
                  </a:lnTo>
                  <a:lnTo>
                    <a:pt x="81876" y="1123969"/>
                  </a:lnTo>
                  <a:lnTo>
                    <a:pt x="122040" y="1147582"/>
                  </a:lnTo>
                  <a:lnTo>
                    <a:pt x="167254" y="1161120"/>
                  </a:lnTo>
                  <a:lnTo>
                    <a:pt x="199504" y="1163828"/>
                  </a:lnTo>
                  <a:lnTo>
                    <a:pt x="1296835" y="1163828"/>
                  </a:lnTo>
                  <a:lnTo>
                    <a:pt x="1344630" y="1157817"/>
                  </a:lnTo>
                  <a:lnTo>
                    <a:pt x="1388318" y="1140759"/>
                  </a:lnTo>
                  <a:lnTo>
                    <a:pt x="1426484" y="1114111"/>
                  </a:lnTo>
                  <a:lnTo>
                    <a:pt x="1457715" y="1079334"/>
                  </a:lnTo>
                  <a:lnTo>
                    <a:pt x="1480597" y="1037887"/>
                  </a:lnTo>
                  <a:lnTo>
                    <a:pt x="1493715" y="991228"/>
                  </a:lnTo>
                  <a:lnTo>
                    <a:pt x="1496339" y="957948"/>
                  </a:lnTo>
                  <a:lnTo>
                    <a:pt x="1496339" y="205879"/>
                  </a:lnTo>
                  <a:lnTo>
                    <a:pt x="1490515" y="156557"/>
                  </a:lnTo>
                  <a:lnTo>
                    <a:pt x="1473985" y="111473"/>
                  </a:lnTo>
                  <a:lnTo>
                    <a:pt x="1448163" y="72087"/>
                  </a:lnTo>
                  <a:lnTo>
                    <a:pt x="1414463" y="39858"/>
                  </a:lnTo>
                  <a:lnTo>
                    <a:pt x="1374299" y="16245"/>
                  </a:lnTo>
                  <a:lnTo>
                    <a:pt x="1329085" y="2707"/>
                  </a:lnTo>
                  <a:lnTo>
                    <a:pt x="1296835" y="0"/>
                  </a:lnTo>
                  <a:close/>
                </a:path>
              </a:pathLst>
            </a:custGeom>
            <a:solidFill>
              <a:srgbClr val="E7E7E7"/>
            </a:solidFill>
          </p:spPr>
          <p:txBody>
            <a:bodyPr wrap="square" lIns="0" tIns="0" rIns="0" bIns="0" rtlCol="0">
              <a:noAutofit/>
            </a:bodyPr>
            <a:lstStyle/>
            <a:p>
              <a:endParaRPr/>
            </a:p>
          </p:txBody>
        </p:sp>
        <p:sp>
          <p:nvSpPr>
            <p:cNvPr id="16" name="object 7"/>
            <p:cNvSpPr/>
            <p:nvPr/>
          </p:nvSpPr>
          <p:spPr>
            <a:xfrm>
              <a:off x="773010" y="2805010"/>
              <a:ext cx="1496352" cy="1163827"/>
            </a:xfrm>
            <a:custGeom>
              <a:avLst/>
              <a:gdLst/>
              <a:ahLst/>
              <a:cxnLst/>
              <a:rect l="l" t="t" r="r" b="b"/>
              <a:pathLst>
                <a:path w="1496352" h="1163827">
                  <a:moveTo>
                    <a:pt x="1296835" y="0"/>
                  </a:moveTo>
                  <a:lnTo>
                    <a:pt x="199517" y="0"/>
                  </a:lnTo>
                  <a:lnTo>
                    <a:pt x="183216" y="685"/>
                  </a:lnTo>
                  <a:lnTo>
                    <a:pt x="136631" y="10541"/>
                  </a:lnTo>
                  <a:lnTo>
                    <a:pt x="94625" y="30958"/>
                  </a:lnTo>
                  <a:lnTo>
                    <a:pt x="58610" y="60477"/>
                  </a:lnTo>
                  <a:lnTo>
                    <a:pt x="30002" y="97640"/>
                  </a:lnTo>
                  <a:lnTo>
                    <a:pt x="10215" y="140986"/>
                  </a:lnTo>
                  <a:lnTo>
                    <a:pt x="664" y="189058"/>
                  </a:lnTo>
                  <a:lnTo>
                    <a:pt x="0" y="205879"/>
                  </a:lnTo>
                  <a:lnTo>
                    <a:pt x="0" y="957948"/>
                  </a:lnTo>
                  <a:lnTo>
                    <a:pt x="5825" y="1007270"/>
                  </a:lnTo>
                  <a:lnTo>
                    <a:pt x="22357" y="1052354"/>
                  </a:lnTo>
                  <a:lnTo>
                    <a:pt x="48181" y="1091740"/>
                  </a:lnTo>
                  <a:lnTo>
                    <a:pt x="81884" y="1123969"/>
                  </a:lnTo>
                  <a:lnTo>
                    <a:pt x="122050" y="1147582"/>
                  </a:lnTo>
                  <a:lnTo>
                    <a:pt x="167266" y="1161120"/>
                  </a:lnTo>
                  <a:lnTo>
                    <a:pt x="199517" y="1163828"/>
                  </a:lnTo>
                  <a:lnTo>
                    <a:pt x="1296835" y="1163828"/>
                  </a:lnTo>
                  <a:lnTo>
                    <a:pt x="1344631" y="1157817"/>
                  </a:lnTo>
                  <a:lnTo>
                    <a:pt x="1388320" y="1140759"/>
                  </a:lnTo>
                  <a:lnTo>
                    <a:pt x="1426489" y="1114111"/>
                  </a:lnTo>
                  <a:lnTo>
                    <a:pt x="1457723" y="1079334"/>
                  </a:lnTo>
                  <a:lnTo>
                    <a:pt x="1480608" y="1037887"/>
                  </a:lnTo>
                  <a:lnTo>
                    <a:pt x="1493728" y="991228"/>
                  </a:lnTo>
                  <a:lnTo>
                    <a:pt x="1496352" y="957948"/>
                  </a:lnTo>
                  <a:lnTo>
                    <a:pt x="1496352" y="205879"/>
                  </a:lnTo>
                  <a:lnTo>
                    <a:pt x="1490527" y="156557"/>
                  </a:lnTo>
                  <a:lnTo>
                    <a:pt x="1473995" y="111473"/>
                  </a:lnTo>
                  <a:lnTo>
                    <a:pt x="1448170" y="72087"/>
                  </a:lnTo>
                  <a:lnTo>
                    <a:pt x="1414467" y="39858"/>
                  </a:lnTo>
                  <a:lnTo>
                    <a:pt x="1374301" y="16245"/>
                  </a:lnTo>
                  <a:lnTo>
                    <a:pt x="1329085" y="2707"/>
                  </a:lnTo>
                  <a:lnTo>
                    <a:pt x="1296835" y="0"/>
                  </a:lnTo>
                  <a:close/>
                </a:path>
              </a:pathLst>
            </a:custGeom>
            <a:solidFill>
              <a:srgbClr val="FFFFFF"/>
            </a:solidFill>
          </p:spPr>
          <p:txBody>
            <a:bodyPr wrap="square" lIns="0" tIns="0" rIns="0" bIns="0" rtlCol="0">
              <a:noAutofit/>
            </a:bodyPr>
            <a:lstStyle/>
            <a:p>
              <a:endParaRPr/>
            </a:p>
          </p:txBody>
        </p:sp>
        <p:sp>
          <p:nvSpPr>
            <p:cNvPr id="17" name="object 8"/>
            <p:cNvSpPr/>
            <p:nvPr/>
          </p:nvSpPr>
          <p:spPr>
            <a:xfrm>
              <a:off x="773010" y="2805010"/>
              <a:ext cx="1496352" cy="1163827"/>
            </a:xfrm>
            <a:custGeom>
              <a:avLst/>
              <a:gdLst/>
              <a:ahLst/>
              <a:cxnLst/>
              <a:rect l="l" t="t" r="r" b="b"/>
              <a:pathLst>
                <a:path w="1496352" h="1163827">
                  <a:moveTo>
                    <a:pt x="199517" y="0"/>
                  </a:moveTo>
                  <a:lnTo>
                    <a:pt x="1296835" y="0"/>
                  </a:lnTo>
                  <a:lnTo>
                    <a:pt x="1313136" y="685"/>
                  </a:lnTo>
                  <a:lnTo>
                    <a:pt x="1359720" y="10541"/>
                  </a:lnTo>
                  <a:lnTo>
                    <a:pt x="1401727" y="30958"/>
                  </a:lnTo>
                  <a:lnTo>
                    <a:pt x="1437741" y="60477"/>
                  </a:lnTo>
                  <a:lnTo>
                    <a:pt x="1466349" y="97640"/>
                  </a:lnTo>
                  <a:lnTo>
                    <a:pt x="1486136" y="140986"/>
                  </a:lnTo>
                  <a:lnTo>
                    <a:pt x="1495687" y="189058"/>
                  </a:lnTo>
                  <a:lnTo>
                    <a:pt x="1496352" y="205879"/>
                  </a:lnTo>
                  <a:lnTo>
                    <a:pt x="1496352" y="957948"/>
                  </a:lnTo>
                  <a:lnTo>
                    <a:pt x="1490527" y="1007270"/>
                  </a:lnTo>
                  <a:lnTo>
                    <a:pt x="1473995" y="1052354"/>
                  </a:lnTo>
                  <a:lnTo>
                    <a:pt x="1448170" y="1091740"/>
                  </a:lnTo>
                  <a:lnTo>
                    <a:pt x="1414467" y="1123969"/>
                  </a:lnTo>
                  <a:lnTo>
                    <a:pt x="1374301" y="1147582"/>
                  </a:lnTo>
                  <a:lnTo>
                    <a:pt x="1329085" y="1161120"/>
                  </a:lnTo>
                  <a:lnTo>
                    <a:pt x="1296835" y="1163828"/>
                  </a:lnTo>
                  <a:lnTo>
                    <a:pt x="199517" y="1163828"/>
                  </a:lnTo>
                  <a:lnTo>
                    <a:pt x="151721" y="1157817"/>
                  </a:lnTo>
                  <a:lnTo>
                    <a:pt x="108031" y="1140759"/>
                  </a:lnTo>
                  <a:lnTo>
                    <a:pt x="69862" y="1114111"/>
                  </a:lnTo>
                  <a:lnTo>
                    <a:pt x="38628" y="1079334"/>
                  </a:lnTo>
                  <a:lnTo>
                    <a:pt x="15744" y="1037887"/>
                  </a:lnTo>
                  <a:lnTo>
                    <a:pt x="2623" y="991228"/>
                  </a:lnTo>
                  <a:lnTo>
                    <a:pt x="0" y="957948"/>
                  </a:lnTo>
                  <a:lnTo>
                    <a:pt x="0" y="205879"/>
                  </a:lnTo>
                  <a:lnTo>
                    <a:pt x="5825" y="156557"/>
                  </a:lnTo>
                  <a:lnTo>
                    <a:pt x="22357" y="111473"/>
                  </a:lnTo>
                  <a:lnTo>
                    <a:pt x="48181" y="72087"/>
                  </a:lnTo>
                  <a:lnTo>
                    <a:pt x="81884" y="39858"/>
                  </a:lnTo>
                  <a:lnTo>
                    <a:pt x="122050" y="16245"/>
                  </a:lnTo>
                  <a:lnTo>
                    <a:pt x="167266" y="2707"/>
                  </a:lnTo>
                  <a:lnTo>
                    <a:pt x="199517" y="0"/>
                  </a:lnTo>
                  <a:close/>
                </a:path>
              </a:pathLst>
            </a:custGeom>
            <a:ln w="9525">
              <a:solidFill>
                <a:srgbClr val="231F20"/>
              </a:solidFill>
            </a:ln>
          </p:spPr>
          <p:txBody>
            <a:bodyPr wrap="square" lIns="0" tIns="0" rIns="0" bIns="0" rtlCol="0">
              <a:noAutofit/>
            </a:bodyPr>
            <a:lstStyle/>
            <a:p>
              <a:endParaRPr/>
            </a:p>
          </p:txBody>
        </p:sp>
        <p:sp>
          <p:nvSpPr>
            <p:cNvPr id="18" name="object 9"/>
            <p:cNvSpPr/>
            <p:nvPr/>
          </p:nvSpPr>
          <p:spPr>
            <a:xfrm>
              <a:off x="3412730" y="3511927"/>
              <a:ext cx="1359441" cy="500856"/>
            </a:xfrm>
            <a:custGeom>
              <a:avLst/>
              <a:gdLst/>
              <a:ahLst/>
              <a:cxnLst/>
              <a:rect l="l" t="t" r="r" b="b"/>
              <a:pathLst>
                <a:path w="1359441" h="500856">
                  <a:moveTo>
                    <a:pt x="0" y="0"/>
                  </a:moveTo>
                  <a:lnTo>
                    <a:pt x="1359441" y="0"/>
                  </a:lnTo>
                  <a:lnTo>
                    <a:pt x="1359441" y="500856"/>
                  </a:lnTo>
                  <a:lnTo>
                    <a:pt x="0" y="500856"/>
                  </a:lnTo>
                  <a:lnTo>
                    <a:pt x="0" y="0"/>
                  </a:lnTo>
                  <a:close/>
                </a:path>
              </a:pathLst>
            </a:custGeom>
            <a:solidFill>
              <a:srgbClr val="F8F2E0"/>
            </a:solidFill>
          </p:spPr>
          <p:txBody>
            <a:bodyPr wrap="square" lIns="0" tIns="0" rIns="0" bIns="0" rtlCol="0">
              <a:noAutofit/>
            </a:bodyPr>
            <a:lstStyle/>
            <a:p>
              <a:endParaRPr/>
            </a:p>
          </p:txBody>
        </p:sp>
        <p:sp>
          <p:nvSpPr>
            <p:cNvPr id="19" name="object 10"/>
            <p:cNvSpPr/>
            <p:nvPr/>
          </p:nvSpPr>
          <p:spPr>
            <a:xfrm>
              <a:off x="3412730" y="3511941"/>
              <a:ext cx="31063" cy="500856"/>
            </a:xfrm>
            <a:custGeom>
              <a:avLst/>
              <a:gdLst/>
              <a:ahLst/>
              <a:cxnLst/>
              <a:rect l="l" t="t" r="r" b="b"/>
              <a:pathLst>
                <a:path w="31063" h="500856">
                  <a:moveTo>
                    <a:pt x="0" y="0"/>
                  </a:moveTo>
                  <a:lnTo>
                    <a:pt x="0" y="500856"/>
                  </a:lnTo>
                  <a:lnTo>
                    <a:pt x="31063" y="475688"/>
                  </a:lnTo>
                  <a:lnTo>
                    <a:pt x="31063" y="28844"/>
                  </a:lnTo>
                  <a:lnTo>
                    <a:pt x="0" y="0"/>
                  </a:lnTo>
                  <a:close/>
                </a:path>
              </a:pathLst>
            </a:custGeom>
            <a:solidFill>
              <a:srgbClr val="F7E2B0"/>
            </a:solidFill>
          </p:spPr>
          <p:txBody>
            <a:bodyPr wrap="square" lIns="0" tIns="0" rIns="0" bIns="0" rtlCol="0">
              <a:noAutofit/>
            </a:bodyPr>
            <a:lstStyle/>
            <a:p>
              <a:endParaRPr/>
            </a:p>
          </p:txBody>
        </p:sp>
        <p:sp>
          <p:nvSpPr>
            <p:cNvPr id="20" name="object 11"/>
            <p:cNvSpPr/>
            <p:nvPr/>
          </p:nvSpPr>
          <p:spPr>
            <a:xfrm>
              <a:off x="3412715" y="3511927"/>
              <a:ext cx="1359605" cy="28611"/>
            </a:xfrm>
            <a:custGeom>
              <a:avLst/>
              <a:gdLst/>
              <a:ahLst/>
              <a:cxnLst/>
              <a:rect l="l" t="t" r="r" b="b"/>
              <a:pathLst>
                <a:path w="1359605" h="28611">
                  <a:moveTo>
                    <a:pt x="1359605" y="0"/>
                  </a:moveTo>
                  <a:lnTo>
                    <a:pt x="0" y="0"/>
                  </a:lnTo>
                  <a:lnTo>
                    <a:pt x="30900" y="28611"/>
                  </a:lnTo>
                  <a:lnTo>
                    <a:pt x="1332546" y="28611"/>
                  </a:lnTo>
                  <a:lnTo>
                    <a:pt x="1359605" y="0"/>
                  </a:lnTo>
                  <a:close/>
                </a:path>
              </a:pathLst>
            </a:custGeom>
            <a:solidFill>
              <a:srgbClr val="F6E9CA"/>
            </a:solidFill>
          </p:spPr>
          <p:txBody>
            <a:bodyPr wrap="square" lIns="0" tIns="0" rIns="0" bIns="0" rtlCol="0">
              <a:noAutofit/>
            </a:bodyPr>
            <a:lstStyle/>
            <a:p>
              <a:endParaRPr/>
            </a:p>
          </p:txBody>
        </p:sp>
        <p:sp>
          <p:nvSpPr>
            <p:cNvPr id="21" name="object 12"/>
            <p:cNvSpPr/>
            <p:nvPr/>
          </p:nvSpPr>
          <p:spPr>
            <a:xfrm>
              <a:off x="4744995" y="3511981"/>
              <a:ext cx="27192" cy="500815"/>
            </a:xfrm>
            <a:custGeom>
              <a:avLst/>
              <a:gdLst/>
              <a:ahLst/>
              <a:cxnLst/>
              <a:rect l="l" t="t" r="r" b="b"/>
              <a:pathLst>
                <a:path w="27192" h="500815">
                  <a:moveTo>
                    <a:pt x="27192" y="0"/>
                  </a:moveTo>
                  <a:lnTo>
                    <a:pt x="0" y="28912"/>
                  </a:lnTo>
                  <a:lnTo>
                    <a:pt x="0" y="475346"/>
                  </a:lnTo>
                  <a:lnTo>
                    <a:pt x="27192" y="500815"/>
                  </a:lnTo>
                  <a:lnTo>
                    <a:pt x="27192" y="0"/>
                  </a:lnTo>
                  <a:close/>
                </a:path>
              </a:pathLst>
            </a:custGeom>
            <a:solidFill>
              <a:srgbClr val="F4B42D"/>
            </a:solidFill>
          </p:spPr>
          <p:txBody>
            <a:bodyPr wrap="square" lIns="0" tIns="0" rIns="0" bIns="0" rtlCol="0">
              <a:noAutofit/>
            </a:bodyPr>
            <a:lstStyle/>
            <a:p>
              <a:endParaRPr/>
            </a:p>
          </p:txBody>
        </p:sp>
        <p:sp>
          <p:nvSpPr>
            <p:cNvPr id="22" name="object 13"/>
            <p:cNvSpPr/>
            <p:nvPr/>
          </p:nvSpPr>
          <p:spPr>
            <a:xfrm>
              <a:off x="3412745" y="3987738"/>
              <a:ext cx="1359605" cy="25045"/>
            </a:xfrm>
            <a:custGeom>
              <a:avLst/>
              <a:gdLst/>
              <a:ahLst/>
              <a:cxnLst/>
              <a:rect l="l" t="t" r="r" b="b"/>
              <a:pathLst>
                <a:path w="1359605" h="25045">
                  <a:moveTo>
                    <a:pt x="1332591" y="0"/>
                  </a:moveTo>
                  <a:lnTo>
                    <a:pt x="31063" y="0"/>
                  </a:lnTo>
                  <a:lnTo>
                    <a:pt x="0" y="25045"/>
                  </a:lnTo>
                  <a:lnTo>
                    <a:pt x="1359605" y="25045"/>
                  </a:lnTo>
                  <a:lnTo>
                    <a:pt x="1332591" y="0"/>
                  </a:lnTo>
                  <a:close/>
                </a:path>
              </a:pathLst>
            </a:custGeom>
            <a:solidFill>
              <a:srgbClr val="F4B42D"/>
            </a:solidFill>
          </p:spPr>
          <p:txBody>
            <a:bodyPr wrap="square" lIns="0" tIns="0" rIns="0" bIns="0" rtlCol="0">
              <a:noAutofit/>
            </a:bodyPr>
            <a:lstStyle/>
            <a:p>
              <a:endParaRPr/>
            </a:p>
          </p:txBody>
        </p:sp>
        <p:sp>
          <p:nvSpPr>
            <p:cNvPr id="23" name="object 14"/>
            <p:cNvSpPr/>
            <p:nvPr/>
          </p:nvSpPr>
          <p:spPr>
            <a:xfrm>
              <a:off x="3566950" y="3625725"/>
              <a:ext cx="210702" cy="56246"/>
            </a:xfrm>
            <a:custGeom>
              <a:avLst/>
              <a:gdLst/>
              <a:ahLst/>
              <a:cxnLst/>
              <a:rect l="l" t="t" r="r" b="b"/>
              <a:pathLst>
                <a:path w="210702" h="56246">
                  <a:moveTo>
                    <a:pt x="120880" y="0"/>
                  </a:moveTo>
                  <a:lnTo>
                    <a:pt x="79122" y="1329"/>
                  </a:lnTo>
                  <a:lnTo>
                    <a:pt x="31142" y="8228"/>
                  </a:lnTo>
                  <a:lnTo>
                    <a:pt x="0" y="23948"/>
                  </a:lnTo>
                  <a:lnTo>
                    <a:pt x="1451" y="30342"/>
                  </a:lnTo>
                  <a:lnTo>
                    <a:pt x="38172" y="49563"/>
                  </a:lnTo>
                  <a:lnTo>
                    <a:pt x="89000" y="55915"/>
                  </a:lnTo>
                  <a:lnTo>
                    <a:pt x="105225" y="56246"/>
                  </a:lnTo>
                  <a:lnTo>
                    <a:pt x="125054" y="55754"/>
                  </a:lnTo>
                  <a:lnTo>
                    <a:pt x="175851" y="49098"/>
                  </a:lnTo>
                  <a:lnTo>
                    <a:pt x="210702" y="31490"/>
                  </a:lnTo>
                  <a:lnTo>
                    <a:pt x="209157" y="25225"/>
                  </a:lnTo>
                  <a:lnTo>
                    <a:pt x="172022" y="6273"/>
                  </a:lnTo>
                  <a:lnTo>
                    <a:pt x="120880" y="0"/>
                  </a:lnTo>
                  <a:close/>
                </a:path>
              </a:pathLst>
            </a:custGeom>
            <a:solidFill>
              <a:srgbClr val="DBDBDB"/>
            </a:solidFill>
          </p:spPr>
          <p:txBody>
            <a:bodyPr wrap="square" lIns="0" tIns="0" rIns="0" bIns="0" rtlCol="0">
              <a:noAutofit/>
            </a:bodyPr>
            <a:lstStyle/>
            <a:p>
              <a:endParaRPr/>
            </a:p>
          </p:txBody>
        </p:sp>
        <p:sp>
          <p:nvSpPr>
            <p:cNvPr id="24" name="object 15"/>
            <p:cNvSpPr/>
            <p:nvPr/>
          </p:nvSpPr>
          <p:spPr>
            <a:xfrm>
              <a:off x="3566611" y="3653333"/>
              <a:ext cx="212567" cy="240796"/>
            </a:xfrm>
            <a:prstGeom prst="rect">
              <a:avLst/>
            </a:prstGeom>
            <a:blipFill>
              <a:blip r:embed="rId3" cstate="print"/>
              <a:stretch>
                <a:fillRect/>
              </a:stretch>
            </a:blipFill>
          </p:spPr>
          <p:txBody>
            <a:bodyPr wrap="square" lIns="0" tIns="0" rIns="0" bIns="0" rtlCol="0">
              <a:noAutofit/>
            </a:bodyPr>
            <a:lstStyle/>
            <a:p>
              <a:endParaRPr/>
            </a:p>
          </p:txBody>
        </p:sp>
        <p:sp>
          <p:nvSpPr>
            <p:cNvPr id="25" name="object 16"/>
            <p:cNvSpPr/>
            <p:nvPr/>
          </p:nvSpPr>
          <p:spPr>
            <a:xfrm>
              <a:off x="3562873" y="3620520"/>
              <a:ext cx="221418" cy="278007"/>
            </a:xfrm>
            <a:custGeom>
              <a:avLst/>
              <a:gdLst/>
              <a:ahLst/>
              <a:cxnLst/>
              <a:rect l="l" t="t" r="r" b="b"/>
              <a:pathLst>
                <a:path w="221418" h="278007">
                  <a:moveTo>
                    <a:pt x="116110" y="0"/>
                  </a:moveTo>
                  <a:lnTo>
                    <a:pt x="68129" y="2726"/>
                  </a:lnTo>
                  <a:lnTo>
                    <a:pt x="19920" y="12160"/>
                  </a:lnTo>
                  <a:lnTo>
                    <a:pt x="276" y="63114"/>
                  </a:lnTo>
                  <a:lnTo>
                    <a:pt x="0" y="248561"/>
                  </a:lnTo>
                  <a:lnTo>
                    <a:pt x="37312" y="270175"/>
                  </a:lnTo>
                  <a:lnTo>
                    <a:pt x="86280" y="277041"/>
                  </a:lnTo>
                  <a:lnTo>
                    <a:pt x="108558" y="278007"/>
                  </a:lnTo>
                  <a:lnTo>
                    <a:pt x="118523" y="277904"/>
                  </a:lnTo>
                  <a:lnTo>
                    <a:pt x="160323" y="275010"/>
                  </a:lnTo>
                  <a:lnTo>
                    <a:pt x="176114" y="272466"/>
                  </a:lnTo>
                  <a:lnTo>
                    <a:pt x="115858" y="272466"/>
                  </a:lnTo>
                  <a:lnTo>
                    <a:pt x="104672" y="272291"/>
                  </a:lnTo>
                  <a:lnTo>
                    <a:pt x="61112" y="268800"/>
                  </a:lnTo>
                  <a:lnTo>
                    <a:pt x="20449" y="258818"/>
                  </a:lnTo>
                  <a:lnTo>
                    <a:pt x="6037" y="247072"/>
                  </a:lnTo>
                  <a:lnTo>
                    <a:pt x="6349" y="27865"/>
                  </a:lnTo>
                  <a:lnTo>
                    <a:pt x="42918" y="11992"/>
                  </a:lnTo>
                  <a:lnTo>
                    <a:pt x="88334" y="6402"/>
                  </a:lnTo>
                  <a:lnTo>
                    <a:pt x="109762" y="5457"/>
                  </a:lnTo>
                  <a:lnTo>
                    <a:pt x="172675" y="5457"/>
                  </a:lnTo>
                  <a:lnTo>
                    <a:pt x="159644" y="3282"/>
                  </a:lnTo>
                  <a:lnTo>
                    <a:pt x="142467" y="1429"/>
                  </a:lnTo>
                  <a:lnTo>
                    <a:pt x="127326" y="417"/>
                  </a:lnTo>
                  <a:lnTo>
                    <a:pt x="116110" y="0"/>
                  </a:lnTo>
                  <a:close/>
                </a:path>
                <a:path w="221418" h="278007">
                  <a:moveTo>
                    <a:pt x="172675" y="5457"/>
                  </a:moveTo>
                  <a:lnTo>
                    <a:pt x="109762" y="5457"/>
                  </a:lnTo>
                  <a:lnTo>
                    <a:pt x="121093" y="5691"/>
                  </a:lnTo>
                  <a:lnTo>
                    <a:pt x="135318" y="6476"/>
                  </a:lnTo>
                  <a:lnTo>
                    <a:pt x="183309" y="13348"/>
                  </a:lnTo>
                  <a:lnTo>
                    <a:pt x="215430" y="247027"/>
                  </a:lnTo>
                  <a:lnTo>
                    <a:pt x="214288" y="248889"/>
                  </a:lnTo>
                  <a:lnTo>
                    <a:pt x="175981" y="266833"/>
                  </a:lnTo>
                  <a:lnTo>
                    <a:pt x="131030" y="272027"/>
                  </a:lnTo>
                  <a:lnTo>
                    <a:pt x="115858" y="272466"/>
                  </a:lnTo>
                  <a:lnTo>
                    <a:pt x="176114" y="272466"/>
                  </a:lnTo>
                  <a:lnTo>
                    <a:pt x="189767" y="269248"/>
                  </a:lnTo>
                  <a:lnTo>
                    <a:pt x="202460" y="264713"/>
                  </a:lnTo>
                  <a:lnTo>
                    <a:pt x="212687" y="258851"/>
                  </a:lnTo>
                  <a:lnTo>
                    <a:pt x="221418" y="248561"/>
                  </a:lnTo>
                  <a:lnTo>
                    <a:pt x="221306" y="63114"/>
                  </a:lnTo>
                  <a:lnTo>
                    <a:pt x="217493" y="24273"/>
                  </a:lnTo>
                  <a:lnTo>
                    <a:pt x="177343" y="6236"/>
                  </a:lnTo>
                  <a:lnTo>
                    <a:pt x="172675" y="5457"/>
                  </a:lnTo>
                  <a:close/>
                </a:path>
              </a:pathLst>
            </a:custGeom>
            <a:solidFill>
              <a:srgbClr val="5C5E5D"/>
            </a:solidFill>
          </p:spPr>
          <p:txBody>
            <a:bodyPr wrap="square" lIns="0" tIns="0" rIns="0" bIns="0" rtlCol="0">
              <a:noAutofit/>
            </a:bodyPr>
            <a:lstStyle/>
            <a:p>
              <a:endParaRPr/>
            </a:p>
          </p:txBody>
        </p:sp>
        <p:sp>
          <p:nvSpPr>
            <p:cNvPr id="26" name="object 17"/>
            <p:cNvSpPr/>
            <p:nvPr/>
          </p:nvSpPr>
          <p:spPr>
            <a:xfrm>
              <a:off x="615890" y="3511927"/>
              <a:ext cx="1359441" cy="500856"/>
            </a:xfrm>
            <a:custGeom>
              <a:avLst/>
              <a:gdLst/>
              <a:ahLst/>
              <a:cxnLst/>
              <a:rect l="l" t="t" r="r" b="b"/>
              <a:pathLst>
                <a:path w="1359441" h="500856">
                  <a:moveTo>
                    <a:pt x="0" y="0"/>
                  </a:moveTo>
                  <a:lnTo>
                    <a:pt x="1359441" y="0"/>
                  </a:lnTo>
                  <a:lnTo>
                    <a:pt x="1359441" y="500856"/>
                  </a:lnTo>
                  <a:lnTo>
                    <a:pt x="0" y="500856"/>
                  </a:lnTo>
                  <a:lnTo>
                    <a:pt x="0" y="0"/>
                  </a:lnTo>
                  <a:close/>
                </a:path>
              </a:pathLst>
            </a:custGeom>
            <a:solidFill>
              <a:srgbClr val="F8F2E0"/>
            </a:solidFill>
          </p:spPr>
          <p:txBody>
            <a:bodyPr wrap="square" lIns="0" tIns="0" rIns="0" bIns="0" rtlCol="0">
              <a:noAutofit/>
            </a:bodyPr>
            <a:lstStyle/>
            <a:p>
              <a:endParaRPr/>
            </a:p>
          </p:txBody>
        </p:sp>
        <p:sp>
          <p:nvSpPr>
            <p:cNvPr id="27" name="object 18"/>
            <p:cNvSpPr/>
            <p:nvPr/>
          </p:nvSpPr>
          <p:spPr>
            <a:xfrm>
              <a:off x="615875" y="3511941"/>
              <a:ext cx="31078" cy="500856"/>
            </a:xfrm>
            <a:custGeom>
              <a:avLst/>
              <a:gdLst/>
              <a:ahLst/>
              <a:cxnLst/>
              <a:rect l="l" t="t" r="r" b="b"/>
              <a:pathLst>
                <a:path w="31078" h="500856">
                  <a:moveTo>
                    <a:pt x="0" y="0"/>
                  </a:moveTo>
                  <a:lnTo>
                    <a:pt x="0" y="500856"/>
                  </a:lnTo>
                  <a:lnTo>
                    <a:pt x="31078" y="475688"/>
                  </a:lnTo>
                  <a:lnTo>
                    <a:pt x="31078" y="28844"/>
                  </a:lnTo>
                  <a:lnTo>
                    <a:pt x="0" y="0"/>
                  </a:lnTo>
                  <a:close/>
                </a:path>
              </a:pathLst>
            </a:custGeom>
            <a:solidFill>
              <a:srgbClr val="F7E2B0"/>
            </a:solidFill>
          </p:spPr>
          <p:txBody>
            <a:bodyPr wrap="square" lIns="0" tIns="0" rIns="0" bIns="0" rtlCol="0">
              <a:noAutofit/>
            </a:bodyPr>
            <a:lstStyle/>
            <a:p>
              <a:endParaRPr/>
            </a:p>
          </p:txBody>
        </p:sp>
        <p:sp>
          <p:nvSpPr>
            <p:cNvPr id="28" name="object 19"/>
            <p:cNvSpPr/>
            <p:nvPr/>
          </p:nvSpPr>
          <p:spPr>
            <a:xfrm>
              <a:off x="615860" y="3511927"/>
              <a:ext cx="1359619" cy="28611"/>
            </a:xfrm>
            <a:custGeom>
              <a:avLst/>
              <a:gdLst/>
              <a:ahLst/>
              <a:cxnLst/>
              <a:rect l="l" t="t" r="r" b="b"/>
              <a:pathLst>
                <a:path w="1359619" h="28611">
                  <a:moveTo>
                    <a:pt x="1359619" y="0"/>
                  </a:moveTo>
                  <a:lnTo>
                    <a:pt x="0" y="0"/>
                  </a:lnTo>
                  <a:lnTo>
                    <a:pt x="30900" y="28611"/>
                  </a:lnTo>
                  <a:lnTo>
                    <a:pt x="1332561" y="28611"/>
                  </a:lnTo>
                  <a:lnTo>
                    <a:pt x="1359619" y="0"/>
                  </a:lnTo>
                  <a:close/>
                </a:path>
              </a:pathLst>
            </a:custGeom>
            <a:solidFill>
              <a:srgbClr val="F6E9CA"/>
            </a:solidFill>
          </p:spPr>
          <p:txBody>
            <a:bodyPr wrap="square" lIns="0" tIns="0" rIns="0" bIns="0" rtlCol="0">
              <a:noAutofit/>
            </a:bodyPr>
            <a:lstStyle/>
            <a:p>
              <a:endParaRPr/>
            </a:p>
          </p:txBody>
        </p:sp>
        <p:sp>
          <p:nvSpPr>
            <p:cNvPr id="29" name="object 20"/>
            <p:cNvSpPr/>
            <p:nvPr/>
          </p:nvSpPr>
          <p:spPr>
            <a:xfrm>
              <a:off x="1948139" y="3511981"/>
              <a:ext cx="27192" cy="500815"/>
            </a:xfrm>
            <a:custGeom>
              <a:avLst/>
              <a:gdLst/>
              <a:ahLst/>
              <a:cxnLst/>
              <a:rect l="l" t="t" r="r" b="b"/>
              <a:pathLst>
                <a:path w="27192" h="500815">
                  <a:moveTo>
                    <a:pt x="27192" y="0"/>
                  </a:moveTo>
                  <a:lnTo>
                    <a:pt x="0" y="28912"/>
                  </a:lnTo>
                  <a:lnTo>
                    <a:pt x="0" y="475346"/>
                  </a:lnTo>
                  <a:lnTo>
                    <a:pt x="27192" y="500815"/>
                  </a:lnTo>
                  <a:lnTo>
                    <a:pt x="27192" y="0"/>
                  </a:lnTo>
                  <a:close/>
                </a:path>
              </a:pathLst>
            </a:custGeom>
            <a:solidFill>
              <a:srgbClr val="F4B42D"/>
            </a:solidFill>
          </p:spPr>
          <p:txBody>
            <a:bodyPr wrap="square" lIns="0" tIns="0" rIns="0" bIns="0" rtlCol="0">
              <a:noAutofit/>
            </a:bodyPr>
            <a:lstStyle/>
            <a:p>
              <a:endParaRPr/>
            </a:p>
          </p:txBody>
        </p:sp>
        <p:sp>
          <p:nvSpPr>
            <p:cNvPr id="30" name="object 21"/>
            <p:cNvSpPr/>
            <p:nvPr/>
          </p:nvSpPr>
          <p:spPr>
            <a:xfrm>
              <a:off x="615904" y="3987738"/>
              <a:ext cx="1359605" cy="25045"/>
            </a:xfrm>
            <a:custGeom>
              <a:avLst/>
              <a:gdLst/>
              <a:ahLst/>
              <a:cxnLst/>
              <a:rect l="l" t="t" r="r" b="b"/>
              <a:pathLst>
                <a:path w="1359605" h="25045">
                  <a:moveTo>
                    <a:pt x="1332576" y="0"/>
                  </a:moveTo>
                  <a:lnTo>
                    <a:pt x="31049" y="0"/>
                  </a:lnTo>
                  <a:lnTo>
                    <a:pt x="0" y="25045"/>
                  </a:lnTo>
                  <a:lnTo>
                    <a:pt x="1359605" y="25045"/>
                  </a:lnTo>
                  <a:lnTo>
                    <a:pt x="1332576" y="0"/>
                  </a:lnTo>
                  <a:close/>
                </a:path>
              </a:pathLst>
            </a:custGeom>
            <a:solidFill>
              <a:srgbClr val="F4B42D"/>
            </a:solidFill>
          </p:spPr>
          <p:txBody>
            <a:bodyPr wrap="square" lIns="0" tIns="0" rIns="0" bIns="0" rtlCol="0">
              <a:noAutofit/>
            </a:bodyPr>
            <a:lstStyle/>
            <a:p>
              <a:endParaRPr/>
            </a:p>
          </p:txBody>
        </p:sp>
        <p:sp>
          <p:nvSpPr>
            <p:cNvPr id="31" name="object 22"/>
            <p:cNvSpPr/>
            <p:nvPr/>
          </p:nvSpPr>
          <p:spPr>
            <a:xfrm>
              <a:off x="770107" y="3625725"/>
              <a:ext cx="210689" cy="56246"/>
            </a:xfrm>
            <a:custGeom>
              <a:avLst/>
              <a:gdLst/>
              <a:ahLst/>
              <a:cxnLst/>
              <a:rect l="l" t="t" r="r" b="b"/>
              <a:pathLst>
                <a:path w="210689" h="56246">
                  <a:moveTo>
                    <a:pt x="120870" y="0"/>
                  </a:moveTo>
                  <a:lnTo>
                    <a:pt x="79115" y="1329"/>
                  </a:lnTo>
                  <a:lnTo>
                    <a:pt x="31136" y="8229"/>
                  </a:lnTo>
                  <a:lnTo>
                    <a:pt x="0" y="23952"/>
                  </a:lnTo>
                  <a:lnTo>
                    <a:pt x="1452" y="30346"/>
                  </a:lnTo>
                  <a:lnTo>
                    <a:pt x="38182" y="49566"/>
                  </a:lnTo>
                  <a:lnTo>
                    <a:pt x="89015" y="55916"/>
                  </a:lnTo>
                  <a:lnTo>
                    <a:pt x="105212" y="56246"/>
                  </a:lnTo>
                  <a:lnTo>
                    <a:pt x="125046" y="55754"/>
                  </a:lnTo>
                  <a:lnTo>
                    <a:pt x="175844" y="49098"/>
                  </a:lnTo>
                  <a:lnTo>
                    <a:pt x="210689" y="31490"/>
                  </a:lnTo>
                  <a:lnTo>
                    <a:pt x="209145" y="25225"/>
                  </a:lnTo>
                  <a:lnTo>
                    <a:pt x="172016" y="6273"/>
                  </a:lnTo>
                  <a:lnTo>
                    <a:pt x="120870" y="0"/>
                  </a:lnTo>
                  <a:close/>
                </a:path>
              </a:pathLst>
            </a:custGeom>
            <a:solidFill>
              <a:srgbClr val="DBDBDB"/>
            </a:solidFill>
          </p:spPr>
          <p:txBody>
            <a:bodyPr wrap="square" lIns="0" tIns="0" rIns="0" bIns="0" rtlCol="0">
              <a:noAutofit/>
            </a:bodyPr>
            <a:lstStyle/>
            <a:p>
              <a:endParaRPr/>
            </a:p>
          </p:txBody>
        </p:sp>
        <p:sp>
          <p:nvSpPr>
            <p:cNvPr id="32" name="object 23"/>
            <p:cNvSpPr/>
            <p:nvPr/>
          </p:nvSpPr>
          <p:spPr>
            <a:xfrm>
              <a:off x="769770" y="3653333"/>
              <a:ext cx="212567" cy="240796"/>
            </a:xfrm>
            <a:prstGeom prst="rect">
              <a:avLst/>
            </a:prstGeom>
            <a:blipFill>
              <a:blip r:embed="rId4" cstate="print"/>
              <a:stretch>
                <a:fillRect/>
              </a:stretch>
            </a:blipFill>
          </p:spPr>
          <p:txBody>
            <a:bodyPr wrap="square" lIns="0" tIns="0" rIns="0" bIns="0" rtlCol="0">
              <a:noAutofit/>
            </a:bodyPr>
            <a:lstStyle/>
            <a:p>
              <a:endParaRPr/>
            </a:p>
          </p:txBody>
        </p:sp>
        <p:sp>
          <p:nvSpPr>
            <p:cNvPr id="33" name="object 24"/>
            <p:cNvSpPr/>
            <p:nvPr/>
          </p:nvSpPr>
          <p:spPr>
            <a:xfrm>
              <a:off x="766032" y="3620520"/>
              <a:ext cx="221418" cy="278007"/>
            </a:xfrm>
            <a:custGeom>
              <a:avLst/>
              <a:gdLst/>
              <a:ahLst/>
              <a:cxnLst/>
              <a:rect l="l" t="t" r="r" b="b"/>
              <a:pathLst>
                <a:path w="221418" h="278007">
                  <a:moveTo>
                    <a:pt x="116100" y="0"/>
                  </a:moveTo>
                  <a:lnTo>
                    <a:pt x="68120" y="2726"/>
                  </a:lnTo>
                  <a:lnTo>
                    <a:pt x="19911" y="12160"/>
                  </a:lnTo>
                  <a:lnTo>
                    <a:pt x="261" y="73406"/>
                  </a:lnTo>
                  <a:lnTo>
                    <a:pt x="0" y="248561"/>
                  </a:lnTo>
                  <a:lnTo>
                    <a:pt x="37300" y="270175"/>
                  </a:lnTo>
                  <a:lnTo>
                    <a:pt x="86271" y="277041"/>
                  </a:lnTo>
                  <a:lnTo>
                    <a:pt x="108547" y="278007"/>
                  </a:lnTo>
                  <a:lnTo>
                    <a:pt x="118514" y="277904"/>
                  </a:lnTo>
                  <a:lnTo>
                    <a:pt x="160315" y="275011"/>
                  </a:lnTo>
                  <a:lnTo>
                    <a:pt x="176112" y="272466"/>
                  </a:lnTo>
                  <a:lnTo>
                    <a:pt x="115844" y="272466"/>
                  </a:lnTo>
                  <a:lnTo>
                    <a:pt x="104663" y="272291"/>
                  </a:lnTo>
                  <a:lnTo>
                    <a:pt x="61109" y="268800"/>
                  </a:lnTo>
                  <a:lnTo>
                    <a:pt x="20442" y="258818"/>
                  </a:lnTo>
                  <a:lnTo>
                    <a:pt x="6022" y="247072"/>
                  </a:lnTo>
                  <a:lnTo>
                    <a:pt x="6334" y="27865"/>
                  </a:lnTo>
                  <a:lnTo>
                    <a:pt x="42908" y="11992"/>
                  </a:lnTo>
                  <a:lnTo>
                    <a:pt x="88325" y="6402"/>
                  </a:lnTo>
                  <a:lnTo>
                    <a:pt x="109747" y="5457"/>
                  </a:lnTo>
                  <a:lnTo>
                    <a:pt x="172665" y="5457"/>
                  </a:lnTo>
                  <a:lnTo>
                    <a:pt x="159635" y="3282"/>
                  </a:lnTo>
                  <a:lnTo>
                    <a:pt x="142459" y="1429"/>
                  </a:lnTo>
                  <a:lnTo>
                    <a:pt x="127317" y="417"/>
                  </a:lnTo>
                  <a:lnTo>
                    <a:pt x="116100" y="0"/>
                  </a:lnTo>
                  <a:close/>
                </a:path>
                <a:path w="221418" h="278007">
                  <a:moveTo>
                    <a:pt x="172665" y="5457"/>
                  </a:moveTo>
                  <a:lnTo>
                    <a:pt x="109747" y="5457"/>
                  </a:lnTo>
                  <a:lnTo>
                    <a:pt x="121081" y="5691"/>
                  </a:lnTo>
                  <a:lnTo>
                    <a:pt x="135307" y="6476"/>
                  </a:lnTo>
                  <a:lnTo>
                    <a:pt x="183298" y="13346"/>
                  </a:lnTo>
                  <a:lnTo>
                    <a:pt x="215430" y="247027"/>
                  </a:lnTo>
                  <a:lnTo>
                    <a:pt x="214273" y="248889"/>
                  </a:lnTo>
                  <a:lnTo>
                    <a:pt x="175978" y="266833"/>
                  </a:lnTo>
                  <a:lnTo>
                    <a:pt x="131021" y="272027"/>
                  </a:lnTo>
                  <a:lnTo>
                    <a:pt x="115844" y="272466"/>
                  </a:lnTo>
                  <a:lnTo>
                    <a:pt x="176112" y="272466"/>
                  </a:lnTo>
                  <a:lnTo>
                    <a:pt x="189759" y="269250"/>
                  </a:lnTo>
                  <a:lnTo>
                    <a:pt x="202452" y="264716"/>
                  </a:lnTo>
                  <a:lnTo>
                    <a:pt x="212680" y="258856"/>
                  </a:lnTo>
                  <a:lnTo>
                    <a:pt x="221418" y="248561"/>
                  </a:lnTo>
                  <a:lnTo>
                    <a:pt x="221321" y="73406"/>
                  </a:lnTo>
                  <a:lnTo>
                    <a:pt x="221187" y="34199"/>
                  </a:lnTo>
                  <a:lnTo>
                    <a:pt x="177333" y="6236"/>
                  </a:lnTo>
                  <a:lnTo>
                    <a:pt x="172665" y="5457"/>
                  </a:lnTo>
                  <a:close/>
                </a:path>
              </a:pathLst>
            </a:custGeom>
            <a:solidFill>
              <a:srgbClr val="5C5E5D"/>
            </a:solidFill>
          </p:spPr>
          <p:txBody>
            <a:bodyPr wrap="square" lIns="0" tIns="0" rIns="0" bIns="0" rtlCol="0">
              <a:noAutofit/>
            </a:bodyPr>
            <a:lstStyle/>
            <a:p>
              <a:endParaRPr/>
            </a:p>
          </p:txBody>
        </p:sp>
        <p:sp>
          <p:nvSpPr>
            <p:cNvPr id="34" name="object 25"/>
            <p:cNvSpPr/>
            <p:nvPr/>
          </p:nvSpPr>
          <p:spPr>
            <a:xfrm>
              <a:off x="1878683" y="1840938"/>
              <a:ext cx="1631348" cy="393528"/>
            </a:xfrm>
            <a:custGeom>
              <a:avLst/>
              <a:gdLst/>
              <a:ahLst/>
              <a:cxnLst/>
              <a:rect l="l" t="t" r="r" b="b"/>
              <a:pathLst>
                <a:path w="1631348" h="393528">
                  <a:moveTo>
                    <a:pt x="0" y="0"/>
                  </a:moveTo>
                  <a:lnTo>
                    <a:pt x="1631348" y="0"/>
                  </a:lnTo>
                  <a:lnTo>
                    <a:pt x="1631348" y="393528"/>
                  </a:lnTo>
                  <a:lnTo>
                    <a:pt x="0" y="393528"/>
                  </a:lnTo>
                  <a:lnTo>
                    <a:pt x="0" y="0"/>
                  </a:lnTo>
                  <a:close/>
                </a:path>
              </a:pathLst>
            </a:custGeom>
            <a:solidFill>
              <a:srgbClr val="F8F2E0"/>
            </a:solidFill>
          </p:spPr>
          <p:txBody>
            <a:bodyPr wrap="square" lIns="0" tIns="0" rIns="0" bIns="0" rtlCol="0">
              <a:noAutofit/>
            </a:bodyPr>
            <a:lstStyle/>
            <a:p>
              <a:endParaRPr/>
            </a:p>
          </p:txBody>
        </p:sp>
        <p:sp>
          <p:nvSpPr>
            <p:cNvPr id="35" name="object 26"/>
            <p:cNvSpPr/>
            <p:nvPr/>
          </p:nvSpPr>
          <p:spPr>
            <a:xfrm>
              <a:off x="1878683" y="1840938"/>
              <a:ext cx="1631348" cy="28625"/>
            </a:xfrm>
            <a:custGeom>
              <a:avLst/>
              <a:gdLst/>
              <a:ahLst/>
              <a:cxnLst/>
              <a:rect l="l" t="t" r="r" b="b"/>
              <a:pathLst>
                <a:path w="1631348" h="28625">
                  <a:moveTo>
                    <a:pt x="1631348" y="0"/>
                  </a:moveTo>
                  <a:lnTo>
                    <a:pt x="0" y="0"/>
                  </a:lnTo>
                  <a:lnTo>
                    <a:pt x="31063" y="28625"/>
                  </a:lnTo>
                  <a:lnTo>
                    <a:pt x="1603992" y="28625"/>
                  </a:lnTo>
                  <a:lnTo>
                    <a:pt x="1631348" y="0"/>
                  </a:lnTo>
                  <a:close/>
                </a:path>
              </a:pathLst>
            </a:custGeom>
            <a:solidFill>
              <a:srgbClr val="F6E9CA"/>
            </a:solidFill>
          </p:spPr>
          <p:txBody>
            <a:bodyPr wrap="square" lIns="0" tIns="0" rIns="0" bIns="0" rtlCol="0">
              <a:noAutofit/>
            </a:bodyPr>
            <a:lstStyle/>
            <a:p>
              <a:endParaRPr/>
            </a:p>
          </p:txBody>
        </p:sp>
        <p:sp>
          <p:nvSpPr>
            <p:cNvPr id="36" name="object 27"/>
            <p:cNvSpPr/>
            <p:nvPr/>
          </p:nvSpPr>
          <p:spPr>
            <a:xfrm>
              <a:off x="3482839" y="1840938"/>
              <a:ext cx="27192" cy="393500"/>
            </a:xfrm>
            <a:custGeom>
              <a:avLst/>
              <a:gdLst/>
              <a:ahLst/>
              <a:cxnLst/>
              <a:rect l="l" t="t" r="r" b="b"/>
              <a:pathLst>
                <a:path w="27192" h="393500">
                  <a:moveTo>
                    <a:pt x="27192" y="0"/>
                  </a:moveTo>
                  <a:lnTo>
                    <a:pt x="0" y="28570"/>
                  </a:lnTo>
                  <a:lnTo>
                    <a:pt x="0" y="368510"/>
                  </a:lnTo>
                  <a:lnTo>
                    <a:pt x="27192" y="393500"/>
                  </a:lnTo>
                  <a:lnTo>
                    <a:pt x="27192" y="0"/>
                  </a:lnTo>
                  <a:close/>
                </a:path>
              </a:pathLst>
            </a:custGeom>
            <a:solidFill>
              <a:srgbClr val="F4C95C"/>
            </a:solidFill>
          </p:spPr>
          <p:txBody>
            <a:bodyPr wrap="square" lIns="0" tIns="0" rIns="0" bIns="0" rtlCol="0">
              <a:noAutofit/>
            </a:bodyPr>
            <a:lstStyle/>
            <a:p>
              <a:endParaRPr/>
            </a:p>
          </p:txBody>
        </p:sp>
        <p:sp>
          <p:nvSpPr>
            <p:cNvPr id="37" name="object 28"/>
            <p:cNvSpPr/>
            <p:nvPr/>
          </p:nvSpPr>
          <p:spPr>
            <a:xfrm>
              <a:off x="1878594" y="1840952"/>
              <a:ext cx="31063" cy="393528"/>
            </a:xfrm>
            <a:custGeom>
              <a:avLst/>
              <a:gdLst/>
              <a:ahLst/>
              <a:cxnLst/>
              <a:rect l="l" t="t" r="r" b="b"/>
              <a:pathLst>
                <a:path w="31063" h="393528">
                  <a:moveTo>
                    <a:pt x="0" y="0"/>
                  </a:moveTo>
                  <a:lnTo>
                    <a:pt x="0" y="393528"/>
                  </a:lnTo>
                  <a:lnTo>
                    <a:pt x="31063" y="368482"/>
                  </a:lnTo>
                  <a:lnTo>
                    <a:pt x="31063" y="28584"/>
                  </a:lnTo>
                  <a:lnTo>
                    <a:pt x="0" y="0"/>
                  </a:lnTo>
                  <a:close/>
                </a:path>
              </a:pathLst>
            </a:custGeom>
            <a:solidFill>
              <a:srgbClr val="F7E2B0"/>
            </a:solidFill>
          </p:spPr>
          <p:txBody>
            <a:bodyPr wrap="square" lIns="0" tIns="0" rIns="0" bIns="0" rtlCol="0">
              <a:noAutofit/>
            </a:bodyPr>
            <a:lstStyle/>
            <a:p>
              <a:endParaRPr/>
            </a:p>
          </p:txBody>
        </p:sp>
        <p:sp>
          <p:nvSpPr>
            <p:cNvPr id="38" name="object 29"/>
            <p:cNvSpPr/>
            <p:nvPr/>
          </p:nvSpPr>
          <p:spPr>
            <a:xfrm>
              <a:off x="1878357" y="2209421"/>
              <a:ext cx="1631674" cy="25045"/>
            </a:xfrm>
            <a:custGeom>
              <a:avLst/>
              <a:gdLst/>
              <a:ahLst/>
              <a:cxnLst/>
              <a:rect l="l" t="t" r="r" b="b"/>
              <a:pathLst>
                <a:path w="1631674" h="25045">
                  <a:moveTo>
                    <a:pt x="1604437" y="0"/>
                  </a:moveTo>
                  <a:lnTo>
                    <a:pt x="31197" y="0"/>
                  </a:lnTo>
                  <a:lnTo>
                    <a:pt x="0" y="25045"/>
                  </a:lnTo>
                  <a:lnTo>
                    <a:pt x="1631674" y="25045"/>
                  </a:lnTo>
                  <a:lnTo>
                    <a:pt x="1604437" y="0"/>
                  </a:lnTo>
                  <a:close/>
                </a:path>
              </a:pathLst>
            </a:custGeom>
            <a:solidFill>
              <a:srgbClr val="F4B42D"/>
            </a:solidFill>
          </p:spPr>
          <p:txBody>
            <a:bodyPr wrap="square" lIns="0" tIns="0" rIns="0" bIns="0" rtlCol="0">
              <a:noAutofit/>
            </a:bodyPr>
            <a:lstStyle/>
            <a:p>
              <a:endParaRPr/>
            </a:p>
          </p:txBody>
        </p:sp>
        <p:sp>
          <p:nvSpPr>
            <p:cNvPr id="39" name="object 30"/>
            <p:cNvSpPr/>
            <p:nvPr/>
          </p:nvSpPr>
          <p:spPr>
            <a:xfrm>
              <a:off x="1878535" y="910768"/>
              <a:ext cx="1631348" cy="572399"/>
            </a:xfrm>
            <a:custGeom>
              <a:avLst/>
              <a:gdLst/>
              <a:ahLst/>
              <a:cxnLst/>
              <a:rect l="l" t="t" r="r" b="b"/>
              <a:pathLst>
                <a:path w="1631348" h="572399">
                  <a:moveTo>
                    <a:pt x="0" y="0"/>
                  </a:moveTo>
                  <a:lnTo>
                    <a:pt x="1631348" y="0"/>
                  </a:lnTo>
                  <a:lnTo>
                    <a:pt x="1631348" y="572399"/>
                  </a:lnTo>
                  <a:lnTo>
                    <a:pt x="0" y="572399"/>
                  </a:lnTo>
                  <a:lnTo>
                    <a:pt x="0" y="0"/>
                  </a:lnTo>
                  <a:close/>
                </a:path>
              </a:pathLst>
            </a:custGeom>
            <a:solidFill>
              <a:srgbClr val="F8F2E0"/>
            </a:solidFill>
          </p:spPr>
          <p:txBody>
            <a:bodyPr wrap="square" lIns="0" tIns="0" rIns="0" bIns="0" rtlCol="0">
              <a:noAutofit/>
            </a:bodyPr>
            <a:lstStyle/>
            <a:p>
              <a:endParaRPr/>
            </a:p>
          </p:txBody>
        </p:sp>
        <p:sp>
          <p:nvSpPr>
            <p:cNvPr id="40" name="object 31"/>
            <p:cNvSpPr/>
            <p:nvPr/>
          </p:nvSpPr>
          <p:spPr>
            <a:xfrm>
              <a:off x="1878535" y="910768"/>
              <a:ext cx="31078" cy="572440"/>
            </a:xfrm>
            <a:custGeom>
              <a:avLst/>
              <a:gdLst/>
              <a:ahLst/>
              <a:cxnLst/>
              <a:rect l="l" t="t" r="r" b="b"/>
              <a:pathLst>
                <a:path w="31078" h="572440">
                  <a:moveTo>
                    <a:pt x="0" y="0"/>
                  </a:moveTo>
                  <a:lnTo>
                    <a:pt x="0" y="572440"/>
                  </a:lnTo>
                  <a:lnTo>
                    <a:pt x="31078" y="547340"/>
                  </a:lnTo>
                  <a:lnTo>
                    <a:pt x="31078" y="28748"/>
                  </a:lnTo>
                  <a:lnTo>
                    <a:pt x="0" y="0"/>
                  </a:lnTo>
                  <a:close/>
                </a:path>
              </a:pathLst>
            </a:custGeom>
            <a:solidFill>
              <a:srgbClr val="F7E2B0"/>
            </a:solidFill>
          </p:spPr>
          <p:txBody>
            <a:bodyPr wrap="square" lIns="0" tIns="0" rIns="0" bIns="0" rtlCol="0">
              <a:noAutofit/>
            </a:bodyPr>
            <a:lstStyle/>
            <a:p>
              <a:endParaRPr/>
            </a:p>
          </p:txBody>
        </p:sp>
        <p:sp>
          <p:nvSpPr>
            <p:cNvPr id="41" name="object 32"/>
            <p:cNvSpPr/>
            <p:nvPr/>
          </p:nvSpPr>
          <p:spPr>
            <a:xfrm>
              <a:off x="1878535" y="910768"/>
              <a:ext cx="1631333" cy="28625"/>
            </a:xfrm>
            <a:custGeom>
              <a:avLst/>
              <a:gdLst/>
              <a:ahLst/>
              <a:cxnLst/>
              <a:rect l="l" t="t" r="r" b="b"/>
              <a:pathLst>
                <a:path w="1631333" h="28625">
                  <a:moveTo>
                    <a:pt x="1631333" y="0"/>
                  </a:moveTo>
                  <a:lnTo>
                    <a:pt x="0" y="0"/>
                  </a:lnTo>
                  <a:lnTo>
                    <a:pt x="30900" y="28625"/>
                  </a:lnTo>
                  <a:lnTo>
                    <a:pt x="1604274" y="28625"/>
                  </a:lnTo>
                  <a:lnTo>
                    <a:pt x="1631333" y="0"/>
                  </a:lnTo>
                  <a:close/>
                </a:path>
              </a:pathLst>
            </a:custGeom>
            <a:solidFill>
              <a:srgbClr val="F6E9CA"/>
            </a:solidFill>
          </p:spPr>
          <p:txBody>
            <a:bodyPr wrap="square" lIns="0" tIns="0" rIns="0" bIns="0" rtlCol="0">
              <a:noAutofit/>
            </a:bodyPr>
            <a:lstStyle/>
            <a:p>
              <a:endParaRPr/>
            </a:p>
          </p:txBody>
        </p:sp>
        <p:sp>
          <p:nvSpPr>
            <p:cNvPr id="42" name="object 33"/>
            <p:cNvSpPr/>
            <p:nvPr/>
          </p:nvSpPr>
          <p:spPr>
            <a:xfrm>
              <a:off x="3482676" y="910768"/>
              <a:ext cx="27192" cy="572399"/>
            </a:xfrm>
            <a:custGeom>
              <a:avLst/>
              <a:gdLst/>
              <a:ahLst/>
              <a:cxnLst/>
              <a:rect l="l" t="t" r="r" b="b"/>
              <a:pathLst>
                <a:path w="27192" h="572399">
                  <a:moveTo>
                    <a:pt x="27192" y="0"/>
                  </a:moveTo>
                  <a:lnTo>
                    <a:pt x="0" y="28707"/>
                  </a:lnTo>
                  <a:lnTo>
                    <a:pt x="0" y="547340"/>
                  </a:lnTo>
                  <a:lnTo>
                    <a:pt x="27192" y="572399"/>
                  </a:lnTo>
                  <a:lnTo>
                    <a:pt x="27192" y="0"/>
                  </a:lnTo>
                  <a:close/>
                </a:path>
              </a:pathLst>
            </a:custGeom>
            <a:solidFill>
              <a:srgbClr val="F4C95C"/>
            </a:solidFill>
          </p:spPr>
          <p:txBody>
            <a:bodyPr wrap="square" lIns="0" tIns="0" rIns="0" bIns="0" rtlCol="0">
              <a:noAutofit/>
            </a:bodyPr>
            <a:lstStyle/>
            <a:p>
              <a:endParaRPr/>
            </a:p>
          </p:txBody>
        </p:sp>
        <p:sp>
          <p:nvSpPr>
            <p:cNvPr id="43" name="object 34"/>
            <p:cNvSpPr/>
            <p:nvPr/>
          </p:nvSpPr>
          <p:spPr>
            <a:xfrm>
              <a:off x="1878564" y="1458122"/>
              <a:ext cx="1631303" cy="25045"/>
            </a:xfrm>
            <a:custGeom>
              <a:avLst/>
              <a:gdLst/>
              <a:ahLst/>
              <a:cxnLst/>
              <a:rect l="l" t="t" r="r" b="b"/>
              <a:pathLst>
                <a:path w="1631303" h="25045">
                  <a:moveTo>
                    <a:pt x="1604274" y="0"/>
                  </a:moveTo>
                  <a:lnTo>
                    <a:pt x="31049" y="0"/>
                  </a:lnTo>
                  <a:lnTo>
                    <a:pt x="0" y="25045"/>
                  </a:lnTo>
                  <a:lnTo>
                    <a:pt x="1631303" y="25045"/>
                  </a:lnTo>
                  <a:lnTo>
                    <a:pt x="1604274" y="0"/>
                  </a:lnTo>
                  <a:close/>
                </a:path>
              </a:pathLst>
            </a:custGeom>
            <a:solidFill>
              <a:srgbClr val="F4B42D"/>
            </a:solidFill>
          </p:spPr>
          <p:txBody>
            <a:bodyPr wrap="square" lIns="0" tIns="0" rIns="0" bIns="0" rtlCol="0">
              <a:noAutofit/>
            </a:bodyPr>
            <a:lstStyle/>
            <a:p>
              <a:endParaRPr/>
            </a:p>
          </p:txBody>
        </p:sp>
        <p:sp>
          <p:nvSpPr>
            <p:cNvPr id="44" name="object 35"/>
            <p:cNvSpPr/>
            <p:nvPr/>
          </p:nvSpPr>
          <p:spPr>
            <a:xfrm>
              <a:off x="2044847" y="1057489"/>
              <a:ext cx="445131" cy="278807"/>
            </a:xfrm>
            <a:custGeom>
              <a:avLst/>
              <a:gdLst/>
              <a:ahLst/>
              <a:cxnLst/>
              <a:rect l="l" t="t" r="r" b="b"/>
              <a:pathLst>
                <a:path w="445131" h="278807">
                  <a:moveTo>
                    <a:pt x="0" y="0"/>
                  </a:moveTo>
                  <a:lnTo>
                    <a:pt x="445131" y="0"/>
                  </a:lnTo>
                  <a:lnTo>
                    <a:pt x="445131" y="278807"/>
                  </a:lnTo>
                  <a:lnTo>
                    <a:pt x="0" y="278807"/>
                  </a:lnTo>
                  <a:lnTo>
                    <a:pt x="0" y="0"/>
                  </a:lnTo>
                  <a:close/>
                </a:path>
              </a:pathLst>
            </a:custGeom>
            <a:solidFill>
              <a:srgbClr val="3A77B4"/>
            </a:solidFill>
          </p:spPr>
          <p:txBody>
            <a:bodyPr wrap="square" lIns="0" tIns="0" rIns="0" bIns="0" rtlCol="0">
              <a:noAutofit/>
            </a:bodyPr>
            <a:lstStyle/>
            <a:p>
              <a:endParaRPr/>
            </a:p>
          </p:txBody>
        </p:sp>
        <p:sp>
          <p:nvSpPr>
            <p:cNvPr id="45" name="object 36"/>
            <p:cNvSpPr/>
            <p:nvPr/>
          </p:nvSpPr>
          <p:spPr>
            <a:xfrm>
              <a:off x="2057293" y="1078545"/>
              <a:ext cx="420194" cy="249157"/>
            </a:xfrm>
            <a:custGeom>
              <a:avLst/>
              <a:gdLst/>
              <a:ahLst/>
              <a:cxnLst/>
              <a:rect l="l" t="t" r="r" b="b"/>
              <a:pathLst>
                <a:path w="420194" h="249157">
                  <a:moveTo>
                    <a:pt x="0" y="0"/>
                  </a:moveTo>
                  <a:lnTo>
                    <a:pt x="420194" y="0"/>
                  </a:lnTo>
                  <a:lnTo>
                    <a:pt x="420194" y="249157"/>
                  </a:lnTo>
                  <a:lnTo>
                    <a:pt x="0" y="249157"/>
                  </a:lnTo>
                  <a:lnTo>
                    <a:pt x="0" y="0"/>
                  </a:lnTo>
                  <a:close/>
                </a:path>
              </a:pathLst>
            </a:custGeom>
            <a:solidFill>
              <a:srgbClr val="D4D2D2"/>
            </a:solidFill>
          </p:spPr>
          <p:txBody>
            <a:bodyPr wrap="square" lIns="0" tIns="0" rIns="0" bIns="0" rtlCol="0">
              <a:noAutofit/>
            </a:bodyPr>
            <a:lstStyle/>
            <a:p>
              <a:endParaRPr/>
            </a:p>
          </p:txBody>
        </p:sp>
        <p:sp>
          <p:nvSpPr>
            <p:cNvPr id="46" name="object 37"/>
            <p:cNvSpPr/>
            <p:nvPr/>
          </p:nvSpPr>
          <p:spPr>
            <a:xfrm>
              <a:off x="2178286" y="1127707"/>
              <a:ext cx="290316" cy="91300"/>
            </a:xfrm>
            <a:custGeom>
              <a:avLst/>
              <a:gdLst/>
              <a:ahLst/>
              <a:cxnLst/>
              <a:rect l="l" t="t" r="r" b="b"/>
              <a:pathLst>
                <a:path w="290316" h="91300">
                  <a:moveTo>
                    <a:pt x="0" y="0"/>
                  </a:moveTo>
                  <a:lnTo>
                    <a:pt x="290316" y="0"/>
                  </a:lnTo>
                  <a:lnTo>
                    <a:pt x="290316" y="91300"/>
                  </a:lnTo>
                  <a:lnTo>
                    <a:pt x="0" y="91300"/>
                  </a:lnTo>
                  <a:lnTo>
                    <a:pt x="0" y="0"/>
                  </a:lnTo>
                  <a:close/>
                </a:path>
              </a:pathLst>
            </a:custGeom>
            <a:solidFill>
              <a:srgbClr val="FFFFFF"/>
            </a:solidFill>
          </p:spPr>
          <p:txBody>
            <a:bodyPr wrap="square" lIns="0" tIns="0" rIns="0" bIns="0" rtlCol="0">
              <a:noAutofit/>
            </a:bodyPr>
            <a:lstStyle/>
            <a:p>
              <a:endParaRPr/>
            </a:p>
          </p:txBody>
        </p:sp>
        <p:sp>
          <p:nvSpPr>
            <p:cNvPr id="47" name="object 38"/>
            <p:cNvSpPr/>
            <p:nvPr/>
          </p:nvSpPr>
          <p:spPr>
            <a:xfrm>
              <a:off x="2178167" y="1226413"/>
              <a:ext cx="290316" cy="91300"/>
            </a:xfrm>
            <a:custGeom>
              <a:avLst/>
              <a:gdLst/>
              <a:ahLst/>
              <a:cxnLst/>
              <a:rect l="l" t="t" r="r" b="b"/>
              <a:pathLst>
                <a:path w="290316" h="91300">
                  <a:moveTo>
                    <a:pt x="0" y="0"/>
                  </a:moveTo>
                  <a:lnTo>
                    <a:pt x="290316" y="0"/>
                  </a:lnTo>
                  <a:lnTo>
                    <a:pt x="290316" y="91300"/>
                  </a:lnTo>
                  <a:lnTo>
                    <a:pt x="0" y="91300"/>
                  </a:lnTo>
                  <a:lnTo>
                    <a:pt x="0" y="0"/>
                  </a:lnTo>
                  <a:close/>
                </a:path>
              </a:pathLst>
            </a:custGeom>
            <a:solidFill>
              <a:srgbClr val="FFFFFF"/>
            </a:solidFill>
          </p:spPr>
          <p:txBody>
            <a:bodyPr wrap="square" lIns="0" tIns="0" rIns="0" bIns="0" rtlCol="0">
              <a:noAutofit/>
            </a:bodyPr>
            <a:lstStyle/>
            <a:p>
              <a:endParaRPr/>
            </a:p>
          </p:txBody>
        </p:sp>
        <p:sp>
          <p:nvSpPr>
            <p:cNvPr id="48" name="object 39"/>
            <p:cNvSpPr/>
            <p:nvPr/>
          </p:nvSpPr>
          <p:spPr>
            <a:xfrm>
              <a:off x="2173969" y="1125698"/>
              <a:ext cx="0" cy="195090"/>
            </a:xfrm>
            <a:custGeom>
              <a:avLst/>
              <a:gdLst/>
              <a:ahLst/>
              <a:cxnLst/>
              <a:rect l="l" t="t" r="r" b="b"/>
              <a:pathLst>
                <a:path h="195090">
                  <a:moveTo>
                    <a:pt x="0" y="0"/>
                  </a:moveTo>
                  <a:lnTo>
                    <a:pt x="0" y="195090"/>
                  </a:lnTo>
                </a:path>
              </a:pathLst>
            </a:custGeom>
            <a:ln w="8272">
              <a:solidFill>
                <a:srgbClr val="C7C8CA"/>
              </a:solidFill>
            </a:ln>
          </p:spPr>
          <p:txBody>
            <a:bodyPr wrap="square" lIns="0" tIns="0" rIns="0" bIns="0" rtlCol="0">
              <a:noAutofit/>
            </a:bodyPr>
            <a:lstStyle/>
            <a:p>
              <a:endParaRPr/>
            </a:p>
          </p:txBody>
        </p:sp>
        <p:sp>
          <p:nvSpPr>
            <p:cNvPr id="49" name="object 40"/>
            <p:cNvSpPr/>
            <p:nvPr/>
          </p:nvSpPr>
          <p:spPr>
            <a:xfrm>
              <a:off x="2065230" y="1096622"/>
              <a:ext cx="199275" cy="0"/>
            </a:xfrm>
            <a:custGeom>
              <a:avLst/>
              <a:gdLst/>
              <a:ahLst/>
              <a:cxnLst/>
              <a:rect l="l" t="t" r="r" b="b"/>
              <a:pathLst>
                <a:path w="199275">
                  <a:moveTo>
                    <a:pt x="0" y="0"/>
                  </a:moveTo>
                  <a:lnTo>
                    <a:pt x="199275" y="0"/>
                  </a:lnTo>
                </a:path>
              </a:pathLst>
            </a:custGeom>
            <a:ln w="15507">
              <a:solidFill>
                <a:srgbClr val="FFFFFF"/>
              </a:solidFill>
            </a:ln>
          </p:spPr>
          <p:txBody>
            <a:bodyPr wrap="square" lIns="0" tIns="0" rIns="0" bIns="0" rtlCol="0">
              <a:noAutofit/>
            </a:bodyPr>
            <a:lstStyle/>
            <a:p>
              <a:endParaRPr/>
            </a:p>
          </p:txBody>
        </p:sp>
        <p:sp>
          <p:nvSpPr>
            <p:cNvPr id="50" name="object 41"/>
            <p:cNvSpPr/>
            <p:nvPr/>
          </p:nvSpPr>
          <p:spPr>
            <a:xfrm>
              <a:off x="2066209" y="1127720"/>
              <a:ext cx="105534" cy="189993"/>
            </a:xfrm>
            <a:custGeom>
              <a:avLst/>
              <a:gdLst/>
              <a:ahLst/>
              <a:cxnLst/>
              <a:rect l="l" t="t" r="r" b="b"/>
              <a:pathLst>
                <a:path w="105534" h="189993">
                  <a:moveTo>
                    <a:pt x="0" y="0"/>
                  </a:moveTo>
                  <a:lnTo>
                    <a:pt x="105534" y="0"/>
                  </a:lnTo>
                  <a:lnTo>
                    <a:pt x="105534" y="189993"/>
                  </a:lnTo>
                  <a:lnTo>
                    <a:pt x="0" y="189993"/>
                  </a:lnTo>
                  <a:lnTo>
                    <a:pt x="0" y="0"/>
                  </a:lnTo>
                  <a:close/>
                </a:path>
              </a:pathLst>
            </a:custGeom>
            <a:solidFill>
              <a:srgbClr val="FFFFFF"/>
            </a:solidFill>
          </p:spPr>
          <p:txBody>
            <a:bodyPr wrap="square" lIns="0" tIns="0" rIns="0" bIns="0" rtlCol="0">
              <a:noAutofit/>
            </a:bodyPr>
            <a:lstStyle/>
            <a:p>
              <a:endParaRPr/>
            </a:p>
          </p:txBody>
        </p:sp>
        <p:sp>
          <p:nvSpPr>
            <p:cNvPr id="51" name="object 42"/>
            <p:cNvSpPr/>
            <p:nvPr/>
          </p:nvSpPr>
          <p:spPr>
            <a:xfrm>
              <a:off x="2064103" y="1125794"/>
              <a:ext cx="109673" cy="193860"/>
            </a:xfrm>
            <a:custGeom>
              <a:avLst/>
              <a:gdLst/>
              <a:ahLst/>
              <a:cxnLst/>
              <a:rect l="l" t="t" r="r" b="b"/>
              <a:pathLst>
                <a:path w="109673" h="193860">
                  <a:moveTo>
                    <a:pt x="109673" y="0"/>
                  </a:moveTo>
                  <a:lnTo>
                    <a:pt x="0" y="0"/>
                  </a:lnTo>
                  <a:lnTo>
                    <a:pt x="0" y="193860"/>
                  </a:lnTo>
                  <a:lnTo>
                    <a:pt x="109673" y="193860"/>
                  </a:lnTo>
                  <a:lnTo>
                    <a:pt x="109673" y="189990"/>
                  </a:lnTo>
                  <a:lnTo>
                    <a:pt x="9341" y="189990"/>
                  </a:lnTo>
                  <a:lnTo>
                    <a:pt x="8362" y="186893"/>
                  </a:lnTo>
                  <a:lnTo>
                    <a:pt x="5680" y="139008"/>
                  </a:lnTo>
                  <a:lnTo>
                    <a:pt x="4694" y="84471"/>
                  </a:lnTo>
                  <a:lnTo>
                    <a:pt x="4243" y="21102"/>
                  </a:lnTo>
                  <a:lnTo>
                    <a:pt x="4213" y="5409"/>
                  </a:lnTo>
                  <a:lnTo>
                    <a:pt x="9567" y="4898"/>
                  </a:lnTo>
                  <a:lnTo>
                    <a:pt x="21240" y="4515"/>
                  </a:lnTo>
                  <a:lnTo>
                    <a:pt x="109673" y="3866"/>
                  </a:lnTo>
                  <a:lnTo>
                    <a:pt x="109673" y="0"/>
                  </a:lnTo>
                  <a:close/>
                </a:path>
                <a:path w="109673" h="193860">
                  <a:moveTo>
                    <a:pt x="109673" y="3866"/>
                  </a:moveTo>
                  <a:lnTo>
                    <a:pt x="105475" y="3866"/>
                  </a:lnTo>
                  <a:lnTo>
                    <a:pt x="105475" y="188470"/>
                  </a:lnTo>
                  <a:lnTo>
                    <a:pt x="100120" y="188974"/>
                  </a:lnTo>
                  <a:lnTo>
                    <a:pt x="88448" y="189353"/>
                  </a:lnTo>
                  <a:lnTo>
                    <a:pt x="72572" y="189624"/>
                  </a:lnTo>
                  <a:lnTo>
                    <a:pt x="9341" y="189990"/>
                  </a:lnTo>
                  <a:lnTo>
                    <a:pt x="109673" y="189990"/>
                  </a:lnTo>
                  <a:lnTo>
                    <a:pt x="109673" y="3866"/>
                  </a:lnTo>
                  <a:close/>
                </a:path>
              </a:pathLst>
            </a:custGeom>
            <a:solidFill>
              <a:srgbClr val="231F20"/>
            </a:solidFill>
          </p:spPr>
          <p:txBody>
            <a:bodyPr wrap="square" lIns="0" tIns="0" rIns="0" bIns="0" rtlCol="0">
              <a:noAutofit/>
            </a:bodyPr>
            <a:lstStyle/>
            <a:p>
              <a:endParaRPr/>
            </a:p>
          </p:txBody>
        </p:sp>
        <p:sp>
          <p:nvSpPr>
            <p:cNvPr id="52" name="object 43"/>
            <p:cNvSpPr/>
            <p:nvPr/>
          </p:nvSpPr>
          <p:spPr>
            <a:xfrm>
              <a:off x="2456586" y="1128964"/>
              <a:ext cx="0" cy="187534"/>
            </a:xfrm>
            <a:custGeom>
              <a:avLst/>
              <a:gdLst/>
              <a:ahLst/>
              <a:cxnLst/>
              <a:rect l="l" t="t" r="r" b="b"/>
              <a:pathLst>
                <a:path h="187534">
                  <a:moveTo>
                    <a:pt x="0" y="0"/>
                  </a:moveTo>
                  <a:lnTo>
                    <a:pt x="0" y="187534"/>
                  </a:lnTo>
                </a:path>
              </a:pathLst>
            </a:custGeom>
            <a:ln w="23314">
              <a:solidFill>
                <a:srgbClr val="D4D2D2"/>
              </a:solidFill>
            </a:ln>
          </p:spPr>
          <p:txBody>
            <a:bodyPr wrap="square" lIns="0" tIns="0" rIns="0" bIns="0" rtlCol="0">
              <a:noAutofit/>
            </a:bodyPr>
            <a:lstStyle/>
            <a:p>
              <a:endParaRPr/>
            </a:p>
          </p:txBody>
        </p:sp>
        <p:sp>
          <p:nvSpPr>
            <p:cNvPr id="53" name="object 44"/>
            <p:cNvSpPr/>
            <p:nvPr/>
          </p:nvSpPr>
          <p:spPr>
            <a:xfrm>
              <a:off x="2445593" y="1142900"/>
              <a:ext cx="4153" cy="52400"/>
            </a:xfrm>
            <a:custGeom>
              <a:avLst/>
              <a:gdLst/>
              <a:ahLst/>
              <a:cxnLst/>
              <a:rect l="l" t="t" r="r" b="b"/>
              <a:pathLst>
                <a:path w="4153" h="52400">
                  <a:moveTo>
                    <a:pt x="0" y="0"/>
                  </a:moveTo>
                  <a:lnTo>
                    <a:pt x="0" y="52400"/>
                  </a:lnTo>
                  <a:lnTo>
                    <a:pt x="4153" y="49271"/>
                  </a:lnTo>
                  <a:lnTo>
                    <a:pt x="4153" y="3880"/>
                  </a:lnTo>
                  <a:lnTo>
                    <a:pt x="0" y="0"/>
                  </a:lnTo>
                  <a:close/>
                </a:path>
              </a:pathLst>
            </a:custGeom>
            <a:solidFill>
              <a:srgbClr val="D4D2D2"/>
            </a:solidFill>
          </p:spPr>
          <p:txBody>
            <a:bodyPr wrap="square" lIns="0" tIns="0" rIns="0" bIns="0" rtlCol="0">
              <a:noAutofit/>
            </a:bodyPr>
            <a:lstStyle/>
            <a:p>
              <a:endParaRPr/>
            </a:p>
          </p:txBody>
        </p:sp>
        <p:sp>
          <p:nvSpPr>
            <p:cNvPr id="54" name="object 45"/>
            <p:cNvSpPr/>
            <p:nvPr/>
          </p:nvSpPr>
          <p:spPr>
            <a:xfrm>
              <a:off x="2464151" y="1142941"/>
              <a:ext cx="3456" cy="52386"/>
            </a:xfrm>
            <a:custGeom>
              <a:avLst/>
              <a:gdLst/>
              <a:ahLst/>
              <a:cxnLst/>
              <a:rect l="l" t="t" r="r" b="b"/>
              <a:pathLst>
                <a:path w="3456" h="52386">
                  <a:moveTo>
                    <a:pt x="3456" y="0"/>
                  </a:moveTo>
                  <a:lnTo>
                    <a:pt x="0" y="3853"/>
                  </a:lnTo>
                  <a:lnTo>
                    <a:pt x="0" y="49216"/>
                  </a:lnTo>
                  <a:lnTo>
                    <a:pt x="3456" y="52386"/>
                  </a:lnTo>
                  <a:lnTo>
                    <a:pt x="3456" y="0"/>
                  </a:lnTo>
                  <a:close/>
                </a:path>
              </a:pathLst>
            </a:custGeom>
            <a:solidFill>
              <a:srgbClr val="A8A6A8"/>
            </a:solidFill>
          </p:spPr>
          <p:txBody>
            <a:bodyPr wrap="square" lIns="0" tIns="0" rIns="0" bIns="0" rtlCol="0">
              <a:noAutofit/>
            </a:bodyPr>
            <a:lstStyle/>
            <a:p>
              <a:endParaRPr/>
            </a:p>
          </p:txBody>
        </p:sp>
        <p:sp>
          <p:nvSpPr>
            <p:cNvPr id="55" name="object 46"/>
            <p:cNvSpPr/>
            <p:nvPr/>
          </p:nvSpPr>
          <p:spPr>
            <a:xfrm>
              <a:off x="2445578" y="1192103"/>
              <a:ext cx="22029" cy="3197"/>
            </a:xfrm>
            <a:custGeom>
              <a:avLst/>
              <a:gdLst/>
              <a:ahLst/>
              <a:cxnLst/>
              <a:rect l="l" t="t" r="r" b="b"/>
              <a:pathLst>
                <a:path w="22029" h="3197">
                  <a:moveTo>
                    <a:pt x="18632" y="0"/>
                  </a:moveTo>
                  <a:lnTo>
                    <a:pt x="4168" y="0"/>
                  </a:lnTo>
                  <a:lnTo>
                    <a:pt x="0" y="3197"/>
                  </a:lnTo>
                  <a:lnTo>
                    <a:pt x="22029" y="3197"/>
                  </a:lnTo>
                  <a:lnTo>
                    <a:pt x="18632" y="0"/>
                  </a:lnTo>
                  <a:close/>
                </a:path>
              </a:pathLst>
            </a:custGeom>
            <a:solidFill>
              <a:srgbClr val="969496"/>
            </a:solidFill>
          </p:spPr>
          <p:txBody>
            <a:bodyPr wrap="square" lIns="0" tIns="0" rIns="0" bIns="0" rtlCol="0">
              <a:noAutofit/>
            </a:bodyPr>
            <a:lstStyle/>
            <a:p>
              <a:endParaRPr/>
            </a:p>
          </p:txBody>
        </p:sp>
        <p:sp>
          <p:nvSpPr>
            <p:cNvPr id="56" name="object 47"/>
            <p:cNvSpPr/>
            <p:nvPr/>
          </p:nvSpPr>
          <p:spPr>
            <a:xfrm>
              <a:off x="2445578" y="1143474"/>
              <a:ext cx="22029" cy="3183"/>
            </a:xfrm>
            <a:custGeom>
              <a:avLst/>
              <a:gdLst/>
              <a:ahLst/>
              <a:cxnLst/>
              <a:rect l="l" t="t" r="r" b="b"/>
              <a:pathLst>
                <a:path w="22029" h="3183">
                  <a:moveTo>
                    <a:pt x="22029" y="0"/>
                  </a:moveTo>
                  <a:lnTo>
                    <a:pt x="0" y="0"/>
                  </a:lnTo>
                  <a:lnTo>
                    <a:pt x="4168" y="3183"/>
                  </a:lnTo>
                  <a:lnTo>
                    <a:pt x="18632" y="3183"/>
                  </a:lnTo>
                  <a:lnTo>
                    <a:pt x="22029" y="0"/>
                  </a:lnTo>
                  <a:close/>
                </a:path>
              </a:pathLst>
            </a:custGeom>
            <a:solidFill>
              <a:srgbClr val="E7E7E7"/>
            </a:solidFill>
          </p:spPr>
          <p:txBody>
            <a:bodyPr wrap="square" lIns="0" tIns="0" rIns="0" bIns="0" rtlCol="0">
              <a:noAutofit/>
            </a:bodyPr>
            <a:lstStyle/>
            <a:p>
              <a:endParaRPr/>
            </a:p>
          </p:txBody>
        </p:sp>
        <p:sp>
          <p:nvSpPr>
            <p:cNvPr id="57" name="object 48"/>
            <p:cNvSpPr/>
            <p:nvPr/>
          </p:nvSpPr>
          <p:spPr>
            <a:xfrm>
              <a:off x="2449732" y="1146713"/>
              <a:ext cx="14463" cy="45404"/>
            </a:xfrm>
            <a:custGeom>
              <a:avLst/>
              <a:gdLst/>
              <a:ahLst/>
              <a:cxnLst/>
              <a:rect l="l" t="t" r="r" b="b"/>
              <a:pathLst>
                <a:path w="14463" h="45404">
                  <a:moveTo>
                    <a:pt x="0" y="22702"/>
                  </a:moveTo>
                  <a:lnTo>
                    <a:pt x="14463" y="22702"/>
                  </a:lnTo>
                </a:path>
              </a:pathLst>
            </a:custGeom>
            <a:ln w="46674">
              <a:solidFill>
                <a:srgbClr val="C7C8CA"/>
              </a:solidFill>
            </a:ln>
          </p:spPr>
          <p:txBody>
            <a:bodyPr wrap="square" lIns="0" tIns="0" rIns="0" bIns="0" rtlCol="0">
              <a:noAutofit/>
            </a:bodyPr>
            <a:lstStyle/>
            <a:p>
              <a:endParaRPr/>
            </a:p>
          </p:txBody>
        </p:sp>
        <p:sp>
          <p:nvSpPr>
            <p:cNvPr id="58" name="object 49"/>
            <p:cNvSpPr/>
            <p:nvPr/>
          </p:nvSpPr>
          <p:spPr>
            <a:xfrm>
              <a:off x="2445593" y="1241730"/>
              <a:ext cx="4153" cy="52400"/>
            </a:xfrm>
            <a:custGeom>
              <a:avLst/>
              <a:gdLst/>
              <a:ahLst/>
              <a:cxnLst/>
              <a:rect l="l" t="t" r="r" b="b"/>
              <a:pathLst>
                <a:path w="4153" h="52400">
                  <a:moveTo>
                    <a:pt x="0" y="0"/>
                  </a:moveTo>
                  <a:lnTo>
                    <a:pt x="0" y="52400"/>
                  </a:lnTo>
                  <a:lnTo>
                    <a:pt x="4153" y="49271"/>
                  </a:lnTo>
                  <a:lnTo>
                    <a:pt x="4153" y="3866"/>
                  </a:lnTo>
                  <a:lnTo>
                    <a:pt x="0" y="0"/>
                  </a:lnTo>
                  <a:close/>
                </a:path>
              </a:pathLst>
            </a:custGeom>
            <a:solidFill>
              <a:srgbClr val="D4D2D2"/>
            </a:solidFill>
          </p:spPr>
          <p:txBody>
            <a:bodyPr wrap="square" lIns="0" tIns="0" rIns="0" bIns="0" rtlCol="0">
              <a:noAutofit/>
            </a:bodyPr>
            <a:lstStyle/>
            <a:p>
              <a:endParaRPr/>
            </a:p>
          </p:txBody>
        </p:sp>
        <p:sp>
          <p:nvSpPr>
            <p:cNvPr id="59" name="object 50"/>
            <p:cNvSpPr/>
            <p:nvPr/>
          </p:nvSpPr>
          <p:spPr>
            <a:xfrm>
              <a:off x="2464151" y="1241771"/>
              <a:ext cx="3456" cy="52386"/>
            </a:xfrm>
            <a:custGeom>
              <a:avLst/>
              <a:gdLst/>
              <a:ahLst/>
              <a:cxnLst/>
              <a:rect l="l" t="t" r="r" b="b"/>
              <a:pathLst>
                <a:path w="3456" h="52386">
                  <a:moveTo>
                    <a:pt x="3456" y="0"/>
                  </a:moveTo>
                  <a:lnTo>
                    <a:pt x="0" y="3853"/>
                  </a:lnTo>
                  <a:lnTo>
                    <a:pt x="0" y="49202"/>
                  </a:lnTo>
                  <a:lnTo>
                    <a:pt x="3456" y="52386"/>
                  </a:lnTo>
                  <a:lnTo>
                    <a:pt x="3456" y="0"/>
                  </a:lnTo>
                  <a:close/>
                </a:path>
              </a:pathLst>
            </a:custGeom>
            <a:solidFill>
              <a:srgbClr val="A8A6A8"/>
            </a:solidFill>
          </p:spPr>
          <p:txBody>
            <a:bodyPr wrap="square" lIns="0" tIns="0" rIns="0" bIns="0" rtlCol="0">
              <a:noAutofit/>
            </a:bodyPr>
            <a:lstStyle/>
            <a:p>
              <a:endParaRPr/>
            </a:p>
          </p:txBody>
        </p:sp>
        <p:sp>
          <p:nvSpPr>
            <p:cNvPr id="60" name="object 51"/>
            <p:cNvSpPr/>
            <p:nvPr/>
          </p:nvSpPr>
          <p:spPr>
            <a:xfrm>
              <a:off x="2445578" y="1290933"/>
              <a:ext cx="22029" cy="3197"/>
            </a:xfrm>
            <a:custGeom>
              <a:avLst/>
              <a:gdLst/>
              <a:ahLst/>
              <a:cxnLst/>
              <a:rect l="l" t="t" r="r" b="b"/>
              <a:pathLst>
                <a:path w="22029" h="3197">
                  <a:moveTo>
                    <a:pt x="18632" y="0"/>
                  </a:moveTo>
                  <a:lnTo>
                    <a:pt x="4168" y="0"/>
                  </a:lnTo>
                  <a:lnTo>
                    <a:pt x="0" y="3197"/>
                  </a:lnTo>
                  <a:lnTo>
                    <a:pt x="22029" y="3197"/>
                  </a:lnTo>
                  <a:lnTo>
                    <a:pt x="18632" y="0"/>
                  </a:lnTo>
                  <a:close/>
                </a:path>
              </a:pathLst>
            </a:custGeom>
            <a:solidFill>
              <a:srgbClr val="969496"/>
            </a:solidFill>
          </p:spPr>
          <p:txBody>
            <a:bodyPr wrap="square" lIns="0" tIns="0" rIns="0" bIns="0" rtlCol="0">
              <a:noAutofit/>
            </a:bodyPr>
            <a:lstStyle/>
            <a:p>
              <a:endParaRPr/>
            </a:p>
          </p:txBody>
        </p:sp>
        <p:sp>
          <p:nvSpPr>
            <p:cNvPr id="61" name="object 52"/>
            <p:cNvSpPr/>
            <p:nvPr/>
          </p:nvSpPr>
          <p:spPr>
            <a:xfrm>
              <a:off x="2445578" y="1242304"/>
              <a:ext cx="22029" cy="3183"/>
            </a:xfrm>
            <a:custGeom>
              <a:avLst/>
              <a:gdLst/>
              <a:ahLst/>
              <a:cxnLst/>
              <a:rect l="l" t="t" r="r" b="b"/>
              <a:pathLst>
                <a:path w="22029" h="3183">
                  <a:moveTo>
                    <a:pt x="22029" y="0"/>
                  </a:moveTo>
                  <a:lnTo>
                    <a:pt x="0" y="0"/>
                  </a:lnTo>
                  <a:lnTo>
                    <a:pt x="4168" y="3183"/>
                  </a:lnTo>
                  <a:lnTo>
                    <a:pt x="18632" y="3183"/>
                  </a:lnTo>
                  <a:lnTo>
                    <a:pt x="22029" y="0"/>
                  </a:lnTo>
                  <a:close/>
                </a:path>
              </a:pathLst>
            </a:custGeom>
            <a:solidFill>
              <a:srgbClr val="E7E7E7"/>
            </a:solidFill>
          </p:spPr>
          <p:txBody>
            <a:bodyPr wrap="square" lIns="0" tIns="0" rIns="0" bIns="0" rtlCol="0">
              <a:noAutofit/>
            </a:bodyPr>
            <a:lstStyle/>
            <a:p>
              <a:endParaRPr/>
            </a:p>
          </p:txBody>
        </p:sp>
        <p:sp>
          <p:nvSpPr>
            <p:cNvPr id="62" name="object 53"/>
            <p:cNvSpPr/>
            <p:nvPr/>
          </p:nvSpPr>
          <p:spPr>
            <a:xfrm>
              <a:off x="2449732" y="1245543"/>
              <a:ext cx="14463" cy="45390"/>
            </a:xfrm>
            <a:custGeom>
              <a:avLst/>
              <a:gdLst/>
              <a:ahLst/>
              <a:cxnLst/>
              <a:rect l="l" t="t" r="r" b="b"/>
              <a:pathLst>
                <a:path w="14463" h="45390">
                  <a:moveTo>
                    <a:pt x="0" y="22695"/>
                  </a:moveTo>
                  <a:lnTo>
                    <a:pt x="14463" y="22695"/>
                  </a:lnTo>
                </a:path>
              </a:pathLst>
            </a:custGeom>
            <a:ln w="46660">
              <a:solidFill>
                <a:srgbClr val="C7C8CA"/>
              </a:solidFill>
            </a:ln>
          </p:spPr>
          <p:txBody>
            <a:bodyPr wrap="square" lIns="0" tIns="0" rIns="0" bIns="0" rtlCol="0">
              <a:noAutofit/>
            </a:bodyPr>
            <a:lstStyle/>
            <a:p>
              <a:endParaRPr/>
            </a:p>
          </p:txBody>
        </p:sp>
        <p:sp>
          <p:nvSpPr>
            <p:cNvPr id="63" name="object 54"/>
            <p:cNvSpPr/>
            <p:nvPr/>
          </p:nvSpPr>
          <p:spPr>
            <a:xfrm>
              <a:off x="2445653" y="1203253"/>
              <a:ext cx="22014" cy="3825"/>
            </a:xfrm>
            <a:custGeom>
              <a:avLst/>
              <a:gdLst/>
              <a:ahLst/>
              <a:cxnLst/>
              <a:rect l="l" t="t" r="r" b="b"/>
              <a:pathLst>
                <a:path w="22014" h="3825">
                  <a:moveTo>
                    <a:pt x="22014" y="0"/>
                  </a:moveTo>
                  <a:lnTo>
                    <a:pt x="0" y="0"/>
                  </a:lnTo>
                  <a:lnTo>
                    <a:pt x="4124" y="3825"/>
                  </a:lnTo>
                  <a:lnTo>
                    <a:pt x="18543" y="3825"/>
                  </a:lnTo>
                  <a:lnTo>
                    <a:pt x="22014" y="0"/>
                  </a:lnTo>
                  <a:close/>
                </a:path>
              </a:pathLst>
            </a:custGeom>
            <a:solidFill>
              <a:srgbClr val="E7E7E7"/>
            </a:solidFill>
          </p:spPr>
          <p:txBody>
            <a:bodyPr wrap="square" lIns="0" tIns="0" rIns="0" bIns="0" rtlCol="0">
              <a:noAutofit/>
            </a:bodyPr>
            <a:lstStyle/>
            <a:p>
              <a:endParaRPr/>
            </a:p>
          </p:txBody>
        </p:sp>
        <p:sp>
          <p:nvSpPr>
            <p:cNvPr id="64" name="object 55"/>
            <p:cNvSpPr/>
            <p:nvPr/>
          </p:nvSpPr>
          <p:spPr>
            <a:xfrm>
              <a:off x="2445623" y="1203198"/>
              <a:ext cx="4138" cy="14647"/>
            </a:xfrm>
            <a:custGeom>
              <a:avLst/>
              <a:gdLst/>
              <a:ahLst/>
              <a:cxnLst/>
              <a:rect l="l" t="t" r="r" b="b"/>
              <a:pathLst>
                <a:path w="4138" h="14647">
                  <a:moveTo>
                    <a:pt x="0" y="0"/>
                  </a:moveTo>
                  <a:lnTo>
                    <a:pt x="0" y="14647"/>
                  </a:lnTo>
                  <a:lnTo>
                    <a:pt x="4138" y="11409"/>
                  </a:lnTo>
                  <a:lnTo>
                    <a:pt x="4138" y="3825"/>
                  </a:lnTo>
                  <a:lnTo>
                    <a:pt x="0" y="0"/>
                  </a:lnTo>
                  <a:close/>
                </a:path>
              </a:pathLst>
            </a:custGeom>
            <a:solidFill>
              <a:srgbClr val="D4D2D2"/>
            </a:solidFill>
          </p:spPr>
          <p:txBody>
            <a:bodyPr wrap="square" lIns="0" tIns="0" rIns="0" bIns="0" rtlCol="0">
              <a:noAutofit/>
            </a:bodyPr>
            <a:lstStyle/>
            <a:p>
              <a:endParaRPr/>
            </a:p>
          </p:txBody>
        </p:sp>
        <p:sp>
          <p:nvSpPr>
            <p:cNvPr id="65" name="object 56"/>
            <p:cNvSpPr/>
            <p:nvPr/>
          </p:nvSpPr>
          <p:spPr>
            <a:xfrm>
              <a:off x="2464166" y="1203253"/>
              <a:ext cx="3471" cy="14483"/>
            </a:xfrm>
            <a:custGeom>
              <a:avLst/>
              <a:gdLst/>
              <a:ahLst/>
              <a:cxnLst/>
              <a:rect l="l" t="t" r="r" b="b"/>
              <a:pathLst>
                <a:path w="3471" h="14483">
                  <a:moveTo>
                    <a:pt x="3471" y="0"/>
                  </a:moveTo>
                  <a:lnTo>
                    <a:pt x="0" y="3853"/>
                  </a:lnTo>
                  <a:lnTo>
                    <a:pt x="0" y="11299"/>
                  </a:lnTo>
                  <a:lnTo>
                    <a:pt x="3471" y="14483"/>
                  </a:lnTo>
                  <a:lnTo>
                    <a:pt x="3471" y="0"/>
                  </a:lnTo>
                  <a:close/>
                </a:path>
              </a:pathLst>
            </a:custGeom>
            <a:solidFill>
              <a:srgbClr val="939598"/>
            </a:solidFill>
          </p:spPr>
          <p:txBody>
            <a:bodyPr wrap="square" lIns="0" tIns="0" rIns="0" bIns="0" rtlCol="0">
              <a:noAutofit/>
            </a:bodyPr>
            <a:lstStyle/>
            <a:p>
              <a:endParaRPr/>
            </a:p>
          </p:txBody>
        </p:sp>
        <p:sp>
          <p:nvSpPr>
            <p:cNvPr id="66" name="object 57"/>
            <p:cNvSpPr/>
            <p:nvPr/>
          </p:nvSpPr>
          <p:spPr>
            <a:xfrm>
              <a:off x="2445593" y="1214567"/>
              <a:ext cx="22044" cy="3197"/>
            </a:xfrm>
            <a:custGeom>
              <a:avLst/>
              <a:gdLst/>
              <a:ahLst/>
              <a:cxnLst/>
              <a:rect l="l" t="t" r="r" b="b"/>
              <a:pathLst>
                <a:path w="22044" h="3197">
                  <a:moveTo>
                    <a:pt x="18647" y="0"/>
                  </a:moveTo>
                  <a:lnTo>
                    <a:pt x="4168" y="0"/>
                  </a:lnTo>
                  <a:lnTo>
                    <a:pt x="0" y="3197"/>
                  </a:lnTo>
                  <a:lnTo>
                    <a:pt x="22044" y="3197"/>
                  </a:lnTo>
                  <a:lnTo>
                    <a:pt x="18647" y="0"/>
                  </a:lnTo>
                  <a:close/>
                </a:path>
              </a:pathLst>
            </a:custGeom>
            <a:solidFill>
              <a:srgbClr val="808285"/>
            </a:solidFill>
          </p:spPr>
          <p:txBody>
            <a:bodyPr wrap="square" lIns="0" tIns="0" rIns="0" bIns="0" rtlCol="0">
              <a:noAutofit/>
            </a:bodyPr>
            <a:lstStyle/>
            <a:p>
              <a:endParaRPr/>
            </a:p>
          </p:txBody>
        </p:sp>
        <p:sp>
          <p:nvSpPr>
            <p:cNvPr id="67" name="object 58"/>
            <p:cNvSpPr/>
            <p:nvPr/>
          </p:nvSpPr>
          <p:spPr>
            <a:xfrm>
              <a:off x="2449762" y="1207079"/>
              <a:ext cx="14463" cy="7501"/>
            </a:xfrm>
            <a:custGeom>
              <a:avLst/>
              <a:gdLst/>
              <a:ahLst/>
              <a:cxnLst/>
              <a:rect l="l" t="t" r="r" b="b"/>
              <a:pathLst>
                <a:path w="14463" h="7501">
                  <a:moveTo>
                    <a:pt x="0" y="3750"/>
                  </a:moveTo>
                  <a:lnTo>
                    <a:pt x="14463" y="3750"/>
                  </a:lnTo>
                </a:path>
              </a:pathLst>
            </a:custGeom>
            <a:ln w="8771">
              <a:solidFill>
                <a:srgbClr val="BEBCBB"/>
              </a:solidFill>
            </a:ln>
          </p:spPr>
          <p:txBody>
            <a:bodyPr wrap="square" lIns="0" tIns="0" rIns="0" bIns="0" rtlCol="0">
              <a:noAutofit/>
            </a:bodyPr>
            <a:lstStyle/>
            <a:p>
              <a:endParaRPr/>
            </a:p>
          </p:txBody>
        </p:sp>
        <p:sp>
          <p:nvSpPr>
            <p:cNvPr id="68" name="object 59"/>
            <p:cNvSpPr/>
            <p:nvPr/>
          </p:nvSpPr>
          <p:spPr>
            <a:xfrm>
              <a:off x="2452135" y="1208964"/>
              <a:ext cx="9939" cy="4167"/>
            </a:xfrm>
            <a:custGeom>
              <a:avLst/>
              <a:gdLst/>
              <a:ahLst/>
              <a:cxnLst/>
              <a:rect l="l" t="t" r="r" b="b"/>
              <a:pathLst>
                <a:path w="9939" h="4167">
                  <a:moveTo>
                    <a:pt x="9939" y="0"/>
                  </a:moveTo>
                  <a:lnTo>
                    <a:pt x="0" y="0"/>
                  </a:lnTo>
                  <a:lnTo>
                    <a:pt x="4969" y="4167"/>
                  </a:lnTo>
                  <a:lnTo>
                    <a:pt x="9939" y="0"/>
                  </a:lnTo>
                  <a:close/>
                </a:path>
              </a:pathLst>
            </a:custGeom>
            <a:solidFill>
              <a:srgbClr val="838282"/>
            </a:solidFill>
          </p:spPr>
          <p:txBody>
            <a:bodyPr wrap="square" lIns="0" tIns="0" rIns="0" bIns="0" rtlCol="0">
              <a:noAutofit/>
            </a:bodyPr>
            <a:lstStyle/>
            <a:p>
              <a:endParaRPr/>
            </a:p>
          </p:txBody>
        </p:sp>
        <p:sp>
          <p:nvSpPr>
            <p:cNvPr id="69" name="object 60"/>
            <p:cNvSpPr/>
            <p:nvPr/>
          </p:nvSpPr>
          <p:spPr>
            <a:xfrm>
              <a:off x="2445653" y="1301960"/>
              <a:ext cx="22014" cy="3839"/>
            </a:xfrm>
            <a:custGeom>
              <a:avLst/>
              <a:gdLst/>
              <a:ahLst/>
              <a:cxnLst/>
              <a:rect l="l" t="t" r="r" b="b"/>
              <a:pathLst>
                <a:path w="22014" h="3839">
                  <a:moveTo>
                    <a:pt x="22014" y="0"/>
                  </a:moveTo>
                  <a:lnTo>
                    <a:pt x="0" y="0"/>
                  </a:lnTo>
                  <a:lnTo>
                    <a:pt x="4124" y="3839"/>
                  </a:lnTo>
                  <a:lnTo>
                    <a:pt x="18543" y="3839"/>
                  </a:lnTo>
                  <a:lnTo>
                    <a:pt x="22014" y="0"/>
                  </a:lnTo>
                  <a:close/>
                </a:path>
              </a:pathLst>
            </a:custGeom>
            <a:solidFill>
              <a:srgbClr val="E7E7E7"/>
            </a:solidFill>
          </p:spPr>
          <p:txBody>
            <a:bodyPr wrap="square" lIns="0" tIns="0" rIns="0" bIns="0" rtlCol="0">
              <a:noAutofit/>
            </a:bodyPr>
            <a:lstStyle/>
            <a:p>
              <a:endParaRPr/>
            </a:p>
          </p:txBody>
        </p:sp>
        <p:sp>
          <p:nvSpPr>
            <p:cNvPr id="70" name="object 61"/>
            <p:cNvSpPr/>
            <p:nvPr/>
          </p:nvSpPr>
          <p:spPr>
            <a:xfrm>
              <a:off x="2445623" y="1301919"/>
              <a:ext cx="4138" cy="14647"/>
            </a:xfrm>
            <a:custGeom>
              <a:avLst/>
              <a:gdLst/>
              <a:ahLst/>
              <a:cxnLst/>
              <a:rect l="l" t="t" r="r" b="b"/>
              <a:pathLst>
                <a:path w="4138" h="14647">
                  <a:moveTo>
                    <a:pt x="0" y="0"/>
                  </a:moveTo>
                  <a:lnTo>
                    <a:pt x="0" y="14647"/>
                  </a:lnTo>
                  <a:lnTo>
                    <a:pt x="4138" y="11409"/>
                  </a:lnTo>
                  <a:lnTo>
                    <a:pt x="4138" y="3825"/>
                  </a:lnTo>
                  <a:lnTo>
                    <a:pt x="0" y="0"/>
                  </a:lnTo>
                  <a:close/>
                </a:path>
              </a:pathLst>
            </a:custGeom>
            <a:solidFill>
              <a:srgbClr val="D4D2D2"/>
            </a:solidFill>
          </p:spPr>
          <p:txBody>
            <a:bodyPr wrap="square" lIns="0" tIns="0" rIns="0" bIns="0" rtlCol="0">
              <a:noAutofit/>
            </a:bodyPr>
            <a:lstStyle/>
            <a:p>
              <a:endParaRPr/>
            </a:p>
          </p:txBody>
        </p:sp>
        <p:sp>
          <p:nvSpPr>
            <p:cNvPr id="71" name="object 62"/>
            <p:cNvSpPr/>
            <p:nvPr/>
          </p:nvSpPr>
          <p:spPr>
            <a:xfrm>
              <a:off x="2464166" y="1301960"/>
              <a:ext cx="3471" cy="14551"/>
            </a:xfrm>
            <a:custGeom>
              <a:avLst/>
              <a:gdLst/>
              <a:ahLst/>
              <a:cxnLst/>
              <a:rect l="l" t="t" r="r" b="b"/>
              <a:pathLst>
                <a:path w="3471" h="14551">
                  <a:moveTo>
                    <a:pt x="3471" y="0"/>
                  </a:moveTo>
                  <a:lnTo>
                    <a:pt x="0" y="3866"/>
                  </a:lnTo>
                  <a:lnTo>
                    <a:pt x="0" y="11313"/>
                  </a:lnTo>
                  <a:lnTo>
                    <a:pt x="3471" y="14551"/>
                  </a:lnTo>
                  <a:lnTo>
                    <a:pt x="3471" y="0"/>
                  </a:lnTo>
                  <a:close/>
                </a:path>
              </a:pathLst>
            </a:custGeom>
            <a:solidFill>
              <a:srgbClr val="939598"/>
            </a:solidFill>
          </p:spPr>
          <p:txBody>
            <a:bodyPr wrap="square" lIns="0" tIns="0" rIns="0" bIns="0" rtlCol="0">
              <a:noAutofit/>
            </a:bodyPr>
            <a:lstStyle/>
            <a:p>
              <a:endParaRPr/>
            </a:p>
          </p:txBody>
        </p:sp>
        <p:sp>
          <p:nvSpPr>
            <p:cNvPr id="72" name="object 63"/>
            <p:cNvSpPr/>
            <p:nvPr/>
          </p:nvSpPr>
          <p:spPr>
            <a:xfrm>
              <a:off x="2445593" y="1313287"/>
              <a:ext cx="22044" cy="3197"/>
            </a:xfrm>
            <a:custGeom>
              <a:avLst/>
              <a:gdLst/>
              <a:ahLst/>
              <a:cxnLst/>
              <a:rect l="l" t="t" r="r" b="b"/>
              <a:pathLst>
                <a:path w="22044" h="3197">
                  <a:moveTo>
                    <a:pt x="18647" y="0"/>
                  </a:moveTo>
                  <a:lnTo>
                    <a:pt x="4168" y="0"/>
                  </a:lnTo>
                  <a:lnTo>
                    <a:pt x="0" y="3197"/>
                  </a:lnTo>
                  <a:lnTo>
                    <a:pt x="22044" y="3197"/>
                  </a:lnTo>
                  <a:lnTo>
                    <a:pt x="18647" y="0"/>
                  </a:lnTo>
                  <a:close/>
                </a:path>
              </a:pathLst>
            </a:custGeom>
            <a:solidFill>
              <a:srgbClr val="969496"/>
            </a:solidFill>
          </p:spPr>
          <p:txBody>
            <a:bodyPr wrap="square" lIns="0" tIns="0" rIns="0" bIns="0" rtlCol="0">
              <a:noAutofit/>
            </a:bodyPr>
            <a:lstStyle/>
            <a:p>
              <a:endParaRPr/>
            </a:p>
          </p:txBody>
        </p:sp>
        <p:sp>
          <p:nvSpPr>
            <p:cNvPr id="73" name="object 64"/>
            <p:cNvSpPr/>
            <p:nvPr/>
          </p:nvSpPr>
          <p:spPr>
            <a:xfrm>
              <a:off x="2449762" y="1305786"/>
              <a:ext cx="14463" cy="7501"/>
            </a:xfrm>
            <a:custGeom>
              <a:avLst/>
              <a:gdLst/>
              <a:ahLst/>
              <a:cxnLst/>
              <a:rect l="l" t="t" r="r" b="b"/>
              <a:pathLst>
                <a:path w="14463" h="7501">
                  <a:moveTo>
                    <a:pt x="0" y="3750"/>
                  </a:moveTo>
                  <a:lnTo>
                    <a:pt x="14463" y="3750"/>
                  </a:lnTo>
                </a:path>
              </a:pathLst>
            </a:custGeom>
            <a:ln w="8771">
              <a:solidFill>
                <a:srgbClr val="BEBCBB"/>
              </a:solidFill>
            </a:ln>
          </p:spPr>
          <p:txBody>
            <a:bodyPr wrap="square" lIns="0" tIns="0" rIns="0" bIns="0" rtlCol="0">
              <a:noAutofit/>
            </a:bodyPr>
            <a:lstStyle/>
            <a:p>
              <a:endParaRPr/>
            </a:p>
          </p:txBody>
        </p:sp>
        <p:sp>
          <p:nvSpPr>
            <p:cNvPr id="74" name="object 65"/>
            <p:cNvSpPr/>
            <p:nvPr/>
          </p:nvSpPr>
          <p:spPr>
            <a:xfrm>
              <a:off x="2452135" y="1307671"/>
              <a:ext cx="9939" cy="4181"/>
            </a:xfrm>
            <a:custGeom>
              <a:avLst/>
              <a:gdLst/>
              <a:ahLst/>
              <a:cxnLst/>
              <a:rect l="l" t="t" r="r" b="b"/>
              <a:pathLst>
                <a:path w="9939" h="4181">
                  <a:moveTo>
                    <a:pt x="9939" y="0"/>
                  </a:moveTo>
                  <a:lnTo>
                    <a:pt x="0" y="0"/>
                  </a:lnTo>
                  <a:lnTo>
                    <a:pt x="4969" y="4181"/>
                  </a:lnTo>
                  <a:lnTo>
                    <a:pt x="9939" y="0"/>
                  </a:lnTo>
                  <a:close/>
                </a:path>
              </a:pathLst>
            </a:custGeom>
            <a:solidFill>
              <a:srgbClr val="838282"/>
            </a:solidFill>
          </p:spPr>
          <p:txBody>
            <a:bodyPr wrap="square" lIns="0" tIns="0" rIns="0" bIns="0" rtlCol="0">
              <a:noAutofit/>
            </a:bodyPr>
            <a:lstStyle/>
            <a:p>
              <a:endParaRPr/>
            </a:p>
          </p:txBody>
        </p:sp>
        <p:sp>
          <p:nvSpPr>
            <p:cNvPr id="75" name="object 66"/>
            <p:cNvSpPr/>
            <p:nvPr/>
          </p:nvSpPr>
          <p:spPr>
            <a:xfrm>
              <a:off x="2445653" y="1227684"/>
              <a:ext cx="22014" cy="3825"/>
            </a:xfrm>
            <a:custGeom>
              <a:avLst/>
              <a:gdLst/>
              <a:ahLst/>
              <a:cxnLst/>
              <a:rect l="l" t="t" r="r" b="b"/>
              <a:pathLst>
                <a:path w="22014" h="3825">
                  <a:moveTo>
                    <a:pt x="22014" y="0"/>
                  </a:moveTo>
                  <a:lnTo>
                    <a:pt x="0" y="0"/>
                  </a:lnTo>
                  <a:lnTo>
                    <a:pt x="4124" y="3825"/>
                  </a:lnTo>
                  <a:lnTo>
                    <a:pt x="18543" y="3825"/>
                  </a:lnTo>
                  <a:lnTo>
                    <a:pt x="22014" y="0"/>
                  </a:lnTo>
                  <a:close/>
                </a:path>
              </a:pathLst>
            </a:custGeom>
            <a:solidFill>
              <a:srgbClr val="E6E7E8"/>
            </a:solidFill>
          </p:spPr>
          <p:txBody>
            <a:bodyPr wrap="square" lIns="0" tIns="0" rIns="0" bIns="0" rtlCol="0">
              <a:noAutofit/>
            </a:bodyPr>
            <a:lstStyle/>
            <a:p>
              <a:endParaRPr/>
            </a:p>
          </p:txBody>
        </p:sp>
        <p:sp>
          <p:nvSpPr>
            <p:cNvPr id="76" name="object 67"/>
            <p:cNvSpPr/>
            <p:nvPr/>
          </p:nvSpPr>
          <p:spPr>
            <a:xfrm>
              <a:off x="2445623" y="1227629"/>
              <a:ext cx="4138" cy="14633"/>
            </a:xfrm>
            <a:custGeom>
              <a:avLst/>
              <a:gdLst/>
              <a:ahLst/>
              <a:cxnLst/>
              <a:rect l="l" t="t" r="r" b="b"/>
              <a:pathLst>
                <a:path w="4138" h="14633">
                  <a:moveTo>
                    <a:pt x="0" y="0"/>
                  </a:moveTo>
                  <a:lnTo>
                    <a:pt x="0" y="14633"/>
                  </a:lnTo>
                  <a:lnTo>
                    <a:pt x="4138" y="11409"/>
                  </a:lnTo>
                  <a:lnTo>
                    <a:pt x="4138" y="3825"/>
                  </a:lnTo>
                  <a:lnTo>
                    <a:pt x="0" y="0"/>
                  </a:lnTo>
                  <a:close/>
                </a:path>
              </a:pathLst>
            </a:custGeom>
            <a:solidFill>
              <a:srgbClr val="D4D2D2"/>
            </a:solidFill>
          </p:spPr>
          <p:txBody>
            <a:bodyPr wrap="square" lIns="0" tIns="0" rIns="0" bIns="0" rtlCol="0">
              <a:noAutofit/>
            </a:bodyPr>
            <a:lstStyle/>
            <a:p>
              <a:endParaRPr/>
            </a:p>
          </p:txBody>
        </p:sp>
        <p:sp>
          <p:nvSpPr>
            <p:cNvPr id="77" name="object 68"/>
            <p:cNvSpPr/>
            <p:nvPr/>
          </p:nvSpPr>
          <p:spPr>
            <a:xfrm>
              <a:off x="2464166" y="1227684"/>
              <a:ext cx="3471" cy="14538"/>
            </a:xfrm>
            <a:custGeom>
              <a:avLst/>
              <a:gdLst/>
              <a:ahLst/>
              <a:cxnLst/>
              <a:rect l="l" t="t" r="r" b="b"/>
              <a:pathLst>
                <a:path w="3471" h="14538">
                  <a:moveTo>
                    <a:pt x="3471" y="0"/>
                  </a:moveTo>
                  <a:lnTo>
                    <a:pt x="0" y="3853"/>
                  </a:lnTo>
                  <a:lnTo>
                    <a:pt x="0" y="11313"/>
                  </a:lnTo>
                  <a:lnTo>
                    <a:pt x="3471" y="14538"/>
                  </a:lnTo>
                  <a:lnTo>
                    <a:pt x="3471" y="0"/>
                  </a:lnTo>
                  <a:close/>
                </a:path>
              </a:pathLst>
            </a:custGeom>
            <a:solidFill>
              <a:srgbClr val="A8A6A8"/>
            </a:solidFill>
          </p:spPr>
          <p:txBody>
            <a:bodyPr wrap="square" lIns="0" tIns="0" rIns="0" bIns="0" rtlCol="0">
              <a:noAutofit/>
            </a:bodyPr>
            <a:lstStyle/>
            <a:p>
              <a:endParaRPr/>
            </a:p>
          </p:txBody>
        </p:sp>
        <p:sp>
          <p:nvSpPr>
            <p:cNvPr id="78" name="object 69"/>
            <p:cNvSpPr/>
            <p:nvPr/>
          </p:nvSpPr>
          <p:spPr>
            <a:xfrm>
              <a:off x="2445593" y="1238997"/>
              <a:ext cx="22044" cy="3197"/>
            </a:xfrm>
            <a:custGeom>
              <a:avLst/>
              <a:gdLst/>
              <a:ahLst/>
              <a:cxnLst/>
              <a:rect l="l" t="t" r="r" b="b"/>
              <a:pathLst>
                <a:path w="22044" h="3197">
                  <a:moveTo>
                    <a:pt x="18647" y="0"/>
                  </a:moveTo>
                  <a:lnTo>
                    <a:pt x="4168" y="0"/>
                  </a:lnTo>
                  <a:lnTo>
                    <a:pt x="0" y="3197"/>
                  </a:lnTo>
                  <a:lnTo>
                    <a:pt x="22044" y="3197"/>
                  </a:lnTo>
                  <a:lnTo>
                    <a:pt x="18647" y="0"/>
                  </a:lnTo>
                  <a:close/>
                </a:path>
              </a:pathLst>
            </a:custGeom>
            <a:solidFill>
              <a:srgbClr val="969496"/>
            </a:solidFill>
          </p:spPr>
          <p:txBody>
            <a:bodyPr wrap="square" lIns="0" tIns="0" rIns="0" bIns="0" rtlCol="0">
              <a:noAutofit/>
            </a:bodyPr>
            <a:lstStyle/>
            <a:p>
              <a:endParaRPr/>
            </a:p>
          </p:txBody>
        </p:sp>
        <p:sp>
          <p:nvSpPr>
            <p:cNvPr id="79" name="object 70"/>
            <p:cNvSpPr/>
            <p:nvPr/>
          </p:nvSpPr>
          <p:spPr>
            <a:xfrm>
              <a:off x="2449762" y="1231510"/>
              <a:ext cx="14463" cy="7501"/>
            </a:xfrm>
            <a:custGeom>
              <a:avLst/>
              <a:gdLst/>
              <a:ahLst/>
              <a:cxnLst/>
              <a:rect l="l" t="t" r="r" b="b"/>
              <a:pathLst>
                <a:path w="14463" h="7501">
                  <a:moveTo>
                    <a:pt x="0" y="3750"/>
                  </a:moveTo>
                  <a:lnTo>
                    <a:pt x="14463" y="3750"/>
                  </a:lnTo>
                </a:path>
              </a:pathLst>
            </a:custGeom>
            <a:ln w="8771">
              <a:solidFill>
                <a:srgbClr val="BEBCBB"/>
              </a:solidFill>
            </a:ln>
          </p:spPr>
          <p:txBody>
            <a:bodyPr wrap="square" lIns="0" tIns="0" rIns="0" bIns="0" rtlCol="0">
              <a:noAutofit/>
            </a:bodyPr>
            <a:lstStyle/>
            <a:p>
              <a:endParaRPr/>
            </a:p>
          </p:txBody>
        </p:sp>
        <p:sp>
          <p:nvSpPr>
            <p:cNvPr id="80" name="object 71"/>
            <p:cNvSpPr/>
            <p:nvPr/>
          </p:nvSpPr>
          <p:spPr>
            <a:xfrm>
              <a:off x="2452135" y="1232931"/>
              <a:ext cx="9939" cy="4167"/>
            </a:xfrm>
            <a:custGeom>
              <a:avLst/>
              <a:gdLst/>
              <a:ahLst/>
              <a:cxnLst/>
              <a:rect l="l" t="t" r="r" b="b"/>
              <a:pathLst>
                <a:path w="9939" h="4167">
                  <a:moveTo>
                    <a:pt x="4969" y="0"/>
                  </a:moveTo>
                  <a:lnTo>
                    <a:pt x="0" y="4167"/>
                  </a:lnTo>
                  <a:lnTo>
                    <a:pt x="9939" y="4167"/>
                  </a:lnTo>
                  <a:lnTo>
                    <a:pt x="4969" y="0"/>
                  </a:lnTo>
                  <a:close/>
                </a:path>
              </a:pathLst>
            </a:custGeom>
            <a:solidFill>
              <a:srgbClr val="838282"/>
            </a:solidFill>
          </p:spPr>
          <p:txBody>
            <a:bodyPr wrap="square" lIns="0" tIns="0" rIns="0" bIns="0" rtlCol="0">
              <a:noAutofit/>
            </a:bodyPr>
            <a:lstStyle/>
            <a:p>
              <a:endParaRPr/>
            </a:p>
          </p:txBody>
        </p:sp>
        <p:sp>
          <p:nvSpPr>
            <p:cNvPr id="81" name="object 72"/>
            <p:cNvSpPr/>
            <p:nvPr/>
          </p:nvSpPr>
          <p:spPr>
            <a:xfrm>
              <a:off x="2445653" y="1128991"/>
              <a:ext cx="22014" cy="3825"/>
            </a:xfrm>
            <a:custGeom>
              <a:avLst/>
              <a:gdLst/>
              <a:ahLst/>
              <a:cxnLst/>
              <a:rect l="l" t="t" r="r" b="b"/>
              <a:pathLst>
                <a:path w="22014" h="3825">
                  <a:moveTo>
                    <a:pt x="22014" y="0"/>
                  </a:moveTo>
                  <a:lnTo>
                    <a:pt x="0" y="0"/>
                  </a:lnTo>
                  <a:lnTo>
                    <a:pt x="4124" y="3825"/>
                  </a:lnTo>
                  <a:lnTo>
                    <a:pt x="18543" y="3825"/>
                  </a:lnTo>
                  <a:lnTo>
                    <a:pt x="22014" y="0"/>
                  </a:lnTo>
                  <a:close/>
                </a:path>
              </a:pathLst>
            </a:custGeom>
            <a:solidFill>
              <a:srgbClr val="E7E7E7"/>
            </a:solidFill>
          </p:spPr>
          <p:txBody>
            <a:bodyPr wrap="square" lIns="0" tIns="0" rIns="0" bIns="0" rtlCol="0">
              <a:noAutofit/>
            </a:bodyPr>
            <a:lstStyle/>
            <a:p>
              <a:endParaRPr/>
            </a:p>
          </p:txBody>
        </p:sp>
        <p:sp>
          <p:nvSpPr>
            <p:cNvPr id="82" name="object 73"/>
            <p:cNvSpPr/>
            <p:nvPr/>
          </p:nvSpPr>
          <p:spPr>
            <a:xfrm>
              <a:off x="2445623" y="1128936"/>
              <a:ext cx="4138" cy="14647"/>
            </a:xfrm>
            <a:custGeom>
              <a:avLst/>
              <a:gdLst/>
              <a:ahLst/>
              <a:cxnLst/>
              <a:rect l="l" t="t" r="r" b="b"/>
              <a:pathLst>
                <a:path w="4138" h="14647">
                  <a:moveTo>
                    <a:pt x="0" y="0"/>
                  </a:moveTo>
                  <a:lnTo>
                    <a:pt x="0" y="14647"/>
                  </a:lnTo>
                  <a:lnTo>
                    <a:pt x="4138" y="11409"/>
                  </a:lnTo>
                  <a:lnTo>
                    <a:pt x="4138" y="3825"/>
                  </a:lnTo>
                  <a:lnTo>
                    <a:pt x="0" y="0"/>
                  </a:lnTo>
                  <a:close/>
                </a:path>
              </a:pathLst>
            </a:custGeom>
            <a:solidFill>
              <a:srgbClr val="D4D2D2"/>
            </a:solidFill>
          </p:spPr>
          <p:txBody>
            <a:bodyPr wrap="square" lIns="0" tIns="0" rIns="0" bIns="0" rtlCol="0">
              <a:noAutofit/>
            </a:bodyPr>
            <a:lstStyle/>
            <a:p>
              <a:endParaRPr/>
            </a:p>
          </p:txBody>
        </p:sp>
        <p:sp>
          <p:nvSpPr>
            <p:cNvPr id="83" name="object 74"/>
            <p:cNvSpPr/>
            <p:nvPr/>
          </p:nvSpPr>
          <p:spPr>
            <a:xfrm>
              <a:off x="2464166" y="1128991"/>
              <a:ext cx="3471" cy="14538"/>
            </a:xfrm>
            <a:custGeom>
              <a:avLst/>
              <a:gdLst/>
              <a:ahLst/>
              <a:cxnLst/>
              <a:rect l="l" t="t" r="r" b="b"/>
              <a:pathLst>
                <a:path w="3471" h="14538">
                  <a:moveTo>
                    <a:pt x="3471" y="0"/>
                  </a:moveTo>
                  <a:lnTo>
                    <a:pt x="0" y="3866"/>
                  </a:lnTo>
                  <a:lnTo>
                    <a:pt x="0" y="11313"/>
                  </a:lnTo>
                  <a:lnTo>
                    <a:pt x="3471" y="14538"/>
                  </a:lnTo>
                  <a:lnTo>
                    <a:pt x="3471" y="0"/>
                  </a:lnTo>
                  <a:close/>
                </a:path>
              </a:pathLst>
            </a:custGeom>
            <a:solidFill>
              <a:srgbClr val="A8A6A8"/>
            </a:solidFill>
          </p:spPr>
          <p:txBody>
            <a:bodyPr wrap="square" lIns="0" tIns="0" rIns="0" bIns="0" rtlCol="0">
              <a:noAutofit/>
            </a:bodyPr>
            <a:lstStyle/>
            <a:p>
              <a:endParaRPr/>
            </a:p>
          </p:txBody>
        </p:sp>
        <p:sp>
          <p:nvSpPr>
            <p:cNvPr id="84" name="object 75"/>
            <p:cNvSpPr/>
            <p:nvPr/>
          </p:nvSpPr>
          <p:spPr>
            <a:xfrm>
              <a:off x="2445593" y="1140304"/>
              <a:ext cx="22044" cy="3197"/>
            </a:xfrm>
            <a:custGeom>
              <a:avLst/>
              <a:gdLst/>
              <a:ahLst/>
              <a:cxnLst/>
              <a:rect l="l" t="t" r="r" b="b"/>
              <a:pathLst>
                <a:path w="22044" h="3197">
                  <a:moveTo>
                    <a:pt x="18647" y="0"/>
                  </a:moveTo>
                  <a:lnTo>
                    <a:pt x="4168" y="0"/>
                  </a:lnTo>
                  <a:lnTo>
                    <a:pt x="0" y="3197"/>
                  </a:lnTo>
                  <a:lnTo>
                    <a:pt x="22044" y="3197"/>
                  </a:lnTo>
                  <a:lnTo>
                    <a:pt x="18647" y="0"/>
                  </a:lnTo>
                  <a:close/>
                </a:path>
              </a:pathLst>
            </a:custGeom>
            <a:solidFill>
              <a:srgbClr val="969496"/>
            </a:solidFill>
          </p:spPr>
          <p:txBody>
            <a:bodyPr wrap="square" lIns="0" tIns="0" rIns="0" bIns="0" rtlCol="0">
              <a:noAutofit/>
            </a:bodyPr>
            <a:lstStyle/>
            <a:p>
              <a:endParaRPr/>
            </a:p>
          </p:txBody>
        </p:sp>
        <p:sp>
          <p:nvSpPr>
            <p:cNvPr id="85" name="object 76"/>
            <p:cNvSpPr/>
            <p:nvPr/>
          </p:nvSpPr>
          <p:spPr>
            <a:xfrm>
              <a:off x="2449762" y="1132817"/>
              <a:ext cx="14463" cy="7501"/>
            </a:xfrm>
            <a:custGeom>
              <a:avLst/>
              <a:gdLst/>
              <a:ahLst/>
              <a:cxnLst/>
              <a:rect l="l" t="t" r="r" b="b"/>
              <a:pathLst>
                <a:path w="14463" h="7501">
                  <a:moveTo>
                    <a:pt x="0" y="3750"/>
                  </a:moveTo>
                  <a:lnTo>
                    <a:pt x="14463" y="3750"/>
                  </a:lnTo>
                </a:path>
              </a:pathLst>
            </a:custGeom>
            <a:ln w="8771">
              <a:solidFill>
                <a:srgbClr val="BEBCBB"/>
              </a:solidFill>
            </a:ln>
          </p:spPr>
          <p:txBody>
            <a:bodyPr wrap="square" lIns="0" tIns="0" rIns="0" bIns="0" rtlCol="0">
              <a:noAutofit/>
            </a:bodyPr>
            <a:lstStyle/>
            <a:p>
              <a:endParaRPr/>
            </a:p>
          </p:txBody>
        </p:sp>
        <p:sp>
          <p:nvSpPr>
            <p:cNvPr id="86" name="object 77"/>
            <p:cNvSpPr/>
            <p:nvPr/>
          </p:nvSpPr>
          <p:spPr>
            <a:xfrm>
              <a:off x="2452135" y="1134238"/>
              <a:ext cx="9939" cy="4167"/>
            </a:xfrm>
            <a:custGeom>
              <a:avLst/>
              <a:gdLst/>
              <a:ahLst/>
              <a:cxnLst/>
              <a:rect l="l" t="t" r="r" b="b"/>
              <a:pathLst>
                <a:path w="9939" h="4167">
                  <a:moveTo>
                    <a:pt x="4969" y="0"/>
                  </a:moveTo>
                  <a:lnTo>
                    <a:pt x="0" y="4167"/>
                  </a:lnTo>
                  <a:lnTo>
                    <a:pt x="9939" y="4167"/>
                  </a:lnTo>
                  <a:lnTo>
                    <a:pt x="4969" y="0"/>
                  </a:lnTo>
                  <a:close/>
                </a:path>
              </a:pathLst>
            </a:custGeom>
            <a:solidFill>
              <a:srgbClr val="838282"/>
            </a:solidFill>
          </p:spPr>
          <p:txBody>
            <a:bodyPr wrap="square" lIns="0" tIns="0" rIns="0" bIns="0" rtlCol="0">
              <a:noAutofit/>
            </a:bodyPr>
            <a:lstStyle/>
            <a:p>
              <a:endParaRPr/>
            </a:p>
          </p:txBody>
        </p:sp>
        <p:sp>
          <p:nvSpPr>
            <p:cNvPr id="87" name="object 78"/>
            <p:cNvSpPr/>
            <p:nvPr/>
          </p:nvSpPr>
          <p:spPr>
            <a:xfrm>
              <a:off x="2176179" y="1125766"/>
              <a:ext cx="294529" cy="95181"/>
            </a:xfrm>
            <a:custGeom>
              <a:avLst/>
              <a:gdLst/>
              <a:ahLst/>
              <a:cxnLst/>
              <a:rect l="l" t="t" r="r" b="b"/>
              <a:pathLst>
                <a:path w="294529" h="95181">
                  <a:moveTo>
                    <a:pt x="294529" y="0"/>
                  </a:moveTo>
                  <a:lnTo>
                    <a:pt x="0" y="0"/>
                  </a:lnTo>
                  <a:lnTo>
                    <a:pt x="0" y="95181"/>
                  </a:lnTo>
                  <a:lnTo>
                    <a:pt x="294529" y="95181"/>
                  </a:lnTo>
                  <a:lnTo>
                    <a:pt x="294529" y="91300"/>
                  </a:lnTo>
                  <a:lnTo>
                    <a:pt x="4213" y="91300"/>
                  </a:lnTo>
                  <a:lnTo>
                    <a:pt x="4213" y="8734"/>
                  </a:lnTo>
                  <a:lnTo>
                    <a:pt x="189019" y="4191"/>
                  </a:lnTo>
                  <a:lnTo>
                    <a:pt x="294529" y="3880"/>
                  </a:lnTo>
                  <a:lnTo>
                    <a:pt x="294529" y="0"/>
                  </a:lnTo>
                  <a:close/>
                </a:path>
                <a:path w="294529" h="95181">
                  <a:moveTo>
                    <a:pt x="294529" y="3880"/>
                  </a:moveTo>
                  <a:lnTo>
                    <a:pt x="290330" y="3880"/>
                  </a:lnTo>
                  <a:lnTo>
                    <a:pt x="290330" y="86446"/>
                  </a:lnTo>
                  <a:lnTo>
                    <a:pt x="287727" y="87139"/>
                  </a:lnTo>
                  <a:lnTo>
                    <a:pt x="244463" y="89253"/>
                  </a:lnTo>
                  <a:lnTo>
                    <a:pt x="4213" y="91300"/>
                  </a:lnTo>
                  <a:lnTo>
                    <a:pt x="294529" y="91300"/>
                  </a:lnTo>
                  <a:lnTo>
                    <a:pt x="294529" y="3880"/>
                  </a:lnTo>
                  <a:close/>
                </a:path>
              </a:pathLst>
            </a:custGeom>
            <a:solidFill>
              <a:srgbClr val="231F20"/>
            </a:solidFill>
          </p:spPr>
          <p:txBody>
            <a:bodyPr wrap="square" lIns="0" tIns="0" rIns="0" bIns="0" rtlCol="0">
              <a:noAutofit/>
            </a:bodyPr>
            <a:lstStyle/>
            <a:p>
              <a:endParaRPr/>
            </a:p>
          </p:txBody>
        </p:sp>
        <p:sp>
          <p:nvSpPr>
            <p:cNvPr id="88" name="object 79"/>
            <p:cNvSpPr/>
            <p:nvPr/>
          </p:nvSpPr>
          <p:spPr>
            <a:xfrm>
              <a:off x="2176060" y="1224486"/>
              <a:ext cx="294529" cy="95167"/>
            </a:xfrm>
            <a:custGeom>
              <a:avLst/>
              <a:gdLst/>
              <a:ahLst/>
              <a:cxnLst/>
              <a:rect l="l" t="t" r="r" b="b"/>
              <a:pathLst>
                <a:path w="294529" h="95167">
                  <a:moveTo>
                    <a:pt x="294529" y="0"/>
                  </a:moveTo>
                  <a:lnTo>
                    <a:pt x="0" y="0"/>
                  </a:lnTo>
                  <a:lnTo>
                    <a:pt x="0" y="95167"/>
                  </a:lnTo>
                  <a:lnTo>
                    <a:pt x="294529" y="95167"/>
                  </a:lnTo>
                  <a:lnTo>
                    <a:pt x="294529" y="91300"/>
                  </a:lnTo>
                  <a:lnTo>
                    <a:pt x="4213" y="91300"/>
                  </a:lnTo>
                  <a:lnTo>
                    <a:pt x="4213" y="8729"/>
                  </a:lnTo>
                  <a:lnTo>
                    <a:pt x="189019" y="4178"/>
                  </a:lnTo>
                  <a:lnTo>
                    <a:pt x="294529" y="3866"/>
                  </a:lnTo>
                  <a:lnTo>
                    <a:pt x="294529" y="0"/>
                  </a:lnTo>
                  <a:close/>
                </a:path>
                <a:path w="294529" h="95167">
                  <a:moveTo>
                    <a:pt x="294529" y="3866"/>
                  </a:moveTo>
                  <a:lnTo>
                    <a:pt x="290330" y="3866"/>
                  </a:lnTo>
                  <a:lnTo>
                    <a:pt x="290330" y="86433"/>
                  </a:lnTo>
                  <a:lnTo>
                    <a:pt x="287727" y="87127"/>
                  </a:lnTo>
                  <a:lnTo>
                    <a:pt x="244463" y="89247"/>
                  </a:lnTo>
                  <a:lnTo>
                    <a:pt x="4213" y="91300"/>
                  </a:lnTo>
                  <a:lnTo>
                    <a:pt x="294529" y="91300"/>
                  </a:lnTo>
                  <a:lnTo>
                    <a:pt x="294529" y="3866"/>
                  </a:lnTo>
                  <a:close/>
                </a:path>
              </a:pathLst>
            </a:custGeom>
            <a:solidFill>
              <a:srgbClr val="231F20"/>
            </a:solidFill>
          </p:spPr>
          <p:txBody>
            <a:bodyPr wrap="square" lIns="0" tIns="0" rIns="0" bIns="0" rtlCol="0">
              <a:noAutofit/>
            </a:bodyPr>
            <a:lstStyle/>
            <a:p>
              <a:endParaRPr/>
            </a:p>
          </p:txBody>
        </p:sp>
        <p:sp>
          <p:nvSpPr>
            <p:cNvPr id="89" name="object 80"/>
            <p:cNvSpPr/>
            <p:nvPr/>
          </p:nvSpPr>
          <p:spPr>
            <a:xfrm>
              <a:off x="2085747" y="1175687"/>
              <a:ext cx="10799" cy="0"/>
            </a:xfrm>
            <a:custGeom>
              <a:avLst/>
              <a:gdLst/>
              <a:ahLst/>
              <a:cxnLst/>
              <a:rect l="l" t="t" r="r" b="b"/>
              <a:pathLst>
                <a:path w="10799">
                  <a:moveTo>
                    <a:pt x="0" y="0"/>
                  </a:moveTo>
                  <a:lnTo>
                    <a:pt x="10799" y="0"/>
                  </a:lnTo>
                </a:path>
              </a:pathLst>
            </a:custGeom>
            <a:ln w="20030">
              <a:solidFill>
                <a:srgbClr val="A8A6A8"/>
              </a:solidFill>
            </a:ln>
          </p:spPr>
          <p:txBody>
            <a:bodyPr wrap="square" lIns="0" tIns="0" rIns="0" bIns="0" rtlCol="0">
              <a:noAutofit/>
            </a:bodyPr>
            <a:lstStyle/>
            <a:p>
              <a:endParaRPr/>
            </a:p>
          </p:txBody>
        </p:sp>
        <p:sp>
          <p:nvSpPr>
            <p:cNvPr id="90" name="object 81"/>
            <p:cNvSpPr/>
            <p:nvPr/>
          </p:nvSpPr>
          <p:spPr>
            <a:xfrm>
              <a:off x="2085747" y="1198751"/>
              <a:ext cx="10799" cy="0"/>
            </a:xfrm>
            <a:custGeom>
              <a:avLst/>
              <a:gdLst/>
              <a:ahLst/>
              <a:cxnLst/>
              <a:rect l="l" t="t" r="r" b="b"/>
              <a:pathLst>
                <a:path w="10799">
                  <a:moveTo>
                    <a:pt x="0" y="0"/>
                  </a:moveTo>
                  <a:lnTo>
                    <a:pt x="10799" y="0"/>
                  </a:lnTo>
                </a:path>
              </a:pathLst>
            </a:custGeom>
            <a:ln w="20030">
              <a:solidFill>
                <a:srgbClr val="A8A6A8"/>
              </a:solidFill>
            </a:ln>
          </p:spPr>
          <p:txBody>
            <a:bodyPr wrap="square" lIns="0" tIns="0" rIns="0" bIns="0" rtlCol="0">
              <a:noAutofit/>
            </a:bodyPr>
            <a:lstStyle/>
            <a:p>
              <a:endParaRPr/>
            </a:p>
          </p:txBody>
        </p:sp>
        <p:sp>
          <p:nvSpPr>
            <p:cNvPr id="91" name="object 82"/>
            <p:cNvSpPr/>
            <p:nvPr/>
          </p:nvSpPr>
          <p:spPr>
            <a:xfrm>
              <a:off x="2085747" y="1221822"/>
              <a:ext cx="23987" cy="0"/>
            </a:xfrm>
            <a:custGeom>
              <a:avLst/>
              <a:gdLst/>
              <a:ahLst/>
              <a:cxnLst/>
              <a:rect l="l" t="t" r="r" b="b"/>
              <a:pathLst>
                <a:path w="23987">
                  <a:moveTo>
                    <a:pt x="0" y="0"/>
                  </a:moveTo>
                  <a:lnTo>
                    <a:pt x="23987" y="0"/>
                  </a:lnTo>
                </a:path>
              </a:pathLst>
            </a:custGeom>
            <a:ln w="20043">
              <a:solidFill>
                <a:srgbClr val="A8A6A8"/>
              </a:solidFill>
            </a:ln>
          </p:spPr>
          <p:txBody>
            <a:bodyPr wrap="square" lIns="0" tIns="0" rIns="0" bIns="0" rtlCol="0">
              <a:noAutofit/>
            </a:bodyPr>
            <a:lstStyle/>
            <a:p>
              <a:endParaRPr/>
            </a:p>
          </p:txBody>
        </p:sp>
        <p:sp>
          <p:nvSpPr>
            <p:cNvPr id="92" name="object 83"/>
            <p:cNvSpPr/>
            <p:nvPr/>
          </p:nvSpPr>
          <p:spPr>
            <a:xfrm>
              <a:off x="2098949" y="1244887"/>
              <a:ext cx="10784" cy="0"/>
            </a:xfrm>
            <a:custGeom>
              <a:avLst/>
              <a:gdLst/>
              <a:ahLst/>
              <a:cxnLst/>
              <a:rect l="l" t="t" r="r" b="b"/>
              <a:pathLst>
                <a:path w="10784">
                  <a:moveTo>
                    <a:pt x="0" y="0"/>
                  </a:moveTo>
                  <a:lnTo>
                    <a:pt x="10784" y="0"/>
                  </a:lnTo>
                </a:path>
              </a:pathLst>
            </a:custGeom>
            <a:ln w="20043">
              <a:solidFill>
                <a:srgbClr val="A8A6A8"/>
              </a:solidFill>
            </a:ln>
          </p:spPr>
          <p:txBody>
            <a:bodyPr wrap="square" lIns="0" tIns="0" rIns="0" bIns="0" rtlCol="0">
              <a:noAutofit/>
            </a:bodyPr>
            <a:lstStyle/>
            <a:p>
              <a:endParaRPr/>
            </a:p>
          </p:txBody>
        </p:sp>
        <p:sp>
          <p:nvSpPr>
            <p:cNvPr id="93" name="object 84"/>
            <p:cNvSpPr/>
            <p:nvPr/>
          </p:nvSpPr>
          <p:spPr>
            <a:xfrm>
              <a:off x="2098949" y="1267958"/>
              <a:ext cx="10784" cy="0"/>
            </a:xfrm>
            <a:custGeom>
              <a:avLst/>
              <a:gdLst/>
              <a:ahLst/>
              <a:cxnLst/>
              <a:rect l="l" t="t" r="r" b="b"/>
              <a:pathLst>
                <a:path w="10784">
                  <a:moveTo>
                    <a:pt x="0" y="0"/>
                  </a:moveTo>
                  <a:lnTo>
                    <a:pt x="10784" y="0"/>
                  </a:lnTo>
                </a:path>
              </a:pathLst>
            </a:custGeom>
            <a:ln w="20030">
              <a:solidFill>
                <a:srgbClr val="A8A6A8"/>
              </a:solidFill>
            </a:ln>
          </p:spPr>
          <p:txBody>
            <a:bodyPr wrap="square" lIns="0" tIns="0" rIns="0" bIns="0" rtlCol="0">
              <a:noAutofit/>
            </a:bodyPr>
            <a:lstStyle/>
            <a:p>
              <a:endParaRPr/>
            </a:p>
          </p:txBody>
        </p:sp>
        <p:sp>
          <p:nvSpPr>
            <p:cNvPr id="94" name="object 85"/>
            <p:cNvSpPr/>
            <p:nvPr/>
          </p:nvSpPr>
          <p:spPr>
            <a:xfrm>
              <a:off x="2104008" y="1168548"/>
              <a:ext cx="44281" cy="1940"/>
            </a:xfrm>
            <a:custGeom>
              <a:avLst/>
              <a:gdLst/>
              <a:ahLst/>
              <a:cxnLst/>
              <a:rect l="l" t="t" r="r" b="b"/>
              <a:pathLst>
                <a:path w="44281" h="1940">
                  <a:moveTo>
                    <a:pt x="0" y="970"/>
                  </a:moveTo>
                  <a:lnTo>
                    <a:pt x="44281" y="970"/>
                  </a:lnTo>
                </a:path>
              </a:pathLst>
            </a:custGeom>
            <a:ln w="3210">
              <a:solidFill>
                <a:srgbClr val="A8A6A8"/>
              </a:solidFill>
            </a:ln>
          </p:spPr>
          <p:txBody>
            <a:bodyPr wrap="square" lIns="0" tIns="0" rIns="0" bIns="0" rtlCol="0">
              <a:noAutofit/>
            </a:bodyPr>
            <a:lstStyle/>
            <a:p>
              <a:endParaRPr/>
            </a:p>
          </p:txBody>
        </p:sp>
        <p:sp>
          <p:nvSpPr>
            <p:cNvPr id="95" name="object 86"/>
            <p:cNvSpPr/>
            <p:nvPr/>
          </p:nvSpPr>
          <p:spPr>
            <a:xfrm>
              <a:off x="2104008" y="1181446"/>
              <a:ext cx="35647" cy="1940"/>
            </a:xfrm>
            <a:custGeom>
              <a:avLst/>
              <a:gdLst/>
              <a:ahLst/>
              <a:cxnLst/>
              <a:rect l="l" t="t" r="r" b="b"/>
              <a:pathLst>
                <a:path w="35647" h="1940">
                  <a:moveTo>
                    <a:pt x="0" y="970"/>
                  </a:moveTo>
                  <a:lnTo>
                    <a:pt x="35647" y="970"/>
                  </a:lnTo>
                </a:path>
              </a:pathLst>
            </a:custGeom>
            <a:ln w="3210">
              <a:solidFill>
                <a:srgbClr val="A8A6A8"/>
              </a:solidFill>
            </a:ln>
          </p:spPr>
          <p:txBody>
            <a:bodyPr wrap="square" lIns="0" tIns="0" rIns="0" bIns="0" rtlCol="0">
              <a:noAutofit/>
            </a:bodyPr>
            <a:lstStyle/>
            <a:p>
              <a:endParaRPr/>
            </a:p>
          </p:txBody>
        </p:sp>
        <p:sp>
          <p:nvSpPr>
            <p:cNvPr id="96" name="object 87"/>
            <p:cNvSpPr/>
            <p:nvPr/>
          </p:nvSpPr>
          <p:spPr>
            <a:xfrm>
              <a:off x="2104008" y="1191626"/>
              <a:ext cx="44281" cy="1940"/>
            </a:xfrm>
            <a:custGeom>
              <a:avLst/>
              <a:gdLst/>
              <a:ahLst/>
              <a:cxnLst/>
              <a:rect l="l" t="t" r="r" b="b"/>
              <a:pathLst>
                <a:path w="44281" h="1940">
                  <a:moveTo>
                    <a:pt x="0" y="970"/>
                  </a:moveTo>
                  <a:lnTo>
                    <a:pt x="44281" y="970"/>
                  </a:lnTo>
                </a:path>
              </a:pathLst>
            </a:custGeom>
            <a:ln w="3210">
              <a:solidFill>
                <a:srgbClr val="A8A6A8"/>
              </a:solidFill>
            </a:ln>
          </p:spPr>
          <p:txBody>
            <a:bodyPr wrap="square" lIns="0" tIns="0" rIns="0" bIns="0" rtlCol="0">
              <a:noAutofit/>
            </a:bodyPr>
            <a:lstStyle/>
            <a:p>
              <a:endParaRPr/>
            </a:p>
          </p:txBody>
        </p:sp>
        <p:sp>
          <p:nvSpPr>
            <p:cNvPr id="97" name="object 88"/>
            <p:cNvSpPr/>
            <p:nvPr/>
          </p:nvSpPr>
          <p:spPr>
            <a:xfrm>
              <a:off x="2104008" y="1204524"/>
              <a:ext cx="35647" cy="1926"/>
            </a:xfrm>
            <a:custGeom>
              <a:avLst/>
              <a:gdLst/>
              <a:ahLst/>
              <a:cxnLst/>
              <a:rect l="l" t="t" r="r" b="b"/>
              <a:pathLst>
                <a:path w="35647" h="1926">
                  <a:moveTo>
                    <a:pt x="0" y="963"/>
                  </a:moveTo>
                  <a:lnTo>
                    <a:pt x="35647" y="963"/>
                  </a:lnTo>
                </a:path>
              </a:pathLst>
            </a:custGeom>
            <a:ln w="3196">
              <a:solidFill>
                <a:srgbClr val="A8A6A8"/>
              </a:solidFill>
            </a:ln>
          </p:spPr>
          <p:txBody>
            <a:bodyPr wrap="square" lIns="0" tIns="0" rIns="0" bIns="0" rtlCol="0">
              <a:noAutofit/>
            </a:bodyPr>
            <a:lstStyle/>
            <a:p>
              <a:endParaRPr/>
            </a:p>
          </p:txBody>
        </p:sp>
        <p:sp>
          <p:nvSpPr>
            <p:cNvPr id="98" name="object 89"/>
            <p:cNvSpPr/>
            <p:nvPr/>
          </p:nvSpPr>
          <p:spPr>
            <a:xfrm>
              <a:off x="2104008" y="1214690"/>
              <a:ext cx="44281" cy="1940"/>
            </a:xfrm>
            <a:custGeom>
              <a:avLst/>
              <a:gdLst/>
              <a:ahLst/>
              <a:cxnLst/>
              <a:rect l="l" t="t" r="r" b="b"/>
              <a:pathLst>
                <a:path w="44281" h="1940">
                  <a:moveTo>
                    <a:pt x="0" y="970"/>
                  </a:moveTo>
                  <a:lnTo>
                    <a:pt x="44281" y="970"/>
                  </a:lnTo>
                </a:path>
              </a:pathLst>
            </a:custGeom>
            <a:ln w="3210">
              <a:solidFill>
                <a:srgbClr val="A8A6A8"/>
              </a:solidFill>
            </a:ln>
          </p:spPr>
          <p:txBody>
            <a:bodyPr wrap="square" lIns="0" tIns="0" rIns="0" bIns="0" rtlCol="0">
              <a:noAutofit/>
            </a:bodyPr>
            <a:lstStyle/>
            <a:p>
              <a:endParaRPr/>
            </a:p>
          </p:txBody>
        </p:sp>
        <p:sp>
          <p:nvSpPr>
            <p:cNvPr id="99" name="object 90"/>
            <p:cNvSpPr/>
            <p:nvPr/>
          </p:nvSpPr>
          <p:spPr>
            <a:xfrm>
              <a:off x="2117211" y="1227589"/>
              <a:ext cx="35647" cy="1940"/>
            </a:xfrm>
            <a:custGeom>
              <a:avLst/>
              <a:gdLst/>
              <a:ahLst/>
              <a:cxnLst/>
              <a:rect l="l" t="t" r="r" b="b"/>
              <a:pathLst>
                <a:path w="35647" h="1940">
                  <a:moveTo>
                    <a:pt x="0" y="970"/>
                  </a:moveTo>
                  <a:lnTo>
                    <a:pt x="35647" y="970"/>
                  </a:lnTo>
                </a:path>
              </a:pathLst>
            </a:custGeom>
            <a:ln w="3210">
              <a:solidFill>
                <a:srgbClr val="A8A6A8"/>
              </a:solidFill>
            </a:ln>
          </p:spPr>
          <p:txBody>
            <a:bodyPr wrap="square" lIns="0" tIns="0" rIns="0" bIns="0" rtlCol="0">
              <a:noAutofit/>
            </a:bodyPr>
            <a:lstStyle/>
            <a:p>
              <a:endParaRPr/>
            </a:p>
          </p:txBody>
        </p:sp>
        <p:sp>
          <p:nvSpPr>
            <p:cNvPr id="100" name="object 91"/>
            <p:cNvSpPr/>
            <p:nvPr/>
          </p:nvSpPr>
          <p:spPr>
            <a:xfrm>
              <a:off x="2112805" y="1237768"/>
              <a:ext cx="44281" cy="1926"/>
            </a:xfrm>
            <a:custGeom>
              <a:avLst/>
              <a:gdLst/>
              <a:ahLst/>
              <a:cxnLst/>
              <a:rect l="l" t="t" r="r" b="b"/>
              <a:pathLst>
                <a:path w="44281" h="1926">
                  <a:moveTo>
                    <a:pt x="0" y="963"/>
                  </a:moveTo>
                  <a:lnTo>
                    <a:pt x="44281" y="963"/>
                  </a:lnTo>
                </a:path>
              </a:pathLst>
            </a:custGeom>
            <a:ln w="3196">
              <a:solidFill>
                <a:srgbClr val="A8A6A8"/>
              </a:solidFill>
            </a:ln>
          </p:spPr>
          <p:txBody>
            <a:bodyPr wrap="square" lIns="0" tIns="0" rIns="0" bIns="0" rtlCol="0">
              <a:noAutofit/>
            </a:bodyPr>
            <a:lstStyle/>
            <a:p>
              <a:endParaRPr/>
            </a:p>
          </p:txBody>
        </p:sp>
        <p:sp>
          <p:nvSpPr>
            <p:cNvPr id="101" name="object 92"/>
            <p:cNvSpPr/>
            <p:nvPr/>
          </p:nvSpPr>
          <p:spPr>
            <a:xfrm>
              <a:off x="2117211" y="1250666"/>
              <a:ext cx="35647" cy="1926"/>
            </a:xfrm>
            <a:custGeom>
              <a:avLst/>
              <a:gdLst/>
              <a:ahLst/>
              <a:cxnLst/>
              <a:rect l="l" t="t" r="r" b="b"/>
              <a:pathLst>
                <a:path w="35647" h="1926">
                  <a:moveTo>
                    <a:pt x="0" y="963"/>
                  </a:moveTo>
                  <a:lnTo>
                    <a:pt x="35647" y="963"/>
                  </a:lnTo>
                </a:path>
              </a:pathLst>
            </a:custGeom>
            <a:ln w="3196">
              <a:solidFill>
                <a:srgbClr val="A8A6A8"/>
              </a:solidFill>
            </a:ln>
          </p:spPr>
          <p:txBody>
            <a:bodyPr wrap="square" lIns="0" tIns="0" rIns="0" bIns="0" rtlCol="0">
              <a:noAutofit/>
            </a:bodyPr>
            <a:lstStyle/>
            <a:p>
              <a:endParaRPr/>
            </a:p>
          </p:txBody>
        </p:sp>
        <p:sp>
          <p:nvSpPr>
            <p:cNvPr id="102" name="object 93"/>
            <p:cNvSpPr/>
            <p:nvPr/>
          </p:nvSpPr>
          <p:spPr>
            <a:xfrm>
              <a:off x="2117211" y="1261010"/>
              <a:ext cx="35647" cy="1940"/>
            </a:xfrm>
            <a:custGeom>
              <a:avLst/>
              <a:gdLst/>
              <a:ahLst/>
              <a:cxnLst/>
              <a:rect l="l" t="t" r="r" b="b"/>
              <a:pathLst>
                <a:path w="35647" h="1940">
                  <a:moveTo>
                    <a:pt x="0" y="970"/>
                  </a:moveTo>
                  <a:lnTo>
                    <a:pt x="35647" y="970"/>
                  </a:lnTo>
                </a:path>
              </a:pathLst>
            </a:custGeom>
            <a:ln w="3210">
              <a:solidFill>
                <a:srgbClr val="A8A6A8"/>
              </a:solidFill>
            </a:ln>
          </p:spPr>
          <p:txBody>
            <a:bodyPr wrap="square" lIns="0" tIns="0" rIns="0" bIns="0" rtlCol="0">
              <a:noAutofit/>
            </a:bodyPr>
            <a:lstStyle/>
            <a:p>
              <a:endParaRPr/>
            </a:p>
          </p:txBody>
        </p:sp>
        <p:sp>
          <p:nvSpPr>
            <p:cNvPr id="103" name="object 94"/>
            <p:cNvSpPr/>
            <p:nvPr/>
          </p:nvSpPr>
          <p:spPr>
            <a:xfrm>
              <a:off x="2117211" y="1272187"/>
              <a:ext cx="35647" cy="1940"/>
            </a:xfrm>
            <a:custGeom>
              <a:avLst/>
              <a:gdLst/>
              <a:ahLst/>
              <a:cxnLst/>
              <a:rect l="l" t="t" r="r" b="b"/>
              <a:pathLst>
                <a:path w="35647" h="1940">
                  <a:moveTo>
                    <a:pt x="0" y="970"/>
                  </a:moveTo>
                  <a:lnTo>
                    <a:pt x="35647" y="970"/>
                  </a:lnTo>
                </a:path>
              </a:pathLst>
            </a:custGeom>
            <a:ln w="3210">
              <a:solidFill>
                <a:srgbClr val="A8A6A8"/>
              </a:solidFill>
            </a:ln>
          </p:spPr>
          <p:txBody>
            <a:bodyPr wrap="square" lIns="0" tIns="0" rIns="0" bIns="0" rtlCol="0">
              <a:noAutofit/>
            </a:bodyPr>
            <a:lstStyle/>
            <a:p>
              <a:endParaRPr/>
            </a:p>
          </p:txBody>
        </p:sp>
        <p:sp>
          <p:nvSpPr>
            <p:cNvPr id="104" name="object 95"/>
            <p:cNvSpPr/>
            <p:nvPr/>
          </p:nvSpPr>
          <p:spPr>
            <a:xfrm>
              <a:off x="2042844" y="1336110"/>
              <a:ext cx="451777" cy="0"/>
            </a:xfrm>
            <a:custGeom>
              <a:avLst/>
              <a:gdLst/>
              <a:ahLst/>
              <a:cxnLst/>
              <a:rect l="l" t="t" r="r" b="b"/>
              <a:pathLst>
                <a:path w="451777">
                  <a:moveTo>
                    <a:pt x="0" y="0"/>
                  </a:moveTo>
                  <a:lnTo>
                    <a:pt x="451777" y="0"/>
                  </a:lnTo>
                </a:path>
              </a:pathLst>
            </a:custGeom>
            <a:ln w="6141">
              <a:solidFill>
                <a:srgbClr val="5C5E5D"/>
              </a:solidFill>
            </a:ln>
          </p:spPr>
          <p:txBody>
            <a:bodyPr wrap="square" lIns="0" tIns="0" rIns="0" bIns="0" rtlCol="0">
              <a:noAutofit/>
            </a:bodyPr>
            <a:lstStyle/>
            <a:p>
              <a:endParaRPr/>
            </a:p>
          </p:txBody>
        </p:sp>
        <p:sp>
          <p:nvSpPr>
            <p:cNvPr id="105" name="object 96"/>
            <p:cNvSpPr/>
            <p:nvPr/>
          </p:nvSpPr>
          <p:spPr>
            <a:xfrm>
              <a:off x="2045426" y="1060884"/>
              <a:ext cx="0" cy="272790"/>
            </a:xfrm>
            <a:custGeom>
              <a:avLst/>
              <a:gdLst/>
              <a:ahLst/>
              <a:cxnLst/>
              <a:rect l="l" t="t" r="r" b="b"/>
              <a:pathLst>
                <a:path h="272790">
                  <a:moveTo>
                    <a:pt x="0" y="0"/>
                  </a:moveTo>
                  <a:lnTo>
                    <a:pt x="0" y="272790"/>
                  </a:lnTo>
                </a:path>
              </a:pathLst>
            </a:custGeom>
            <a:ln w="6432">
              <a:solidFill>
                <a:srgbClr val="5C5E5D"/>
              </a:solidFill>
            </a:ln>
          </p:spPr>
          <p:txBody>
            <a:bodyPr wrap="square" lIns="0" tIns="0" rIns="0" bIns="0" rtlCol="0">
              <a:noAutofit/>
            </a:bodyPr>
            <a:lstStyle/>
            <a:p>
              <a:endParaRPr/>
            </a:p>
          </p:txBody>
        </p:sp>
        <p:sp>
          <p:nvSpPr>
            <p:cNvPr id="106" name="object 97"/>
            <p:cNvSpPr/>
            <p:nvPr/>
          </p:nvSpPr>
          <p:spPr>
            <a:xfrm>
              <a:off x="2042844" y="1058449"/>
              <a:ext cx="451777" cy="0"/>
            </a:xfrm>
            <a:custGeom>
              <a:avLst/>
              <a:gdLst/>
              <a:ahLst/>
              <a:cxnLst/>
              <a:rect l="l" t="t" r="r" b="b"/>
              <a:pathLst>
                <a:path w="451777">
                  <a:moveTo>
                    <a:pt x="0" y="0"/>
                  </a:moveTo>
                  <a:lnTo>
                    <a:pt x="451777" y="0"/>
                  </a:lnTo>
                </a:path>
              </a:pathLst>
            </a:custGeom>
            <a:ln w="6141">
              <a:solidFill>
                <a:srgbClr val="5C5E5D"/>
              </a:solidFill>
            </a:ln>
          </p:spPr>
          <p:txBody>
            <a:bodyPr wrap="square" lIns="0" tIns="0" rIns="0" bIns="0" rtlCol="0">
              <a:noAutofit/>
            </a:bodyPr>
            <a:lstStyle/>
            <a:p>
              <a:endParaRPr/>
            </a:p>
          </p:txBody>
        </p:sp>
        <p:sp>
          <p:nvSpPr>
            <p:cNvPr id="107" name="object 98"/>
            <p:cNvSpPr/>
            <p:nvPr/>
          </p:nvSpPr>
          <p:spPr>
            <a:xfrm>
              <a:off x="2492048" y="1060754"/>
              <a:ext cx="0" cy="272454"/>
            </a:xfrm>
            <a:custGeom>
              <a:avLst/>
              <a:gdLst/>
              <a:ahLst/>
              <a:cxnLst/>
              <a:rect l="l" t="t" r="r" b="b"/>
              <a:pathLst>
                <a:path h="272454">
                  <a:moveTo>
                    <a:pt x="0" y="0"/>
                  </a:moveTo>
                  <a:lnTo>
                    <a:pt x="0" y="272454"/>
                  </a:lnTo>
                </a:path>
              </a:pathLst>
            </a:custGeom>
            <a:ln w="6417">
              <a:solidFill>
                <a:srgbClr val="5C5E5D"/>
              </a:solidFill>
            </a:ln>
          </p:spPr>
          <p:txBody>
            <a:bodyPr wrap="square" lIns="0" tIns="0" rIns="0" bIns="0" rtlCol="0">
              <a:noAutofit/>
            </a:bodyPr>
            <a:lstStyle/>
            <a:p>
              <a:endParaRPr/>
            </a:p>
          </p:txBody>
        </p:sp>
        <p:sp>
          <p:nvSpPr>
            <p:cNvPr id="108" name="object 99"/>
            <p:cNvSpPr/>
            <p:nvPr/>
          </p:nvSpPr>
          <p:spPr>
            <a:xfrm>
              <a:off x="2854202" y="3576050"/>
              <a:ext cx="364400" cy="0"/>
            </a:xfrm>
            <a:custGeom>
              <a:avLst/>
              <a:gdLst/>
              <a:ahLst/>
              <a:cxnLst/>
              <a:rect l="l" t="t" r="r" b="b"/>
              <a:pathLst>
                <a:path w="364400">
                  <a:moveTo>
                    <a:pt x="0" y="0"/>
                  </a:moveTo>
                  <a:lnTo>
                    <a:pt x="364400" y="0"/>
                  </a:lnTo>
                </a:path>
              </a:pathLst>
            </a:custGeom>
            <a:ln w="54654">
              <a:solidFill>
                <a:srgbClr val="FFFFFF"/>
              </a:solidFill>
            </a:ln>
          </p:spPr>
          <p:txBody>
            <a:bodyPr wrap="square" lIns="0" tIns="0" rIns="0" bIns="0" rtlCol="0">
              <a:noAutofit/>
            </a:bodyPr>
            <a:lstStyle/>
            <a:p>
              <a:endParaRPr/>
            </a:p>
          </p:txBody>
        </p:sp>
        <p:sp>
          <p:nvSpPr>
            <p:cNvPr id="109" name="object 100"/>
            <p:cNvSpPr/>
            <p:nvPr/>
          </p:nvSpPr>
          <p:spPr>
            <a:xfrm>
              <a:off x="2169622" y="3548723"/>
              <a:ext cx="369682" cy="54654"/>
            </a:xfrm>
            <a:custGeom>
              <a:avLst/>
              <a:gdLst/>
              <a:ahLst/>
              <a:cxnLst/>
              <a:rect l="l" t="t" r="r" b="b"/>
              <a:pathLst>
                <a:path w="369682" h="54654">
                  <a:moveTo>
                    <a:pt x="0" y="54654"/>
                  </a:moveTo>
                  <a:lnTo>
                    <a:pt x="369682" y="54654"/>
                  </a:lnTo>
                  <a:lnTo>
                    <a:pt x="369682" y="0"/>
                  </a:lnTo>
                  <a:lnTo>
                    <a:pt x="0" y="0"/>
                  </a:lnTo>
                  <a:lnTo>
                    <a:pt x="0" y="54654"/>
                  </a:lnTo>
                  <a:close/>
                </a:path>
              </a:pathLst>
            </a:custGeom>
            <a:solidFill>
              <a:srgbClr val="FFFFFF"/>
            </a:solidFill>
          </p:spPr>
          <p:txBody>
            <a:bodyPr wrap="square" lIns="0" tIns="0" rIns="0" bIns="0" rtlCol="0">
              <a:noAutofit/>
            </a:bodyPr>
            <a:lstStyle/>
            <a:p>
              <a:endParaRPr/>
            </a:p>
          </p:txBody>
        </p:sp>
        <p:sp>
          <p:nvSpPr>
            <p:cNvPr id="110" name="object 101"/>
            <p:cNvSpPr/>
            <p:nvPr/>
          </p:nvSpPr>
          <p:spPr>
            <a:xfrm>
              <a:off x="2854202" y="3576050"/>
              <a:ext cx="299498" cy="0"/>
            </a:xfrm>
            <a:custGeom>
              <a:avLst/>
              <a:gdLst/>
              <a:ahLst/>
              <a:cxnLst/>
              <a:rect l="l" t="t" r="r" b="b"/>
              <a:pathLst>
                <a:path w="299498">
                  <a:moveTo>
                    <a:pt x="0" y="0"/>
                  </a:moveTo>
                  <a:lnTo>
                    <a:pt x="299498" y="0"/>
                  </a:lnTo>
                </a:path>
              </a:pathLst>
            </a:custGeom>
            <a:ln w="10247">
              <a:solidFill>
                <a:srgbClr val="231F20"/>
              </a:solidFill>
            </a:ln>
          </p:spPr>
          <p:txBody>
            <a:bodyPr wrap="square" lIns="0" tIns="0" rIns="0" bIns="0" rtlCol="0">
              <a:noAutofit/>
            </a:bodyPr>
            <a:lstStyle/>
            <a:p>
              <a:endParaRPr/>
            </a:p>
          </p:txBody>
        </p:sp>
        <p:sp>
          <p:nvSpPr>
            <p:cNvPr id="111" name="object 102"/>
            <p:cNvSpPr/>
            <p:nvPr/>
          </p:nvSpPr>
          <p:spPr>
            <a:xfrm>
              <a:off x="2169622" y="3570926"/>
              <a:ext cx="369682" cy="10247"/>
            </a:xfrm>
            <a:custGeom>
              <a:avLst/>
              <a:gdLst/>
              <a:ahLst/>
              <a:cxnLst/>
              <a:rect l="l" t="t" r="r" b="b"/>
              <a:pathLst>
                <a:path w="369682" h="10247">
                  <a:moveTo>
                    <a:pt x="0" y="10247"/>
                  </a:moveTo>
                  <a:lnTo>
                    <a:pt x="369682" y="10247"/>
                  </a:lnTo>
                  <a:lnTo>
                    <a:pt x="369682" y="0"/>
                  </a:lnTo>
                  <a:lnTo>
                    <a:pt x="0" y="0"/>
                  </a:lnTo>
                  <a:lnTo>
                    <a:pt x="0" y="10247"/>
                  </a:lnTo>
                  <a:close/>
                </a:path>
              </a:pathLst>
            </a:custGeom>
            <a:solidFill>
              <a:srgbClr val="231F20"/>
            </a:solidFill>
          </p:spPr>
          <p:txBody>
            <a:bodyPr wrap="square" lIns="0" tIns="0" rIns="0" bIns="0" rtlCol="0">
              <a:noAutofit/>
            </a:bodyPr>
            <a:lstStyle/>
            <a:p>
              <a:endParaRPr/>
            </a:p>
          </p:txBody>
        </p:sp>
        <p:sp>
          <p:nvSpPr>
            <p:cNvPr id="112" name="object 103"/>
            <p:cNvSpPr/>
            <p:nvPr/>
          </p:nvSpPr>
          <p:spPr>
            <a:xfrm>
              <a:off x="3147544" y="3540047"/>
              <a:ext cx="71058" cy="71994"/>
            </a:xfrm>
            <a:custGeom>
              <a:avLst/>
              <a:gdLst/>
              <a:ahLst/>
              <a:cxnLst/>
              <a:rect l="l" t="t" r="r" b="b"/>
              <a:pathLst>
                <a:path w="71058" h="71994">
                  <a:moveTo>
                    <a:pt x="0" y="0"/>
                  </a:moveTo>
                  <a:lnTo>
                    <a:pt x="0" y="71994"/>
                  </a:lnTo>
                  <a:lnTo>
                    <a:pt x="71058" y="36003"/>
                  </a:lnTo>
                  <a:lnTo>
                    <a:pt x="0" y="0"/>
                  </a:lnTo>
                  <a:close/>
                </a:path>
              </a:pathLst>
            </a:custGeom>
            <a:solidFill>
              <a:srgbClr val="231F20"/>
            </a:solidFill>
          </p:spPr>
          <p:txBody>
            <a:bodyPr wrap="square" lIns="0" tIns="0" rIns="0" bIns="0" rtlCol="0">
              <a:noAutofit/>
            </a:bodyPr>
            <a:lstStyle/>
            <a:p>
              <a:endParaRPr/>
            </a:p>
          </p:txBody>
        </p:sp>
        <p:sp>
          <p:nvSpPr>
            <p:cNvPr id="113" name="object 104"/>
            <p:cNvSpPr/>
            <p:nvPr/>
          </p:nvSpPr>
          <p:spPr>
            <a:xfrm>
              <a:off x="2791302" y="2234466"/>
              <a:ext cx="1301230" cy="655734"/>
            </a:xfrm>
            <a:custGeom>
              <a:avLst/>
              <a:gdLst/>
              <a:ahLst/>
              <a:cxnLst/>
              <a:rect l="l" t="t" r="r" b="b"/>
              <a:pathLst>
                <a:path w="1301230" h="655734">
                  <a:moveTo>
                    <a:pt x="0" y="0"/>
                  </a:moveTo>
                  <a:lnTo>
                    <a:pt x="0" y="357756"/>
                  </a:lnTo>
                  <a:lnTo>
                    <a:pt x="1301230" y="357756"/>
                  </a:lnTo>
                  <a:lnTo>
                    <a:pt x="1301230" y="655734"/>
                  </a:lnTo>
                </a:path>
              </a:pathLst>
            </a:custGeom>
            <a:ln w="10425">
              <a:solidFill>
                <a:srgbClr val="231F20"/>
              </a:solidFill>
            </a:ln>
          </p:spPr>
          <p:txBody>
            <a:bodyPr wrap="square" lIns="0" tIns="0" rIns="0" bIns="0" rtlCol="0">
              <a:noAutofit/>
            </a:bodyPr>
            <a:lstStyle/>
            <a:p>
              <a:endParaRPr/>
            </a:p>
          </p:txBody>
        </p:sp>
        <p:sp>
          <p:nvSpPr>
            <p:cNvPr id="114" name="object 105"/>
            <p:cNvSpPr/>
            <p:nvPr/>
          </p:nvSpPr>
          <p:spPr>
            <a:xfrm>
              <a:off x="4053443" y="2884531"/>
              <a:ext cx="78179" cy="65449"/>
            </a:xfrm>
            <a:custGeom>
              <a:avLst/>
              <a:gdLst/>
              <a:ahLst/>
              <a:cxnLst/>
              <a:rect l="l" t="t" r="r" b="b"/>
              <a:pathLst>
                <a:path w="78179" h="65449">
                  <a:moveTo>
                    <a:pt x="78179" y="0"/>
                  </a:moveTo>
                  <a:lnTo>
                    <a:pt x="0" y="0"/>
                  </a:lnTo>
                  <a:lnTo>
                    <a:pt x="39089" y="65449"/>
                  </a:lnTo>
                  <a:lnTo>
                    <a:pt x="78179" y="0"/>
                  </a:lnTo>
                  <a:close/>
                </a:path>
              </a:pathLst>
            </a:custGeom>
            <a:solidFill>
              <a:srgbClr val="231F20"/>
            </a:solidFill>
          </p:spPr>
          <p:txBody>
            <a:bodyPr wrap="square" lIns="0" tIns="0" rIns="0" bIns="0" rtlCol="0">
              <a:noAutofit/>
            </a:bodyPr>
            <a:lstStyle/>
            <a:p>
              <a:endParaRPr/>
            </a:p>
          </p:txBody>
        </p:sp>
        <p:sp>
          <p:nvSpPr>
            <p:cNvPr id="115" name="object 106"/>
            <p:cNvSpPr/>
            <p:nvPr/>
          </p:nvSpPr>
          <p:spPr>
            <a:xfrm>
              <a:off x="1295692" y="2234466"/>
              <a:ext cx="1301408" cy="655734"/>
            </a:xfrm>
            <a:custGeom>
              <a:avLst/>
              <a:gdLst/>
              <a:ahLst/>
              <a:cxnLst/>
              <a:rect l="l" t="t" r="r" b="b"/>
              <a:pathLst>
                <a:path w="1301408" h="655734">
                  <a:moveTo>
                    <a:pt x="1301408" y="0"/>
                  </a:moveTo>
                  <a:lnTo>
                    <a:pt x="1301408" y="0"/>
                  </a:lnTo>
                  <a:lnTo>
                    <a:pt x="1301408" y="357756"/>
                  </a:lnTo>
                  <a:lnTo>
                    <a:pt x="0" y="357756"/>
                  </a:lnTo>
                  <a:lnTo>
                    <a:pt x="0" y="655734"/>
                  </a:lnTo>
                </a:path>
              </a:pathLst>
            </a:custGeom>
            <a:ln w="10425">
              <a:solidFill>
                <a:srgbClr val="231F20"/>
              </a:solidFill>
            </a:ln>
          </p:spPr>
          <p:txBody>
            <a:bodyPr wrap="square" lIns="0" tIns="0" rIns="0" bIns="0" rtlCol="0">
              <a:noAutofit/>
            </a:bodyPr>
            <a:lstStyle/>
            <a:p>
              <a:endParaRPr/>
            </a:p>
          </p:txBody>
        </p:sp>
        <p:sp>
          <p:nvSpPr>
            <p:cNvPr id="116" name="object 107"/>
            <p:cNvSpPr/>
            <p:nvPr/>
          </p:nvSpPr>
          <p:spPr>
            <a:xfrm>
              <a:off x="1256603" y="2884531"/>
              <a:ext cx="78179" cy="65449"/>
            </a:xfrm>
            <a:custGeom>
              <a:avLst/>
              <a:gdLst/>
              <a:ahLst/>
              <a:cxnLst/>
              <a:rect l="l" t="t" r="r" b="b"/>
              <a:pathLst>
                <a:path w="78179" h="65449">
                  <a:moveTo>
                    <a:pt x="78179" y="0"/>
                  </a:moveTo>
                  <a:lnTo>
                    <a:pt x="0" y="0"/>
                  </a:lnTo>
                  <a:lnTo>
                    <a:pt x="39089" y="65449"/>
                  </a:lnTo>
                  <a:lnTo>
                    <a:pt x="78179" y="0"/>
                  </a:lnTo>
                  <a:close/>
                </a:path>
              </a:pathLst>
            </a:custGeom>
            <a:solidFill>
              <a:srgbClr val="231F20"/>
            </a:solidFill>
          </p:spPr>
          <p:txBody>
            <a:bodyPr wrap="square" lIns="0" tIns="0" rIns="0" bIns="0" rtlCol="0">
              <a:noAutofit/>
            </a:bodyPr>
            <a:lstStyle/>
            <a:p>
              <a:endParaRPr/>
            </a:p>
          </p:txBody>
        </p:sp>
        <p:sp>
          <p:nvSpPr>
            <p:cNvPr id="117" name="object 108"/>
            <p:cNvSpPr/>
            <p:nvPr/>
          </p:nvSpPr>
          <p:spPr>
            <a:xfrm>
              <a:off x="2694194" y="1483181"/>
              <a:ext cx="0" cy="297991"/>
            </a:xfrm>
            <a:custGeom>
              <a:avLst/>
              <a:gdLst/>
              <a:ahLst/>
              <a:cxnLst/>
              <a:rect l="l" t="t" r="r" b="b"/>
              <a:pathLst>
                <a:path h="297991">
                  <a:moveTo>
                    <a:pt x="0" y="297991"/>
                  </a:moveTo>
                  <a:lnTo>
                    <a:pt x="0" y="0"/>
                  </a:lnTo>
                </a:path>
              </a:pathLst>
            </a:custGeom>
            <a:ln w="11126">
              <a:solidFill>
                <a:srgbClr val="231F20"/>
              </a:solidFill>
            </a:ln>
          </p:spPr>
          <p:txBody>
            <a:bodyPr wrap="square" lIns="0" tIns="0" rIns="0" bIns="0" rtlCol="0">
              <a:noAutofit/>
            </a:bodyPr>
            <a:lstStyle/>
            <a:p>
              <a:endParaRPr/>
            </a:p>
          </p:txBody>
        </p:sp>
        <p:sp>
          <p:nvSpPr>
            <p:cNvPr id="118" name="object 109"/>
            <p:cNvSpPr/>
            <p:nvPr/>
          </p:nvSpPr>
          <p:spPr>
            <a:xfrm>
              <a:off x="2655119" y="1775489"/>
              <a:ext cx="78164" cy="65449"/>
            </a:xfrm>
            <a:custGeom>
              <a:avLst/>
              <a:gdLst/>
              <a:ahLst/>
              <a:cxnLst/>
              <a:rect l="l" t="t" r="r" b="b"/>
              <a:pathLst>
                <a:path w="78164" h="65449">
                  <a:moveTo>
                    <a:pt x="78164" y="0"/>
                  </a:moveTo>
                  <a:lnTo>
                    <a:pt x="0" y="0"/>
                  </a:lnTo>
                  <a:lnTo>
                    <a:pt x="39074" y="65449"/>
                  </a:lnTo>
                  <a:lnTo>
                    <a:pt x="78164" y="0"/>
                  </a:lnTo>
                  <a:close/>
                </a:path>
              </a:pathLst>
            </a:custGeom>
            <a:solidFill>
              <a:srgbClr val="231F20"/>
            </a:solidFill>
          </p:spPr>
          <p:txBody>
            <a:bodyPr wrap="square" lIns="0" tIns="0" rIns="0" bIns="0" rtlCol="0">
              <a:noAutofit/>
            </a:bodyPr>
            <a:lstStyle/>
            <a:p>
              <a:endParaRPr/>
            </a:p>
          </p:txBody>
        </p:sp>
        <p:sp>
          <p:nvSpPr>
            <p:cNvPr id="119" name="object 111"/>
            <p:cNvSpPr txBox="1"/>
            <p:nvPr/>
          </p:nvSpPr>
          <p:spPr>
            <a:xfrm>
              <a:off x="3851452" y="3688524"/>
              <a:ext cx="460375" cy="134620"/>
            </a:xfrm>
            <a:prstGeom prst="rect">
              <a:avLst/>
            </a:prstGeom>
          </p:spPr>
          <p:txBody>
            <a:bodyPr vert="horz" wrap="square" lIns="0" tIns="0" rIns="0" bIns="0" rtlCol="0">
              <a:noAutofit/>
            </a:bodyPr>
            <a:lstStyle/>
            <a:p>
              <a:pPr marL="12700">
                <a:lnSpc>
                  <a:spcPct val="100000"/>
                </a:lnSpc>
              </a:pPr>
              <a:r>
                <a:rPr sz="800" dirty="0">
                  <a:solidFill>
                    <a:srgbClr val="231F20"/>
                  </a:solidFill>
                  <a:latin typeface="Arial"/>
                  <a:cs typeface="Arial"/>
                </a:rPr>
                <a:t>Database</a:t>
              </a:r>
              <a:endParaRPr sz="800">
                <a:latin typeface="Arial"/>
                <a:cs typeface="Arial"/>
              </a:endParaRPr>
            </a:p>
          </p:txBody>
        </p:sp>
        <p:sp>
          <p:nvSpPr>
            <p:cNvPr id="120" name="object 112"/>
            <p:cNvSpPr txBox="1"/>
            <p:nvPr/>
          </p:nvSpPr>
          <p:spPr>
            <a:xfrm>
              <a:off x="1054582" y="3688524"/>
              <a:ext cx="460375" cy="134620"/>
            </a:xfrm>
            <a:prstGeom prst="rect">
              <a:avLst/>
            </a:prstGeom>
          </p:spPr>
          <p:txBody>
            <a:bodyPr vert="horz" wrap="square" lIns="0" tIns="0" rIns="0" bIns="0" rtlCol="0">
              <a:noAutofit/>
            </a:bodyPr>
            <a:lstStyle/>
            <a:p>
              <a:pPr marL="12700">
                <a:lnSpc>
                  <a:spcPct val="100000"/>
                </a:lnSpc>
              </a:pPr>
              <a:r>
                <a:rPr sz="800" dirty="0">
                  <a:solidFill>
                    <a:srgbClr val="231F20"/>
                  </a:solidFill>
                  <a:latin typeface="Arial"/>
                  <a:cs typeface="Arial"/>
                </a:rPr>
                <a:t>Database</a:t>
              </a:r>
              <a:endParaRPr sz="800">
                <a:latin typeface="Arial"/>
                <a:cs typeface="Arial"/>
              </a:endParaRPr>
            </a:p>
          </p:txBody>
        </p:sp>
        <p:sp>
          <p:nvSpPr>
            <p:cNvPr id="121" name="object 113"/>
            <p:cNvSpPr txBox="1"/>
            <p:nvPr/>
          </p:nvSpPr>
          <p:spPr>
            <a:xfrm>
              <a:off x="2561869" y="3506520"/>
              <a:ext cx="234315" cy="134620"/>
            </a:xfrm>
            <a:prstGeom prst="rect">
              <a:avLst/>
            </a:prstGeom>
          </p:spPr>
          <p:txBody>
            <a:bodyPr vert="horz" wrap="square" lIns="0" tIns="0" rIns="0" bIns="0" rtlCol="0">
              <a:noAutofit/>
            </a:bodyPr>
            <a:lstStyle/>
            <a:p>
              <a:pPr marL="12700">
                <a:lnSpc>
                  <a:spcPct val="100000"/>
                </a:lnSpc>
              </a:pPr>
              <a:r>
                <a:rPr sz="800" dirty="0">
                  <a:solidFill>
                    <a:srgbClr val="231F20"/>
                  </a:solidFill>
                  <a:latin typeface="Arial"/>
                  <a:cs typeface="Arial"/>
                </a:rPr>
                <a:t>HSB</a:t>
              </a:r>
              <a:endParaRPr sz="800">
                <a:latin typeface="Arial"/>
                <a:cs typeface="Arial"/>
              </a:endParaRPr>
            </a:p>
          </p:txBody>
        </p:sp>
        <p:sp>
          <p:nvSpPr>
            <p:cNvPr id="122" name="object 114"/>
            <p:cNvSpPr txBox="1"/>
            <p:nvPr/>
          </p:nvSpPr>
          <p:spPr>
            <a:xfrm>
              <a:off x="2452687" y="1968182"/>
              <a:ext cx="426720" cy="134620"/>
            </a:xfrm>
            <a:prstGeom prst="rect">
              <a:avLst/>
            </a:prstGeom>
          </p:spPr>
          <p:txBody>
            <a:bodyPr vert="horz" wrap="square" lIns="0" tIns="0" rIns="0" bIns="0" rtlCol="0">
              <a:noAutofit/>
            </a:bodyPr>
            <a:lstStyle/>
            <a:p>
              <a:pPr marL="12700">
                <a:lnSpc>
                  <a:spcPct val="100000"/>
                </a:lnSpc>
              </a:pPr>
              <a:r>
                <a:rPr sz="800" dirty="0">
                  <a:solidFill>
                    <a:srgbClr val="231F20"/>
                  </a:solidFill>
                  <a:latin typeface="Arial"/>
                  <a:cs typeface="Arial"/>
                </a:rPr>
                <a:t>HSB API</a:t>
              </a:r>
              <a:endParaRPr sz="800">
                <a:latin typeface="Arial"/>
                <a:cs typeface="Arial"/>
              </a:endParaRPr>
            </a:p>
          </p:txBody>
        </p:sp>
        <p:sp>
          <p:nvSpPr>
            <p:cNvPr id="123" name="object 115"/>
            <p:cNvSpPr txBox="1"/>
            <p:nvPr/>
          </p:nvSpPr>
          <p:spPr>
            <a:xfrm>
              <a:off x="2579535" y="1028450"/>
              <a:ext cx="556260" cy="305435"/>
            </a:xfrm>
            <a:prstGeom prst="rect">
              <a:avLst/>
            </a:prstGeom>
          </p:spPr>
          <p:txBody>
            <a:bodyPr vert="horz" wrap="square" lIns="0" tIns="0" rIns="0" bIns="0" rtlCol="0">
              <a:noAutofit/>
            </a:bodyPr>
            <a:lstStyle/>
            <a:p>
              <a:pPr marL="12700" marR="12700">
                <a:lnSpc>
                  <a:spcPct val="120100"/>
                </a:lnSpc>
              </a:pPr>
              <a:r>
                <a:rPr lang="en-GB" sz="800" dirty="0">
                  <a:solidFill>
                    <a:srgbClr val="231F20"/>
                  </a:solidFill>
                  <a:latin typeface="Arial"/>
                  <a:cs typeface="Arial"/>
                </a:rPr>
                <a:t>High Availability Controller</a:t>
              </a:r>
              <a:endParaRPr sz="800" dirty="0">
                <a:latin typeface="Arial"/>
                <a:cs typeface="Arial"/>
              </a:endParaRPr>
            </a:p>
          </p:txBody>
        </p:sp>
        <p:sp>
          <p:nvSpPr>
            <p:cNvPr id="124" name="object 116"/>
            <p:cNvSpPr txBox="1"/>
            <p:nvPr/>
          </p:nvSpPr>
          <p:spPr>
            <a:xfrm>
              <a:off x="2059829" y="1052956"/>
              <a:ext cx="79375" cy="134620"/>
            </a:xfrm>
            <a:prstGeom prst="rect">
              <a:avLst/>
            </a:prstGeom>
          </p:spPr>
          <p:txBody>
            <a:bodyPr vert="horz" wrap="square" lIns="0" tIns="0" rIns="0" bIns="0" rtlCol="0">
              <a:noAutofit/>
            </a:bodyPr>
            <a:lstStyle/>
            <a:p>
              <a:pPr marL="12700">
                <a:lnSpc>
                  <a:spcPct val="100000"/>
                </a:lnSpc>
                <a:tabLst>
                  <a:tab pos="66040" algn="l"/>
                </a:tabLst>
              </a:pPr>
              <a:r>
                <a:rPr sz="800" u="sng" dirty="0">
                  <a:solidFill>
                    <a:srgbClr val="231F20"/>
                  </a:solidFill>
                  <a:latin typeface="Arial"/>
                  <a:cs typeface="Arial"/>
                </a:rPr>
                <a:t> 	</a:t>
              </a:r>
              <a:endParaRPr sz="800">
                <a:latin typeface="Arial"/>
                <a:cs typeface="Arial"/>
              </a:endParaRPr>
            </a:p>
          </p:txBody>
        </p:sp>
        <p:sp>
          <p:nvSpPr>
            <p:cNvPr id="125" name="object 117"/>
            <p:cNvSpPr txBox="1"/>
            <p:nvPr/>
          </p:nvSpPr>
          <p:spPr>
            <a:xfrm>
              <a:off x="3400044" y="3059353"/>
              <a:ext cx="1066800" cy="289560"/>
            </a:xfrm>
            <a:prstGeom prst="rect">
              <a:avLst/>
            </a:prstGeom>
          </p:spPr>
          <p:txBody>
            <a:bodyPr vert="horz" wrap="square" lIns="0" tIns="0" rIns="0" bIns="0" rtlCol="0">
              <a:noAutofit/>
            </a:bodyPr>
            <a:lstStyle/>
            <a:p>
              <a:pPr marL="12700" marR="12700">
                <a:lnSpc>
                  <a:spcPts val="1110"/>
                </a:lnSpc>
              </a:pPr>
              <a:r>
                <a:rPr sz="950" b="1" spc="-10" dirty="0">
                  <a:solidFill>
                    <a:srgbClr val="231F20"/>
                  </a:solidFill>
                  <a:latin typeface="Arial"/>
                  <a:cs typeface="Arial"/>
                </a:rPr>
                <a:t>Secondary</a:t>
              </a:r>
              <a:r>
                <a:rPr sz="950" b="1" spc="-5" dirty="0">
                  <a:solidFill>
                    <a:srgbClr val="231F20"/>
                  </a:solidFill>
                  <a:latin typeface="Arial"/>
                  <a:cs typeface="Arial"/>
                </a:rPr>
                <a:t> server, node </a:t>
              </a:r>
              <a:r>
                <a:rPr sz="950" b="1" spc="-10" dirty="0">
                  <a:solidFill>
                    <a:srgbClr val="231F20"/>
                  </a:solidFill>
                  <a:latin typeface="Arial"/>
                  <a:cs typeface="Arial"/>
                </a:rPr>
                <a:t>2</a:t>
              </a:r>
              <a:endParaRPr sz="950">
                <a:latin typeface="Arial"/>
                <a:cs typeface="Arial"/>
              </a:endParaRPr>
            </a:p>
          </p:txBody>
        </p:sp>
        <p:sp>
          <p:nvSpPr>
            <p:cNvPr id="126" name="object 118"/>
            <p:cNvSpPr txBox="1"/>
            <p:nvPr/>
          </p:nvSpPr>
          <p:spPr>
            <a:xfrm>
              <a:off x="603186" y="3051479"/>
              <a:ext cx="899794" cy="156845"/>
            </a:xfrm>
            <a:prstGeom prst="rect">
              <a:avLst/>
            </a:prstGeom>
          </p:spPr>
          <p:txBody>
            <a:bodyPr vert="horz" wrap="square" lIns="0" tIns="0" rIns="0" bIns="0" rtlCol="0">
              <a:noAutofit/>
            </a:bodyPr>
            <a:lstStyle/>
            <a:p>
              <a:pPr marL="12700">
                <a:lnSpc>
                  <a:spcPct val="100000"/>
                </a:lnSpc>
              </a:pPr>
              <a:r>
                <a:rPr sz="950" b="1" spc="-5" dirty="0">
                  <a:solidFill>
                    <a:srgbClr val="231F20"/>
                  </a:solidFill>
                  <a:latin typeface="Arial"/>
                  <a:cs typeface="Arial"/>
                </a:rPr>
                <a:t>Primary server,</a:t>
              </a:r>
              <a:endParaRPr sz="950">
                <a:latin typeface="Arial"/>
                <a:cs typeface="Arial"/>
              </a:endParaRPr>
            </a:p>
          </p:txBody>
        </p:sp>
        <p:sp>
          <p:nvSpPr>
            <p:cNvPr id="127" name="object 119"/>
            <p:cNvSpPr txBox="1"/>
            <p:nvPr/>
          </p:nvSpPr>
          <p:spPr>
            <a:xfrm>
              <a:off x="603186" y="3192271"/>
              <a:ext cx="412750" cy="156845"/>
            </a:xfrm>
            <a:prstGeom prst="rect">
              <a:avLst/>
            </a:prstGeom>
          </p:spPr>
          <p:txBody>
            <a:bodyPr vert="horz" wrap="square" lIns="0" tIns="0" rIns="0" bIns="0" rtlCol="0">
              <a:noAutofit/>
            </a:bodyPr>
            <a:lstStyle/>
            <a:p>
              <a:pPr marL="12700">
                <a:lnSpc>
                  <a:spcPct val="100000"/>
                </a:lnSpc>
              </a:pPr>
              <a:r>
                <a:rPr sz="950" b="1" spc="-10" dirty="0">
                  <a:solidFill>
                    <a:srgbClr val="231F20"/>
                  </a:solidFill>
                  <a:latin typeface="Arial"/>
                  <a:cs typeface="Arial"/>
                </a:rPr>
                <a:t>node</a:t>
              </a:r>
              <a:r>
                <a:rPr sz="950" b="1" spc="-5" dirty="0">
                  <a:solidFill>
                    <a:srgbClr val="231F20"/>
                  </a:solidFill>
                  <a:latin typeface="Arial"/>
                  <a:cs typeface="Arial"/>
                </a:rPr>
                <a:t> </a:t>
              </a:r>
              <a:r>
                <a:rPr sz="950" b="1" spc="-10" dirty="0">
                  <a:solidFill>
                    <a:srgbClr val="231F20"/>
                  </a:solidFill>
                  <a:latin typeface="Arial"/>
                  <a:cs typeface="Arial"/>
                </a:rPr>
                <a:t>1</a:t>
              </a:r>
              <a:endParaRPr sz="950">
                <a:latin typeface="Arial"/>
                <a:cs typeface="Arial"/>
              </a:endParaRPr>
            </a:p>
          </p:txBody>
        </p:sp>
      </p:grpSp>
    </p:spTree>
    <p:extLst>
      <p:ext uri="{BB962C8B-B14F-4D97-AF65-F5344CB8AC3E}">
        <p14:creationId xmlns:p14="http://schemas.microsoft.com/office/powerpoint/2010/main" xmlns="" val="1688420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8.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6540" y="1363489"/>
            <a:ext cx="8068724" cy="472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Content Placeholder 1"/>
          <p:cNvSpPr>
            <a:spLocks noGrp="1"/>
          </p:cNvSpPr>
          <p:nvPr>
            <p:ph sz="quarter" idx="10"/>
          </p:nvPr>
        </p:nvSpPr>
        <p:spPr>
          <a:xfrm>
            <a:off x="191069" y="1325085"/>
            <a:ext cx="3625471" cy="5199540"/>
          </a:xfrm>
        </p:spPr>
        <p:txBody>
          <a:bodyPr>
            <a:normAutofit fontScale="92500"/>
          </a:bodyPr>
          <a:lstStyle/>
          <a:p>
            <a:pPr marL="457200" lvl="0" indent="-355600">
              <a:lnSpc>
                <a:spcPct val="85000"/>
              </a:lnSpc>
              <a:spcBef>
                <a:spcPts val="0"/>
              </a:spcBef>
              <a:buClr>
                <a:srgbClr val="000000"/>
              </a:buClr>
              <a:buSzPct val="100000"/>
            </a:pPr>
            <a:r>
              <a:rPr lang="en" dirty="0"/>
              <a:t>Storage Server is an Intel-based server, each server can support any number of disks</a:t>
            </a:r>
          </a:p>
          <a:p>
            <a:pPr marL="457200" lvl="0" indent="-355600">
              <a:lnSpc>
                <a:spcPct val="85000"/>
              </a:lnSpc>
              <a:spcBef>
                <a:spcPts val="0"/>
              </a:spcBef>
              <a:buClr>
                <a:srgbClr val="000000"/>
              </a:buClr>
              <a:buSzPct val="100000"/>
            </a:pPr>
            <a:endParaRPr lang="en" dirty="0"/>
          </a:p>
          <a:p>
            <a:pPr marL="457200" lvl="0" indent="-355600">
              <a:lnSpc>
                <a:spcPct val="85000"/>
              </a:lnSpc>
              <a:spcBef>
                <a:spcPts val="0"/>
              </a:spcBef>
              <a:buClr>
                <a:srgbClr val="000000"/>
              </a:buClr>
              <a:buSzPct val="100000"/>
            </a:pPr>
            <a:r>
              <a:rPr lang="en" dirty="0"/>
              <a:t>Handle configuration commands from Cluster Manager</a:t>
            </a:r>
          </a:p>
          <a:p>
            <a:pPr marL="457200" lvl="0" indent="-355600">
              <a:lnSpc>
                <a:spcPct val="85000"/>
              </a:lnSpc>
              <a:spcBef>
                <a:spcPts val="0"/>
              </a:spcBef>
              <a:buClr>
                <a:srgbClr val="000000"/>
              </a:buClr>
              <a:buSzPct val="100000"/>
            </a:pPr>
            <a:endParaRPr lang="en" dirty="0"/>
          </a:p>
          <a:p>
            <a:pPr marL="457200" lvl="0" indent="-355600">
              <a:lnSpc>
                <a:spcPct val="85000"/>
              </a:lnSpc>
              <a:spcBef>
                <a:spcPts val="0"/>
              </a:spcBef>
              <a:buClr>
                <a:srgbClr val="000000"/>
              </a:buClr>
              <a:buSzPct val="100000"/>
            </a:pPr>
            <a:r>
              <a:rPr lang="en" dirty="0"/>
              <a:t>Manipulates data upon requests from Storage Clients</a:t>
            </a:r>
          </a:p>
          <a:p>
            <a:pPr marL="457200" lvl="0" indent="-355600">
              <a:lnSpc>
                <a:spcPct val="85000"/>
              </a:lnSpc>
              <a:spcBef>
                <a:spcPts val="0"/>
              </a:spcBef>
              <a:buClr>
                <a:srgbClr val="000000"/>
              </a:buClr>
              <a:buSzPct val="100000"/>
            </a:pPr>
            <a:endParaRPr lang="en" dirty="0"/>
          </a:p>
          <a:p>
            <a:pPr marL="457200" lvl="0" indent="-355600">
              <a:lnSpc>
                <a:spcPct val="85000"/>
              </a:lnSpc>
              <a:spcBef>
                <a:spcPts val="0"/>
              </a:spcBef>
              <a:buClr>
                <a:srgbClr val="000000"/>
              </a:buClr>
              <a:buSzPct val="100000"/>
            </a:pPr>
            <a:r>
              <a:rPr lang="en" dirty="0"/>
              <a:t>Advanced data caching for better performance</a:t>
            </a:r>
          </a:p>
          <a:p>
            <a:pPr marL="457200" lvl="0" indent="-355600">
              <a:lnSpc>
                <a:spcPct val="85000"/>
              </a:lnSpc>
              <a:spcBef>
                <a:spcPts val="0"/>
              </a:spcBef>
              <a:buClr>
                <a:srgbClr val="000000"/>
              </a:buClr>
              <a:buSzPct val="100000"/>
            </a:pPr>
            <a:endParaRPr lang="en" dirty="0"/>
          </a:p>
          <a:p>
            <a:pPr marL="457200" lvl="0" indent="-355600">
              <a:lnSpc>
                <a:spcPct val="85000"/>
              </a:lnSpc>
              <a:spcBef>
                <a:spcPts val="0"/>
              </a:spcBef>
              <a:buClr>
                <a:srgbClr val="000000"/>
              </a:buClr>
              <a:buSzPct val="100000"/>
            </a:pPr>
            <a:r>
              <a:rPr lang="en" dirty="0"/>
              <a:t>Collects statistics</a:t>
            </a:r>
          </a:p>
          <a:p>
            <a:pPr marL="457200" lvl="0" indent="-355600">
              <a:lnSpc>
                <a:spcPct val="85000"/>
              </a:lnSpc>
              <a:spcBef>
                <a:spcPts val="0"/>
              </a:spcBef>
              <a:buClr>
                <a:srgbClr val="000000"/>
              </a:buClr>
              <a:buSzPct val="100000"/>
            </a:pPr>
            <a:endParaRPr lang="en" dirty="0"/>
          </a:p>
          <a:p>
            <a:endParaRPr lang="en-GB" dirty="0"/>
          </a:p>
        </p:txBody>
      </p:sp>
      <p:sp>
        <p:nvSpPr>
          <p:cNvPr id="3" name="Title 2"/>
          <p:cNvSpPr>
            <a:spLocks noGrp="1"/>
          </p:cNvSpPr>
          <p:nvPr>
            <p:ph type="title"/>
          </p:nvPr>
        </p:nvSpPr>
        <p:spPr/>
        <p:txBody>
          <a:bodyPr/>
          <a:lstStyle/>
          <a:p>
            <a:r>
              <a:rPr lang="en-GB" dirty="0"/>
              <a:t>Storage cluster</a:t>
            </a:r>
          </a:p>
        </p:txBody>
      </p:sp>
    </p:spTree>
    <p:extLst>
      <p:ext uri="{BB962C8B-B14F-4D97-AF65-F5344CB8AC3E}">
        <p14:creationId xmlns:p14="http://schemas.microsoft.com/office/powerpoint/2010/main" xmlns="" val="308949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2" name="CustomShape 2"/>
          <p:cNvSpPr/>
          <p:nvPr/>
        </p:nvSpPr>
        <p:spPr>
          <a:xfrm>
            <a:off x="234720" y="764704"/>
            <a:ext cx="11744640" cy="5261760"/>
          </a:xfrm>
          <a:prstGeom prst="rect">
            <a:avLst/>
          </a:prstGeom>
          <a:noFill/>
          <a:ln>
            <a:noFill/>
          </a:ln>
        </p:spPr>
      </p:sp>
      <p:sp>
        <p:nvSpPr>
          <p:cNvPr id="2323" name="CustomShape 3"/>
          <p:cNvSpPr/>
          <p:nvPr/>
        </p:nvSpPr>
        <p:spPr>
          <a:xfrm>
            <a:off x="501120" y="39240"/>
            <a:ext cx="10968480" cy="5208840"/>
          </a:xfrm>
          <a:prstGeom prst="rect">
            <a:avLst/>
          </a:prstGeom>
          <a:noFill/>
          <a:ln>
            <a:noFill/>
          </a:ln>
        </p:spPr>
        <p:txBody>
          <a:bodyPr lIns="90000" tIns="45000" rIns="90000" bIns="45000"/>
          <a:lstStyle/>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p:txBody>
      </p:sp>
      <p:sp>
        <p:nvSpPr>
          <p:cNvPr id="2324" name="CustomShape 4"/>
          <p:cNvSpPr/>
          <p:nvPr/>
        </p:nvSpPr>
        <p:spPr>
          <a:xfrm>
            <a:off x="752640" y="899344"/>
            <a:ext cx="10968000" cy="5127120"/>
          </a:xfrm>
          <a:prstGeom prst="rect">
            <a:avLst/>
          </a:prstGeom>
          <a:noFill/>
          <a:ln>
            <a:noFill/>
          </a:ln>
        </p:spPr>
        <p:txBody>
          <a:bodyPr lIns="0" tIns="0" rIns="0" bIns="0">
            <a:normAutofit/>
          </a:bodyPr>
          <a:lstStyle/>
          <a:p>
            <a:endParaRPr lang="en-GB" sz="2400" b="1" u="sng" dirty="0"/>
          </a:p>
          <a:p>
            <a:r>
              <a:rPr lang="en-GB" sz="2400" b="1" u="sng" dirty="0"/>
              <a:t>Nodes</a:t>
            </a:r>
            <a:endParaRPr lang="en-GB" sz="2400" u="sng" dirty="0"/>
          </a:p>
          <a:p>
            <a:endParaRPr lang="en-US" sz="2400" dirty="0"/>
          </a:p>
          <a:p>
            <a:r>
              <a:rPr lang="en-US" sz="2400" dirty="0"/>
              <a:t>Nodes are hardware and software components that are responsible for both storing and streaming the videos. </a:t>
            </a:r>
          </a:p>
          <a:p>
            <a:r>
              <a:rPr lang="en-US" sz="2400" dirty="0"/>
              <a:t>Each Pod is comprised of one or more Nodes. Each Node has disks and processing power. Collectively, the Nodes of a Pod provide its functionality.</a:t>
            </a:r>
          </a:p>
          <a:p>
            <a:r>
              <a:rPr lang="en-US" sz="2400" dirty="0"/>
              <a:t>The streaming software on each Node delivers the content from the </a:t>
            </a:r>
            <a:r>
              <a:rPr lang="en-US" sz="2400" b="1" dirty="0"/>
              <a:t>storage volumes </a:t>
            </a:r>
            <a:r>
              <a:rPr lang="en-US" sz="2400" dirty="0"/>
              <a:t>of the Node to the end-user devices.</a:t>
            </a:r>
          </a:p>
          <a:p>
            <a:r>
              <a:rPr lang="en-US" sz="2400" dirty="0"/>
              <a:t>Nodes are also responsible for recording broadcast channels and for ingesting VOD Assets.</a:t>
            </a:r>
            <a:endParaRPr lang="en-GB" sz="2400" dirty="0"/>
          </a:p>
        </p:txBody>
      </p:sp>
      <p:sp>
        <p:nvSpPr>
          <p:cNvPr id="6" name="CustomShape 1"/>
          <p:cNvSpPr/>
          <p:nvPr/>
        </p:nvSpPr>
        <p:spPr>
          <a:xfrm>
            <a:off x="274320" y="171778"/>
            <a:ext cx="11598720" cy="811520"/>
          </a:xfrm>
          <a:prstGeom prst="rect">
            <a:avLst/>
          </a:prstGeom>
          <a:noFill/>
          <a:ln>
            <a:noFill/>
          </a:ln>
        </p:spPr>
        <p:txBody>
          <a:bodyPr lIns="90000" tIns="45000" rIns="90000" bIns="45000" anchor="ctr"/>
          <a:lstStyle/>
          <a:p>
            <a:pPr algn="ctr" rtl="0">
              <a:lnSpc>
                <a:spcPct val="100000"/>
              </a:lnSpc>
            </a:pPr>
            <a:endParaRPr dirty="0"/>
          </a:p>
          <a:p>
            <a:pPr algn="ctr"/>
            <a:r>
              <a:rPr lang="en-US" sz="4400" b="1" dirty="0">
                <a:solidFill>
                  <a:srgbClr val="000000"/>
                </a:solidFill>
                <a:latin typeface="+mj-lt"/>
                <a:ea typeface="Times New Roman"/>
                <a:cs typeface="Arial" panose="020B0604020202020204" pitchFamily="34" charset="0"/>
              </a:rPr>
              <a:t> VSPP- Components</a:t>
            </a:r>
            <a:endParaRPr sz="4400" dirty="0">
              <a:latin typeface="+mj-lt"/>
              <a:cs typeface="Arial" panose="020B0604020202020204" pitchFamily="34" charset="0"/>
            </a:endParaRPr>
          </a:p>
        </p:txBody>
      </p:sp>
      <p:sp>
        <p:nvSpPr>
          <p:cNvPr id="8" name="Freeform 3"/>
          <p:cNvSpPr>
            <a:spLocks noChangeAspect="1" noEditPoints="1"/>
          </p:cNvSpPr>
          <p:nvPr/>
        </p:nvSpPr>
        <p:spPr bwMode="auto">
          <a:xfrm>
            <a:off x="8799435" y="1548636"/>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xmlns="" val="14169607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c.cnetcontent.com/vcs/hp/inline-content/SY/A/D/ADDCD66F4D2D61D60DD8DBF45EAF52C181654B1F_gallery.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20853" y="3014309"/>
            <a:ext cx="9972675" cy="3619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Content Placeholder 1"/>
          <p:cNvSpPr>
            <a:spLocks noGrp="1"/>
          </p:cNvSpPr>
          <p:nvPr>
            <p:ph sz="quarter" idx="10"/>
          </p:nvPr>
        </p:nvSpPr>
        <p:spPr>
          <a:xfrm>
            <a:off x="524934" y="1353633"/>
            <a:ext cx="4893227" cy="2059560"/>
          </a:xfrm>
        </p:spPr>
        <p:txBody>
          <a:bodyPr/>
          <a:lstStyle/>
          <a:p>
            <a:r>
              <a:rPr lang="en-GB" dirty="0"/>
              <a:t>HP ProLiant DL380/G9 servers</a:t>
            </a:r>
          </a:p>
          <a:p>
            <a:pPr marL="0" indent="0">
              <a:buNone/>
            </a:pPr>
            <a:endParaRPr lang="en-GB" dirty="0"/>
          </a:p>
        </p:txBody>
      </p:sp>
      <p:sp>
        <p:nvSpPr>
          <p:cNvPr id="3" name="Title 2"/>
          <p:cNvSpPr>
            <a:spLocks noGrp="1"/>
          </p:cNvSpPr>
          <p:nvPr>
            <p:ph type="title"/>
          </p:nvPr>
        </p:nvSpPr>
        <p:spPr/>
        <p:txBody>
          <a:bodyPr/>
          <a:lstStyle/>
          <a:p>
            <a:r>
              <a:rPr lang="en-GB" dirty="0"/>
              <a:t>Example pod nodes</a:t>
            </a:r>
          </a:p>
        </p:txBody>
      </p:sp>
      <p:sp>
        <p:nvSpPr>
          <p:cNvPr id="5" name="Content Placeholder 1"/>
          <p:cNvSpPr txBox="1">
            <a:spLocks/>
          </p:cNvSpPr>
          <p:nvPr/>
        </p:nvSpPr>
        <p:spPr bwMode="auto">
          <a:xfrm>
            <a:off x="6504929" y="1370808"/>
            <a:ext cx="4893227" cy="2059560"/>
          </a:xfrm>
          <a:prstGeom prst="rect">
            <a:avLst/>
          </a:prstGeom>
          <a:noFill/>
          <a:ln w="9525">
            <a:noFill/>
            <a:miter lim="800000"/>
            <a:headEnd/>
            <a:tailEnd/>
          </a:ln>
        </p:spPr>
        <p:txBody>
          <a:bodyPr vert="horz" wrap="square" lIns="72000" tIns="72000" rIns="72000" bIns="72000" numCol="1" anchor="t" anchorCtr="0" compatLnSpc="1">
            <a:prstTxWarp prst="textNoShape">
              <a:avLst/>
            </a:prstTxWarp>
            <a:noAutofit/>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r>
              <a:rPr lang="en-GB" kern="0" dirty="0"/>
              <a:t>14 LFF SATA disks per node</a:t>
            </a:r>
          </a:p>
          <a:p>
            <a:pPr lvl="1"/>
            <a:r>
              <a:rPr lang="en-GB" kern="0" dirty="0"/>
              <a:t>4TB per disk</a:t>
            </a:r>
          </a:p>
          <a:p>
            <a:pPr lvl="1"/>
            <a:r>
              <a:rPr lang="en-GB" kern="0" dirty="0"/>
              <a:t>12 in the front 2 in rear</a:t>
            </a:r>
          </a:p>
          <a:p>
            <a:pPr lvl="1"/>
            <a:r>
              <a:rPr lang="en-GB" kern="0" dirty="0"/>
              <a:t>10Ge dual port cards</a:t>
            </a:r>
          </a:p>
          <a:p>
            <a:pPr lvl="1"/>
            <a:endParaRPr lang="en-GB" kern="0" dirty="0"/>
          </a:p>
        </p:txBody>
      </p:sp>
    </p:spTree>
    <p:extLst>
      <p:ext uri="{BB962C8B-B14F-4D97-AF65-F5344CB8AC3E}">
        <p14:creationId xmlns:p14="http://schemas.microsoft.com/office/powerpoint/2010/main" xmlns="" val="2475193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2" name="CustomShape 2"/>
          <p:cNvSpPr/>
          <p:nvPr/>
        </p:nvSpPr>
        <p:spPr>
          <a:xfrm>
            <a:off x="234720" y="764704"/>
            <a:ext cx="11744640" cy="5261760"/>
          </a:xfrm>
          <a:prstGeom prst="rect">
            <a:avLst/>
          </a:prstGeom>
          <a:noFill/>
          <a:ln>
            <a:noFill/>
          </a:ln>
        </p:spPr>
      </p:sp>
      <p:sp>
        <p:nvSpPr>
          <p:cNvPr id="2323" name="CustomShape 3"/>
          <p:cNvSpPr/>
          <p:nvPr/>
        </p:nvSpPr>
        <p:spPr>
          <a:xfrm>
            <a:off x="501120" y="39240"/>
            <a:ext cx="10968480" cy="5208840"/>
          </a:xfrm>
          <a:prstGeom prst="rect">
            <a:avLst/>
          </a:prstGeom>
          <a:noFill/>
          <a:ln>
            <a:noFill/>
          </a:ln>
        </p:spPr>
        <p:txBody>
          <a:bodyPr lIns="90000" tIns="45000" rIns="90000" bIns="45000"/>
          <a:lstStyle/>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p:txBody>
      </p:sp>
      <p:sp>
        <p:nvSpPr>
          <p:cNvPr id="2324" name="CustomShape 4"/>
          <p:cNvSpPr/>
          <p:nvPr/>
        </p:nvSpPr>
        <p:spPr>
          <a:xfrm>
            <a:off x="274320" y="983298"/>
            <a:ext cx="6168422" cy="5548753"/>
          </a:xfrm>
          <a:prstGeom prst="rect">
            <a:avLst/>
          </a:prstGeom>
          <a:noFill/>
          <a:ln>
            <a:noFill/>
          </a:ln>
        </p:spPr>
        <p:txBody>
          <a:bodyPr lIns="0" tIns="0" rIns="0" bIns="0">
            <a:normAutofit fontScale="92500" lnSpcReduction="20000"/>
          </a:bodyPr>
          <a:lstStyle/>
          <a:p>
            <a:endParaRPr lang="en-GB" sz="2400" b="1" u="sng" dirty="0"/>
          </a:p>
          <a:p>
            <a:r>
              <a:rPr lang="en-GB" sz="2400" b="1" u="sng" dirty="0"/>
              <a:t>Pods </a:t>
            </a:r>
            <a:endParaRPr lang="en-GB" sz="2400" u="sng" dirty="0"/>
          </a:p>
          <a:p>
            <a:r>
              <a:rPr lang="en-US" sz="2400" dirty="0"/>
              <a:t>Pods are the basic logical building blocks of the system. </a:t>
            </a:r>
          </a:p>
          <a:p>
            <a:endParaRPr lang="en-US" sz="2400" dirty="0"/>
          </a:p>
          <a:p>
            <a:r>
              <a:rPr lang="en-US" sz="2400" dirty="0"/>
              <a:t>Each Pod is comprised of one or more Nodes, with each Node containing one or more disk drives. </a:t>
            </a:r>
          </a:p>
          <a:p>
            <a:endParaRPr lang="en-US" sz="2400" dirty="0"/>
          </a:p>
          <a:p>
            <a:r>
              <a:rPr lang="en-US" sz="2400" dirty="0"/>
              <a:t>The disk (storage) resources of all the combined Nodes are shared within a Pod as required. </a:t>
            </a:r>
          </a:p>
          <a:p>
            <a:endParaRPr lang="en-US" sz="2400" dirty="0"/>
          </a:p>
          <a:p>
            <a:r>
              <a:rPr lang="en-US" sz="2400" dirty="0"/>
              <a:t>Each Pod runs a video ingest streaming process and can handle numerous sessions (video streams) simultaneously.</a:t>
            </a:r>
            <a:endParaRPr lang="en-GB" sz="2400" dirty="0"/>
          </a:p>
        </p:txBody>
      </p:sp>
      <p:sp>
        <p:nvSpPr>
          <p:cNvPr id="12" name="CustomShape 1"/>
          <p:cNvSpPr/>
          <p:nvPr/>
        </p:nvSpPr>
        <p:spPr>
          <a:xfrm>
            <a:off x="274320" y="171778"/>
            <a:ext cx="11598720" cy="811520"/>
          </a:xfrm>
          <a:prstGeom prst="rect">
            <a:avLst/>
          </a:prstGeom>
          <a:noFill/>
          <a:ln>
            <a:noFill/>
          </a:ln>
        </p:spPr>
        <p:txBody>
          <a:bodyPr lIns="90000" tIns="45000" rIns="90000" bIns="45000" anchor="ctr"/>
          <a:lstStyle/>
          <a:p>
            <a:pPr algn="ctr" rtl="0">
              <a:lnSpc>
                <a:spcPct val="100000"/>
              </a:lnSpc>
            </a:pPr>
            <a:endParaRPr dirty="0"/>
          </a:p>
          <a:p>
            <a:pPr algn="ctr"/>
            <a:r>
              <a:rPr lang="en-US" sz="4400" b="1" dirty="0">
                <a:solidFill>
                  <a:srgbClr val="000000"/>
                </a:solidFill>
                <a:latin typeface="+mj-lt"/>
                <a:ea typeface="Times New Roman"/>
                <a:cs typeface="Arial" panose="020B0604020202020204" pitchFamily="34" charset="0"/>
              </a:rPr>
              <a:t> VSPP- Components</a:t>
            </a:r>
            <a:endParaRPr sz="4400" dirty="0">
              <a:latin typeface="+mj-lt"/>
              <a:cs typeface="Arial" panose="020B0604020202020204" pitchFamily="34" charset="0"/>
            </a:endParaRPr>
          </a:p>
        </p:txBody>
      </p:sp>
      <p:grpSp>
        <p:nvGrpSpPr>
          <p:cNvPr id="3" name="Group 2"/>
          <p:cNvGrpSpPr/>
          <p:nvPr/>
        </p:nvGrpSpPr>
        <p:grpSpPr>
          <a:xfrm>
            <a:off x="6442742" y="1730219"/>
            <a:ext cx="5343805" cy="4575988"/>
            <a:chOff x="3517987" y="1807097"/>
            <a:chExt cx="4134280" cy="3529545"/>
          </a:xfrm>
        </p:grpSpPr>
        <p:sp>
          <p:nvSpPr>
            <p:cNvPr id="60" name="Text Box 17"/>
            <p:cNvSpPr txBox="1">
              <a:spLocks noChangeArrowheads="1"/>
            </p:cNvSpPr>
            <p:nvPr/>
          </p:nvSpPr>
          <p:spPr bwMode="auto">
            <a:xfrm>
              <a:off x="3798139" y="2414182"/>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sp>
          <p:nvSpPr>
            <p:cNvPr id="61" name="Text Box 17"/>
            <p:cNvSpPr txBox="1">
              <a:spLocks noChangeArrowheads="1"/>
            </p:cNvSpPr>
            <p:nvPr/>
          </p:nvSpPr>
          <p:spPr bwMode="auto">
            <a:xfrm>
              <a:off x="3798139" y="2943523"/>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sp>
          <p:nvSpPr>
            <p:cNvPr id="62" name="Text Box 17"/>
            <p:cNvSpPr txBox="1">
              <a:spLocks noChangeArrowheads="1"/>
            </p:cNvSpPr>
            <p:nvPr/>
          </p:nvSpPr>
          <p:spPr bwMode="auto">
            <a:xfrm>
              <a:off x="3798139" y="3494992"/>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sp>
          <p:nvSpPr>
            <p:cNvPr id="63" name="Text Box 17"/>
            <p:cNvSpPr txBox="1">
              <a:spLocks noChangeArrowheads="1"/>
            </p:cNvSpPr>
            <p:nvPr/>
          </p:nvSpPr>
          <p:spPr bwMode="auto">
            <a:xfrm>
              <a:off x="3798139" y="4035397"/>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sp>
          <p:nvSpPr>
            <p:cNvPr id="64" name="Text Box 17"/>
            <p:cNvSpPr txBox="1">
              <a:spLocks noChangeArrowheads="1"/>
            </p:cNvSpPr>
            <p:nvPr/>
          </p:nvSpPr>
          <p:spPr bwMode="auto">
            <a:xfrm>
              <a:off x="3798139" y="4561025"/>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sp>
          <p:nvSpPr>
            <p:cNvPr id="65" name="Text Box 17"/>
            <p:cNvSpPr txBox="1">
              <a:spLocks noChangeArrowheads="1"/>
            </p:cNvSpPr>
            <p:nvPr/>
          </p:nvSpPr>
          <p:spPr bwMode="auto">
            <a:xfrm>
              <a:off x="5884114" y="1882882"/>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sp>
          <p:nvSpPr>
            <p:cNvPr id="66" name="Text Box 17"/>
            <p:cNvSpPr txBox="1">
              <a:spLocks noChangeArrowheads="1"/>
            </p:cNvSpPr>
            <p:nvPr/>
          </p:nvSpPr>
          <p:spPr bwMode="auto">
            <a:xfrm>
              <a:off x="5884114" y="2404347"/>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sp>
          <p:nvSpPr>
            <p:cNvPr id="67" name="Text Box 17"/>
            <p:cNvSpPr txBox="1">
              <a:spLocks noChangeArrowheads="1"/>
            </p:cNvSpPr>
            <p:nvPr/>
          </p:nvSpPr>
          <p:spPr bwMode="auto">
            <a:xfrm>
              <a:off x="5884114" y="2941929"/>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sp>
          <p:nvSpPr>
            <p:cNvPr id="68" name="Text Box 17"/>
            <p:cNvSpPr txBox="1">
              <a:spLocks noChangeArrowheads="1"/>
            </p:cNvSpPr>
            <p:nvPr/>
          </p:nvSpPr>
          <p:spPr bwMode="auto">
            <a:xfrm>
              <a:off x="5884114" y="3483933"/>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sp>
          <p:nvSpPr>
            <p:cNvPr id="69" name="Text Box 17"/>
            <p:cNvSpPr txBox="1">
              <a:spLocks noChangeArrowheads="1"/>
            </p:cNvSpPr>
            <p:nvPr/>
          </p:nvSpPr>
          <p:spPr bwMode="auto">
            <a:xfrm>
              <a:off x="5884114" y="4032189"/>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sp>
          <p:nvSpPr>
            <p:cNvPr id="70" name="Text Box 17"/>
            <p:cNvSpPr txBox="1">
              <a:spLocks noChangeArrowheads="1"/>
            </p:cNvSpPr>
            <p:nvPr/>
          </p:nvSpPr>
          <p:spPr bwMode="auto">
            <a:xfrm>
              <a:off x="5884114" y="4566275"/>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sp>
          <p:nvSpPr>
            <p:cNvPr id="71" name="Text Box 17"/>
            <p:cNvSpPr txBox="1">
              <a:spLocks noChangeArrowheads="1"/>
            </p:cNvSpPr>
            <p:nvPr/>
          </p:nvSpPr>
          <p:spPr bwMode="auto">
            <a:xfrm>
              <a:off x="3798139" y="1865366"/>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VSPP</a:t>
              </a:r>
            </a:p>
          </p:txBody>
        </p:sp>
        <p:grpSp>
          <p:nvGrpSpPr>
            <p:cNvPr id="72" name="Group 71"/>
            <p:cNvGrpSpPr/>
            <p:nvPr/>
          </p:nvGrpSpPr>
          <p:grpSpPr>
            <a:xfrm>
              <a:off x="3517987" y="1807097"/>
              <a:ext cx="4134280" cy="3529545"/>
              <a:chOff x="3517987" y="1807097"/>
              <a:chExt cx="4134280" cy="3529545"/>
            </a:xfrm>
          </p:grpSpPr>
          <p:sp>
            <p:nvSpPr>
              <p:cNvPr id="73" name="Freeform 3"/>
              <p:cNvSpPr>
                <a:spLocks noChangeAspect="1" noEditPoints="1"/>
              </p:cNvSpPr>
              <p:nvPr/>
            </p:nvSpPr>
            <p:spPr bwMode="auto">
              <a:xfrm>
                <a:off x="5605463" y="1807097"/>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4" name="Freeform 3"/>
              <p:cNvSpPr>
                <a:spLocks noChangeAspect="1" noEditPoints="1"/>
              </p:cNvSpPr>
              <p:nvPr/>
            </p:nvSpPr>
            <p:spPr bwMode="auto">
              <a:xfrm>
                <a:off x="5605463" y="2347502"/>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5" name="Freeform 3"/>
              <p:cNvSpPr>
                <a:spLocks noChangeAspect="1" noEditPoints="1"/>
              </p:cNvSpPr>
              <p:nvPr/>
            </p:nvSpPr>
            <p:spPr bwMode="auto">
              <a:xfrm>
                <a:off x="5605463" y="2887907"/>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6" name="Freeform 3"/>
              <p:cNvSpPr>
                <a:spLocks noChangeAspect="1" noEditPoints="1"/>
              </p:cNvSpPr>
              <p:nvPr/>
            </p:nvSpPr>
            <p:spPr bwMode="auto">
              <a:xfrm>
                <a:off x="5605463" y="3428312"/>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7" name="Freeform 3"/>
              <p:cNvSpPr>
                <a:spLocks noChangeAspect="1" noEditPoints="1"/>
              </p:cNvSpPr>
              <p:nvPr/>
            </p:nvSpPr>
            <p:spPr bwMode="auto">
              <a:xfrm>
                <a:off x="5605463" y="3968717"/>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 name="Freeform 3"/>
              <p:cNvSpPr>
                <a:spLocks noChangeAspect="1" noEditPoints="1"/>
              </p:cNvSpPr>
              <p:nvPr/>
            </p:nvSpPr>
            <p:spPr bwMode="auto">
              <a:xfrm>
                <a:off x="5605463" y="4509120"/>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 name="Freeform 3"/>
              <p:cNvSpPr>
                <a:spLocks noChangeAspect="1" noEditPoints="1"/>
              </p:cNvSpPr>
              <p:nvPr/>
            </p:nvSpPr>
            <p:spPr bwMode="auto">
              <a:xfrm>
                <a:off x="3517987" y="1807097"/>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 name="Freeform 3"/>
              <p:cNvSpPr>
                <a:spLocks noChangeAspect="1" noEditPoints="1"/>
              </p:cNvSpPr>
              <p:nvPr/>
            </p:nvSpPr>
            <p:spPr bwMode="auto">
              <a:xfrm>
                <a:off x="3517987" y="2347502"/>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 name="Freeform 3"/>
              <p:cNvSpPr>
                <a:spLocks noChangeAspect="1" noEditPoints="1"/>
              </p:cNvSpPr>
              <p:nvPr/>
            </p:nvSpPr>
            <p:spPr bwMode="auto">
              <a:xfrm>
                <a:off x="3517987" y="2887907"/>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 name="Freeform 3"/>
              <p:cNvSpPr>
                <a:spLocks noChangeAspect="1" noEditPoints="1"/>
              </p:cNvSpPr>
              <p:nvPr/>
            </p:nvSpPr>
            <p:spPr bwMode="auto">
              <a:xfrm>
                <a:off x="3517987" y="3428312"/>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 name="Freeform 3"/>
              <p:cNvSpPr>
                <a:spLocks noChangeAspect="1" noEditPoints="1"/>
              </p:cNvSpPr>
              <p:nvPr/>
            </p:nvSpPr>
            <p:spPr bwMode="auto">
              <a:xfrm>
                <a:off x="3517987" y="3968717"/>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 name="Freeform 3"/>
              <p:cNvSpPr>
                <a:spLocks noChangeAspect="1" noEditPoints="1"/>
              </p:cNvSpPr>
              <p:nvPr/>
            </p:nvSpPr>
            <p:spPr bwMode="auto">
              <a:xfrm>
                <a:off x="3517987" y="4509120"/>
                <a:ext cx="2046804" cy="49336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5B659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 name="Text Box 17"/>
              <p:cNvSpPr txBox="1">
                <a:spLocks noChangeArrowheads="1"/>
              </p:cNvSpPr>
              <p:nvPr/>
            </p:nvSpPr>
            <p:spPr bwMode="auto">
              <a:xfrm>
                <a:off x="3893389" y="4743142"/>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86" name="Text Box 17"/>
              <p:cNvSpPr txBox="1">
                <a:spLocks noChangeArrowheads="1"/>
              </p:cNvSpPr>
              <p:nvPr/>
            </p:nvSpPr>
            <p:spPr bwMode="auto">
              <a:xfrm>
                <a:off x="3893389" y="4202739"/>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87" name="Text Box 17"/>
              <p:cNvSpPr txBox="1">
                <a:spLocks noChangeArrowheads="1"/>
              </p:cNvSpPr>
              <p:nvPr/>
            </p:nvSpPr>
            <p:spPr bwMode="auto">
              <a:xfrm>
                <a:off x="3893389" y="3671859"/>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88" name="Text Box 17"/>
              <p:cNvSpPr txBox="1">
                <a:spLocks noChangeArrowheads="1"/>
              </p:cNvSpPr>
              <p:nvPr/>
            </p:nvSpPr>
            <p:spPr bwMode="auto">
              <a:xfrm>
                <a:off x="3893389" y="3131454"/>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89" name="Text Box 17"/>
              <p:cNvSpPr txBox="1">
                <a:spLocks noChangeArrowheads="1"/>
              </p:cNvSpPr>
              <p:nvPr/>
            </p:nvSpPr>
            <p:spPr bwMode="auto">
              <a:xfrm>
                <a:off x="3893389" y="2591049"/>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90" name="Text Box 17"/>
              <p:cNvSpPr txBox="1">
                <a:spLocks noChangeArrowheads="1"/>
              </p:cNvSpPr>
              <p:nvPr/>
            </p:nvSpPr>
            <p:spPr bwMode="auto">
              <a:xfrm>
                <a:off x="3893389" y="2050644"/>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91" name="Text Box 17"/>
              <p:cNvSpPr txBox="1">
                <a:spLocks noChangeArrowheads="1"/>
              </p:cNvSpPr>
              <p:nvPr/>
            </p:nvSpPr>
            <p:spPr bwMode="auto">
              <a:xfrm>
                <a:off x="5980865" y="4743142"/>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92" name="Text Box 17"/>
              <p:cNvSpPr txBox="1">
                <a:spLocks noChangeArrowheads="1"/>
              </p:cNvSpPr>
              <p:nvPr/>
            </p:nvSpPr>
            <p:spPr bwMode="auto">
              <a:xfrm>
                <a:off x="5980865" y="4202739"/>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93" name="Text Box 17"/>
              <p:cNvSpPr txBox="1">
                <a:spLocks noChangeArrowheads="1"/>
              </p:cNvSpPr>
              <p:nvPr/>
            </p:nvSpPr>
            <p:spPr bwMode="auto">
              <a:xfrm>
                <a:off x="5980865" y="3671859"/>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94" name="Text Box 17"/>
              <p:cNvSpPr txBox="1">
                <a:spLocks noChangeArrowheads="1"/>
              </p:cNvSpPr>
              <p:nvPr/>
            </p:nvSpPr>
            <p:spPr bwMode="auto">
              <a:xfrm>
                <a:off x="5980865" y="3131454"/>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95" name="Text Box 17"/>
              <p:cNvSpPr txBox="1">
                <a:spLocks noChangeArrowheads="1"/>
              </p:cNvSpPr>
              <p:nvPr/>
            </p:nvSpPr>
            <p:spPr bwMode="auto">
              <a:xfrm>
                <a:off x="5980865" y="2591049"/>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96" name="Text Box 17"/>
              <p:cNvSpPr txBox="1">
                <a:spLocks noChangeArrowheads="1"/>
              </p:cNvSpPr>
              <p:nvPr/>
            </p:nvSpPr>
            <p:spPr bwMode="auto">
              <a:xfrm>
                <a:off x="5980865" y="2050644"/>
                <a:ext cx="1296000" cy="180000"/>
              </a:xfrm>
              <a:prstGeom prst="rect">
                <a:avLst/>
              </a:prstGeom>
              <a:solidFill>
                <a:srgbClr val="FFFFFF">
                  <a:alpha val="80000"/>
                </a:srgbClr>
              </a:solidFill>
              <a:ln>
                <a:noFill/>
              </a:ln>
              <a:effectLst/>
              <a:extLst/>
            </p:spPr>
            <p:txBody>
              <a:bodyPr wrap="square" lIns="36000" tIns="36000" rIns="36000" bIns="36000" anchor="b">
                <a:noAutofit/>
              </a:bodyPr>
              <a:lstStyle>
                <a:lvl1pPr eaLnBrk="0" hangingPunct="0">
                  <a:defRPr sz="1600" b="1">
                    <a:solidFill>
                      <a:schemeClr val="tx1"/>
                    </a:solidFill>
                    <a:latin typeface="Times New Roman" pitchFamily="18" charset="0"/>
                    <a:cs typeface="Arial" pitchFamily="34" charset="0"/>
                  </a:defRPr>
                </a:lvl1pPr>
                <a:lvl2pPr marL="742950" indent="-285750" eaLnBrk="0" hangingPunct="0">
                  <a:defRPr sz="1600" b="1">
                    <a:solidFill>
                      <a:schemeClr val="tx1"/>
                    </a:solidFill>
                    <a:latin typeface="Times New Roman" pitchFamily="18" charset="0"/>
                    <a:cs typeface="Arial" pitchFamily="34" charset="0"/>
                  </a:defRPr>
                </a:lvl2pPr>
                <a:lvl3pPr marL="1143000" indent="-228600" eaLnBrk="0" hangingPunct="0">
                  <a:defRPr sz="1600" b="1">
                    <a:solidFill>
                      <a:schemeClr val="tx1"/>
                    </a:solidFill>
                    <a:latin typeface="Times New Roman" pitchFamily="18" charset="0"/>
                    <a:cs typeface="Arial" pitchFamily="34" charset="0"/>
                  </a:defRPr>
                </a:lvl3pPr>
                <a:lvl4pPr marL="1600200" indent="-228600" eaLnBrk="0" hangingPunct="0">
                  <a:defRPr sz="1600" b="1">
                    <a:solidFill>
                      <a:schemeClr val="tx1"/>
                    </a:solidFill>
                    <a:latin typeface="Times New Roman" pitchFamily="18" charset="0"/>
                    <a:cs typeface="Arial" pitchFamily="34" charset="0"/>
                  </a:defRPr>
                </a:lvl4pPr>
                <a:lvl5pPr marL="2057400" indent="-228600" eaLnBrk="0" hangingPunct="0">
                  <a:defRPr sz="1600" b="1">
                    <a:solidFill>
                      <a:schemeClr val="tx1"/>
                    </a:solidFill>
                    <a:latin typeface="Times New Roman" pitchFamily="18" charset="0"/>
                    <a:cs typeface="Arial" pitchFamily="34" charset="0"/>
                  </a:defRPr>
                </a:lvl5pPr>
                <a:lvl6pPr marL="25146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6pPr>
                <a:lvl7pPr marL="29718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7pPr>
                <a:lvl8pPr marL="34290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8pPr>
                <a:lvl9pPr marL="3886200" indent="-228600" algn="ctr" eaLnBrk="0" fontAlgn="base" hangingPunct="0">
                  <a:spcBef>
                    <a:spcPct val="0"/>
                  </a:spcBef>
                  <a:spcAft>
                    <a:spcPct val="0"/>
                  </a:spcAft>
                  <a:defRPr sz="1600" b="1">
                    <a:solidFill>
                      <a:schemeClr val="tx1"/>
                    </a:solidFill>
                    <a:latin typeface="Times New Roman" pitchFamily="18" charset="0"/>
                    <a:cs typeface="Arial" pitchFamily="34" charset="0"/>
                  </a:defRPr>
                </a:lvl9pPr>
              </a:lstStyle>
              <a:p>
                <a:pPr algn="ctr" eaLnBrk="1" hangingPunct="1">
                  <a:spcBef>
                    <a:spcPct val="50000"/>
                  </a:spcBef>
                </a:pPr>
                <a:r>
                  <a:rPr lang="en-US" sz="900" b="0" dirty="0">
                    <a:solidFill>
                      <a:srgbClr val="58585A"/>
                    </a:solidFill>
                    <a:latin typeface="+mn-lt"/>
                  </a:rPr>
                  <a:t>Linux OS</a:t>
                </a:r>
              </a:p>
            </p:txBody>
          </p:sp>
          <p:sp>
            <p:nvSpPr>
              <p:cNvPr id="97" name="AutoShape 2"/>
              <p:cNvSpPr>
                <a:spLocks noChangeArrowheads="1"/>
              </p:cNvSpPr>
              <p:nvPr/>
            </p:nvSpPr>
            <p:spPr bwMode="auto">
              <a:xfrm rot="5400000">
                <a:off x="5459127" y="3143502"/>
                <a:ext cx="252000" cy="4134280"/>
              </a:xfrm>
              <a:prstGeom prst="can">
                <a:avLst>
                  <a:gd name="adj" fmla="val 101876"/>
                </a:avLst>
              </a:prstGeom>
              <a:solidFill>
                <a:schemeClr val="bg1"/>
              </a:solidFill>
              <a:ln w="19050" cap="rnd" cmpd="sng" algn="ctr">
                <a:solidFill>
                  <a:srgbClr val="B1B3B4"/>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wrap="square" lIns="36000" tIns="36000" rIns="36000" bIns="36000" anchor="ctr"/>
              <a:lstStyle/>
              <a:p>
                <a:pPr algn="ctr">
                  <a:spcBef>
                    <a:spcPct val="0"/>
                  </a:spcBef>
                </a:pPr>
                <a:r>
                  <a:rPr lang="en-US" sz="1000" b="1" dirty="0">
                    <a:solidFill>
                      <a:srgbClr val="58585A"/>
                    </a:solidFill>
                    <a:latin typeface="+mn-lt"/>
                    <a:cs typeface="Arial" pitchFamily="34" charset="0"/>
                  </a:rPr>
                  <a:t>10 </a:t>
                </a:r>
                <a:r>
                  <a:rPr lang="en-US" sz="1000" b="1" dirty="0" err="1">
                    <a:solidFill>
                      <a:srgbClr val="58585A"/>
                    </a:solidFill>
                    <a:latin typeface="+mn-lt"/>
                    <a:cs typeface="Arial" pitchFamily="34" charset="0"/>
                  </a:rPr>
                  <a:t>GbE</a:t>
                </a:r>
                <a:r>
                  <a:rPr lang="en-US" sz="1000" b="1" dirty="0">
                    <a:solidFill>
                      <a:srgbClr val="58585A"/>
                    </a:solidFill>
                    <a:latin typeface="+mn-lt"/>
                    <a:cs typeface="Arial" pitchFamily="34" charset="0"/>
                  </a:rPr>
                  <a:t> Storage Nodes Interconnect</a:t>
                </a:r>
              </a:p>
            </p:txBody>
          </p:sp>
        </p:grpSp>
        <p:sp>
          <p:nvSpPr>
            <p:cNvPr id="98" name="AutoShape 9" descr="bpct-blend2"/>
            <p:cNvSpPr>
              <a:spLocks noChangeArrowheads="1"/>
            </p:cNvSpPr>
            <p:nvPr/>
          </p:nvSpPr>
          <p:spPr bwMode="auto">
            <a:xfrm rot="5400000">
              <a:off x="5135127" y="2527907"/>
              <a:ext cx="900000" cy="1620000"/>
            </a:xfrm>
            <a:prstGeom prst="roundRect">
              <a:avLst>
                <a:gd name="adj" fmla="val 5958"/>
              </a:avLst>
            </a:prstGeom>
            <a:solidFill>
              <a:srgbClr val="00285F"/>
            </a:solidFill>
            <a:ln w="19050" cap="flat" cmpd="sng" algn="ctr">
              <a:solidFill>
                <a:srgbClr val="FFFFFF"/>
              </a:solidFill>
              <a:prstDash val="solid"/>
              <a:round/>
              <a:headEnd type="none" w="med" len="med"/>
              <a:tailEnd type="none" w="med" len="med"/>
            </a:ln>
            <a:extLst/>
          </p:spPr>
          <p:txBody>
            <a:bodyPr vert="vert270" wrap="square" lIns="36000" tIns="36000" rIns="36000" bIns="36000" anchor="ctr"/>
            <a:lstStyle/>
            <a:p>
              <a:pPr algn="ctr">
                <a:lnSpc>
                  <a:spcPct val="90000"/>
                </a:lnSpc>
                <a:spcBef>
                  <a:spcPct val="0"/>
                </a:spcBef>
              </a:pPr>
              <a:r>
                <a:rPr lang="sv-SE" altLang="sv-SE" sz="1200" b="1" dirty="0">
                  <a:solidFill>
                    <a:srgbClr val="FFFFFF"/>
                  </a:solidFill>
                  <a:latin typeface="Arial" pitchFamily="34" charset="0"/>
                </a:rPr>
                <a:t>CLUSTERED</a:t>
              </a:r>
              <a:br>
                <a:rPr lang="sv-SE" altLang="sv-SE" sz="1200" b="1" dirty="0">
                  <a:solidFill>
                    <a:srgbClr val="FFFFFF"/>
                  </a:solidFill>
                  <a:latin typeface="Arial" pitchFamily="34" charset="0"/>
                </a:rPr>
              </a:br>
              <a:r>
                <a:rPr lang="sv-SE" altLang="sv-SE" sz="1200" b="1" dirty="0">
                  <a:solidFill>
                    <a:srgbClr val="FFFFFF"/>
                  </a:solidFill>
                  <a:latin typeface="Arial" pitchFamily="34" charset="0"/>
                </a:rPr>
                <a:t>STORAGE</a:t>
              </a:r>
            </a:p>
          </p:txBody>
        </p:sp>
      </p:grpSp>
    </p:spTree>
    <p:extLst>
      <p:ext uri="{BB962C8B-B14F-4D97-AF65-F5344CB8AC3E}">
        <p14:creationId xmlns:p14="http://schemas.microsoft.com/office/powerpoint/2010/main" xmlns="" val="27732653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1" name="CustomShape 1"/>
          <p:cNvSpPr/>
          <p:nvPr/>
        </p:nvSpPr>
        <p:spPr>
          <a:xfrm>
            <a:off x="121920" y="97200"/>
            <a:ext cx="11598720" cy="811520"/>
          </a:xfrm>
          <a:prstGeom prst="rect">
            <a:avLst/>
          </a:prstGeom>
          <a:noFill/>
          <a:ln>
            <a:noFill/>
          </a:ln>
        </p:spPr>
        <p:txBody>
          <a:bodyPr lIns="90000" tIns="45000" rIns="90000" bIns="45000" anchor="ctr"/>
          <a:lstStyle/>
          <a:p>
            <a:pPr algn="ctr" rtl="0">
              <a:lnSpc>
                <a:spcPct val="100000"/>
              </a:lnSpc>
            </a:pPr>
            <a:endParaRPr dirty="0"/>
          </a:p>
          <a:p>
            <a:pPr algn="ctr"/>
            <a:r>
              <a:rPr lang="en-US" sz="4400" dirty="0">
                <a:solidFill>
                  <a:srgbClr val="000000"/>
                </a:solidFill>
                <a:latin typeface="+mj-lt"/>
              </a:rPr>
              <a:t>VSPP Storage and Compute Grid</a:t>
            </a:r>
            <a:endParaRPr lang="en-US" sz="4400" dirty="0">
              <a:latin typeface="+mj-lt"/>
            </a:endParaRPr>
          </a:p>
        </p:txBody>
      </p:sp>
      <p:sp>
        <p:nvSpPr>
          <p:cNvPr id="2323" name="CustomShape 3"/>
          <p:cNvSpPr/>
          <p:nvPr/>
        </p:nvSpPr>
        <p:spPr>
          <a:xfrm>
            <a:off x="501120" y="39240"/>
            <a:ext cx="10968480" cy="5208840"/>
          </a:xfrm>
          <a:prstGeom prst="rect">
            <a:avLst/>
          </a:prstGeom>
          <a:noFill/>
          <a:ln>
            <a:noFill/>
          </a:ln>
        </p:spPr>
        <p:txBody>
          <a:bodyPr lIns="90000" tIns="45000" rIns="90000" bIns="45000"/>
          <a:lstStyle/>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p:txBody>
      </p:sp>
      <p:sp>
        <p:nvSpPr>
          <p:cNvPr id="2324" name="CustomShape 4"/>
          <p:cNvSpPr/>
          <p:nvPr/>
        </p:nvSpPr>
        <p:spPr>
          <a:xfrm>
            <a:off x="234719" y="1213943"/>
            <a:ext cx="7175074" cy="5013435"/>
          </a:xfrm>
          <a:prstGeom prst="rect">
            <a:avLst/>
          </a:prstGeom>
          <a:noFill/>
          <a:ln>
            <a:noFill/>
          </a:ln>
        </p:spPr>
        <p:txBody>
          <a:bodyPr lIns="0" tIns="0" rIns="0" bIns="0">
            <a:normAutofit/>
          </a:bodyPr>
          <a:lstStyle/>
          <a:p>
            <a:r>
              <a:rPr lang="en-US" sz="2800" dirty="0"/>
              <a:t>Generally, a single pod scale is limited by the interconnection network bandwidth.</a:t>
            </a:r>
          </a:p>
          <a:p>
            <a:r>
              <a:rPr lang="en-US" sz="2800" dirty="0"/>
              <a:t>A full mesh high throughput interconnection is required between all the nodes in a pod: in order to transfer the dispersed chunks of the data on the fly during ingest or streaming.</a:t>
            </a:r>
            <a:endParaRPr lang="en-GB" sz="2800" dirty="0"/>
          </a:p>
        </p:txBody>
      </p:sp>
    </p:spTree>
    <p:extLst>
      <p:ext uri="{BB962C8B-B14F-4D97-AF65-F5344CB8AC3E}">
        <p14:creationId xmlns:p14="http://schemas.microsoft.com/office/powerpoint/2010/main" xmlns="" val="16090322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G:\Ericsson Branding\Network enviroment_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97600" y="0"/>
            <a:ext cx="5994399" cy="687379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ontent Placeholder 4"/>
          <p:cNvSpPr>
            <a:spLocks noGrp="1"/>
          </p:cNvSpPr>
          <p:nvPr>
            <p:ph sz="quarter" idx="1"/>
          </p:nvPr>
        </p:nvSpPr>
        <p:spPr>
          <a:xfrm>
            <a:off x="524935" y="1099427"/>
            <a:ext cx="5465233" cy="5628919"/>
          </a:xfrm>
        </p:spPr>
        <p:txBody>
          <a:bodyPr>
            <a:normAutofit fontScale="92500" lnSpcReduction="20000"/>
          </a:bodyPr>
          <a:lstStyle/>
          <a:p>
            <a:r>
              <a:rPr lang="en-GB" sz="1900" dirty="0"/>
              <a:t>Introduction to VSPP</a:t>
            </a:r>
          </a:p>
          <a:p>
            <a:pPr lvl="1"/>
            <a:endParaRPr lang="en-GB" sz="1900" dirty="0"/>
          </a:p>
          <a:p>
            <a:r>
              <a:rPr lang="en-GB" sz="1900" dirty="0"/>
              <a:t>VSPP Components </a:t>
            </a:r>
          </a:p>
          <a:p>
            <a:pPr lvl="1"/>
            <a:r>
              <a:rPr lang="en-GB" sz="1900" dirty="0"/>
              <a:t>Looking at the Manager</a:t>
            </a:r>
          </a:p>
          <a:p>
            <a:pPr lvl="1"/>
            <a:r>
              <a:rPr lang="en-GB" sz="1900" dirty="0"/>
              <a:t>What is a POD?</a:t>
            </a:r>
          </a:p>
          <a:p>
            <a:pPr lvl="1"/>
            <a:endParaRPr lang="en-GB" sz="1900" dirty="0"/>
          </a:p>
          <a:p>
            <a:r>
              <a:rPr lang="en-GB" sz="1900" dirty="0"/>
              <a:t>Recording Features </a:t>
            </a:r>
          </a:p>
          <a:p>
            <a:pPr lvl="1"/>
            <a:r>
              <a:rPr lang="en-GB" sz="1900" dirty="0" err="1"/>
              <a:t>CloudDVR</a:t>
            </a:r>
            <a:endParaRPr lang="en-GB" sz="1900" dirty="0"/>
          </a:p>
          <a:p>
            <a:pPr lvl="1"/>
            <a:r>
              <a:rPr lang="en-GB" sz="1900" dirty="0"/>
              <a:t>Rolling Buffers</a:t>
            </a:r>
            <a:endParaRPr lang="en-GB" sz="1900" dirty="0">
              <a:sym typeface="Wingdings" panose="05000000000000000000" pitchFamily="2" charset="2"/>
            </a:endParaRPr>
          </a:p>
          <a:p>
            <a:pPr lvl="1"/>
            <a:endParaRPr lang="en-GB" sz="1900" dirty="0">
              <a:sym typeface="Wingdings" panose="05000000000000000000" pitchFamily="2" charset="2"/>
            </a:endParaRPr>
          </a:p>
          <a:p>
            <a:r>
              <a:rPr lang="en-GB" sz="1900" dirty="0"/>
              <a:t>A tour of the GUI</a:t>
            </a:r>
          </a:p>
          <a:p>
            <a:pPr lvl="1"/>
            <a:endParaRPr lang="en-GB" sz="1900" dirty="0"/>
          </a:p>
          <a:p>
            <a:r>
              <a:rPr lang="en-GB" sz="1900" dirty="0"/>
              <a:t>API</a:t>
            </a:r>
          </a:p>
          <a:p>
            <a:pPr lvl="1"/>
            <a:r>
              <a:rPr lang="en-GB" sz="1900" dirty="0"/>
              <a:t>Using the API to drive recordings</a:t>
            </a:r>
          </a:p>
          <a:p>
            <a:pPr lvl="1"/>
            <a:r>
              <a:rPr lang="en-GB" sz="1900" dirty="0"/>
              <a:t>Using the API to perform Playouts</a:t>
            </a:r>
          </a:p>
          <a:p>
            <a:pPr lvl="1"/>
            <a:endParaRPr lang="en-GB" sz="1900" dirty="0"/>
          </a:p>
          <a:p>
            <a:r>
              <a:rPr lang="en-GB" sz="1900" dirty="0"/>
              <a:t>Diagnostics</a:t>
            </a:r>
          </a:p>
          <a:p>
            <a:pPr lvl="1"/>
            <a:r>
              <a:rPr lang="en-GB" sz="1900" dirty="0"/>
              <a:t>Monitoring using the diagnostics Server</a:t>
            </a:r>
          </a:p>
          <a:p>
            <a:pPr lvl="1"/>
            <a:r>
              <a:rPr lang="en-GB" sz="1900" dirty="0"/>
              <a:t>Quick look at Graphite</a:t>
            </a:r>
          </a:p>
          <a:p>
            <a:pPr lvl="1"/>
            <a:r>
              <a:rPr lang="en-GB" sz="1900" dirty="0"/>
              <a:t>Looking at logging</a:t>
            </a:r>
          </a:p>
          <a:p>
            <a:pPr marL="355600" lvl="1" indent="0">
              <a:buNone/>
            </a:pPr>
            <a:endParaRPr lang="en-GB" sz="1800" dirty="0"/>
          </a:p>
          <a:p>
            <a:endParaRPr lang="en-GB" dirty="0"/>
          </a:p>
        </p:txBody>
      </p:sp>
      <p:sp>
        <p:nvSpPr>
          <p:cNvPr id="4" name="Title 3"/>
          <p:cNvSpPr>
            <a:spLocks noGrp="1"/>
          </p:cNvSpPr>
          <p:nvPr>
            <p:ph type="title"/>
          </p:nvPr>
        </p:nvSpPr>
        <p:spPr>
          <a:xfrm>
            <a:off x="524935" y="239715"/>
            <a:ext cx="9992784" cy="707466"/>
          </a:xfrm>
        </p:spPr>
        <p:txBody>
          <a:bodyPr/>
          <a:lstStyle/>
          <a:p>
            <a:r>
              <a:rPr lang="en-GB" dirty="0"/>
              <a:t>agenda</a:t>
            </a:r>
          </a:p>
        </p:txBody>
      </p:sp>
      <p:pic>
        <p:nvPicPr>
          <p:cNvPr id="9" name="Econ20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1445112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87680" y="343800"/>
            <a:ext cx="10606080" cy="700920"/>
          </a:xfrm>
          <a:prstGeom prst="rect">
            <a:avLst/>
          </a:prstGeom>
          <a:noFill/>
          <a:ln>
            <a:noFill/>
          </a:ln>
        </p:spPr>
        <p:txBody>
          <a:bodyPr lIns="90000" tIns="91440" rIns="90000" bIns="91440" anchor="b"/>
          <a:lstStyle/>
          <a:p>
            <a:pPr algn="ctr" rtl="0">
              <a:lnSpc>
                <a:spcPct val="100000"/>
              </a:lnSpc>
            </a:pPr>
            <a:r>
              <a:rPr lang="en-US" sz="4400" dirty="0">
                <a:solidFill>
                  <a:srgbClr val="000000"/>
                </a:solidFill>
                <a:latin typeface="+mj-lt"/>
                <a:ea typeface="Arial"/>
              </a:rPr>
              <a:t>System Architecture</a:t>
            </a:r>
            <a:endParaRPr sz="2800" dirty="0">
              <a:latin typeface="+mj-lt"/>
            </a:endParaRPr>
          </a:p>
        </p:txBody>
      </p:sp>
      <p:sp>
        <p:nvSpPr>
          <p:cNvPr id="1545" name="CustomShape 2"/>
          <p:cNvSpPr/>
          <p:nvPr/>
        </p:nvSpPr>
        <p:spPr>
          <a:xfrm>
            <a:off x="487680" y="1157400"/>
            <a:ext cx="10606080" cy="3048120"/>
          </a:xfrm>
          <a:prstGeom prst="rect">
            <a:avLst/>
          </a:prstGeom>
          <a:noFill/>
          <a:ln>
            <a:noFill/>
          </a:ln>
        </p:spPr>
        <p:txBody>
          <a:bodyPr lIns="90000" tIns="91440" rIns="90000" bIns="91440"/>
          <a:lstStyle/>
          <a:p>
            <a:pPr algn="l" rtl="0">
              <a:lnSpc>
                <a:spcPct val="100000"/>
              </a:lnSpc>
            </a:pPr>
            <a:r>
              <a:rPr lang="en-US" sz="2400" dirty="0">
                <a:solidFill>
                  <a:srgbClr val="000000"/>
                </a:solidFill>
                <a:latin typeface="+mn-lt"/>
                <a:ea typeface="Arial"/>
              </a:rPr>
              <a:t>The VSPP systems cluster could be divided into two node types -</a:t>
            </a:r>
            <a:endParaRPr sz="2400" dirty="0">
              <a:latin typeface="+mn-lt"/>
            </a:endParaRPr>
          </a:p>
          <a:p>
            <a:pPr algn="l" rtl="0">
              <a:lnSpc>
                <a:spcPct val="100000"/>
              </a:lnSpc>
            </a:pPr>
            <a:endParaRPr sz="2400" dirty="0">
              <a:latin typeface="+mn-lt"/>
            </a:endParaRPr>
          </a:p>
          <a:p>
            <a:pPr algn="l" rtl="0">
              <a:lnSpc>
                <a:spcPct val="115000"/>
              </a:lnSpc>
              <a:buFont typeface="Arial"/>
              <a:buChar char="●"/>
            </a:pPr>
            <a:r>
              <a:rPr lang="en-US" sz="2400" b="1" dirty="0" err="1">
                <a:solidFill>
                  <a:srgbClr val="000000"/>
                </a:solidFill>
                <a:latin typeface="+mn-lt"/>
                <a:ea typeface="Arial"/>
              </a:rPr>
              <a:t>Stateful</a:t>
            </a:r>
            <a:r>
              <a:rPr lang="en-US" sz="2400" b="1" dirty="0">
                <a:solidFill>
                  <a:srgbClr val="000000"/>
                </a:solidFill>
                <a:latin typeface="+mn-lt"/>
                <a:ea typeface="Arial"/>
              </a:rPr>
              <a:t> node</a:t>
            </a:r>
            <a:r>
              <a:rPr lang="en-US" sz="2400" dirty="0">
                <a:solidFill>
                  <a:srgbClr val="000000"/>
                </a:solidFill>
                <a:latin typeface="+mn-lt"/>
                <a:ea typeface="Arial"/>
              </a:rPr>
              <a:t> - A node where the operating system is installed on the local hard drive, at Ericsson those nodes are referred as </a:t>
            </a:r>
            <a:r>
              <a:rPr lang="en-US" sz="2400" b="1" dirty="0">
                <a:solidFill>
                  <a:srgbClr val="000000"/>
                </a:solidFill>
                <a:latin typeface="+mn-lt"/>
                <a:ea typeface="Arial"/>
              </a:rPr>
              <a:t>management nodes</a:t>
            </a:r>
            <a:r>
              <a:rPr lang="en-US" sz="2400" dirty="0">
                <a:solidFill>
                  <a:srgbClr val="000000"/>
                </a:solidFill>
                <a:latin typeface="+mn-lt"/>
                <a:ea typeface="Arial"/>
              </a:rPr>
              <a:t>.</a:t>
            </a:r>
            <a:endParaRPr sz="2400" dirty="0">
              <a:latin typeface="+mn-lt"/>
            </a:endParaRPr>
          </a:p>
          <a:p>
            <a:pPr algn="l" rtl="0">
              <a:lnSpc>
                <a:spcPct val="115000"/>
              </a:lnSpc>
              <a:buFont typeface="Arial"/>
              <a:buChar char="●"/>
            </a:pPr>
            <a:r>
              <a:rPr lang="en-US" sz="2400" b="1" dirty="0">
                <a:solidFill>
                  <a:srgbClr val="000000"/>
                </a:solidFill>
                <a:latin typeface="+mn-lt"/>
                <a:ea typeface="Arial"/>
              </a:rPr>
              <a:t>Stateless node</a:t>
            </a:r>
            <a:r>
              <a:rPr lang="en-US" sz="2400" dirty="0">
                <a:solidFill>
                  <a:srgbClr val="000000"/>
                </a:solidFill>
                <a:latin typeface="+mn-lt"/>
                <a:ea typeface="Arial"/>
              </a:rPr>
              <a:t> - A node where the operating system is packed into an image (archived </a:t>
            </a:r>
            <a:r>
              <a:rPr lang="en-US" sz="2400" dirty="0" err="1">
                <a:solidFill>
                  <a:srgbClr val="000000"/>
                </a:solidFill>
                <a:latin typeface="+mn-lt"/>
                <a:ea typeface="Arial"/>
              </a:rPr>
              <a:t>cpio</a:t>
            </a:r>
            <a:r>
              <a:rPr lang="en-US" sz="2400" dirty="0">
                <a:solidFill>
                  <a:srgbClr val="000000"/>
                </a:solidFill>
                <a:latin typeface="+mn-lt"/>
                <a:ea typeface="Arial"/>
              </a:rPr>
              <a:t> in bz2/</a:t>
            </a:r>
            <a:r>
              <a:rPr lang="en-US" sz="2400" dirty="0" err="1">
                <a:solidFill>
                  <a:srgbClr val="000000"/>
                </a:solidFill>
                <a:latin typeface="+mn-lt"/>
                <a:ea typeface="Arial"/>
              </a:rPr>
              <a:t>gz</a:t>
            </a:r>
            <a:r>
              <a:rPr lang="en-US" sz="2400" dirty="0">
                <a:solidFill>
                  <a:srgbClr val="000000"/>
                </a:solidFill>
                <a:latin typeface="+mn-lt"/>
                <a:ea typeface="Arial"/>
              </a:rPr>
              <a:t> format) which is downloaded at boot time and extracted to an area of the memory which is used as file system, at Ericsson those nodes are referred as </a:t>
            </a:r>
            <a:r>
              <a:rPr lang="en-US" sz="2400" b="1" dirty="0">
                <a:solidFill>
                  <a:srgbClr val="000000"/>
                </a:solidFill>
                <a:latin typeface="+mn-lt"/>
                <a:ea typeface="Arial"/>
              </a:rPr>
              <a:t>data nodes</a:t>
            </a:r>
            <a:endParaRPr sz="2400" dirty="0">
              <a:latin typeface="+mn-lt"/>
            </a:endParaRPr>
          </a:p>
        </p:txBody>
      </p:sp>
    </p:spTree>
    <p:extLst>
      <p:ext uri="{BB962C8B-B14F-4D97-AF65-F5344CB8AC3E}">
        <p14:creationId xmlns:p14="http://schemas.microsoft.com/office/powerpoint/2010/main" xmlns="" val="1750445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610080" y="205920"/>
            <a:ext cx="10971360" cy="856440"/>
          </a:xfrm>
          <a:prstGeom prst="rect">
            <a:avLst/>
          </a:prstGeom>
          <a:noFill/>
          <a:ln>
            <a:noFill/>
          </a:ln>
        </p:spPr>
        <p:txBody>
          <a:bodyPr lIns="90000" tIns="91440" rIns="90000" bIns="91440" anchor="b"/>
          <a:lstStyle/>
          <a:p>
            <a:pPr algn="ctr" rtl="0">
              <a:lnSpc>
                <a:spcPct val="100000"/>
              </a:lnSpc>
            </a:pPr>
            <a:r>
              <a:rPr lang="en-US" sz="4400" dirty="0">
                <a:solidFill>
                  <a:srgbClr val="000000"/>
                </a:solidFill>
                <a:latin typeface="+mj-lt"/>
                <a:ea typeface="Arial"/>
              </a:rPr>
              <a:t>System Architecture</a:t>
            </a:r>
            <a:endParaRPr sz="2800" dirty="0">
              <a:latin typeface="+mj-lt"/>
            </a:endParaRPr>
          </a:p>
        </p:txBody>
      </p:sp>
      <p:sp>
        <p:nvSpPr>
          <p:cNvPr id="1547" name="CustomShape 2"/>
          <p:cNvSpPr/>
          <p:nvPr/>
        </p:nvSpPr>
        <p:spPr>
          <a:xfrm>
            <a:off x="610080" y="1200240"/>
            <a:ext cx="11093280" cy="4376880"/>
          </a:xfrm>
          <a:prstGeom prst="rect">
            <a:avLst/>
          </a:prstGeom>
          <a:noFill/>
          <a:ln>
            <a:noFill/>
          </a:ln>
        </p:spPr>
        <p:txBody>
          <a:bodyPr lIns="90000" tIns="91440" rIns="90000" bIns="91440"/>
          <a:lstStyle/>
          <a:p>
            <a:pPr algn="l" rtl="0">
              <a:lnSpc>
                <a:spcPct val="100000"/>
              </a:lnSpc>
            </a:pPr>
            <a:r>
              <a:rPr lang="en-US" sz="2400" dirty="0">
                <a:solidFill>
                  <a:srgbClr val="000000"/>
                </a:solidFill>
                <a:latin typeface="Arial"/>
                <a:ea typeface="Arial"/>
              </a:rPr>
              <a:t>Ericsson Applications are divided into 2 types.</a:t>
            </a:r>
            <a:endParaRPr sz="2400" dirty="0"/>
          </a:p>
          <a:p>
            <a:pPr algn="l" rtl="0">
              <a:lnSpc>
                <a:spcPct val="100000"/>
              </a:lnSpc>
              <a:buFont typeface="Arial"/>
              <a:buChar char="●"/>
            </a:pPr>
            <a:r>
              <a:rPr lang="en-US" sz="2400" b="1" dirty="0">
                <a:solidFill>
                  <a:srgbClr val="000000"/>
                </a:solidFill>
                <a:latin typeface="Arial"/>
                <a:ea typeface="Arial"/>
              </a:rPr>
              <a:t>Management applications</a:t>
            </a:r>
            <a:r>
              <a:rPr lang="en-US" sz="2400" dirty="0">
                <a:solidFill>
                  <a:srgbClr val="000000"/>
                </a:solidFill>
                <a:latin typeface="Arial"/>
                <a:ea typeface="Arial"/>
              </a:rPr>
              <a:t> – Manager, Scheduler, syspu, </a:t>
            </a:r>
            <a:r>
              <a:rPr lang="en-US" sz="2400" dirty="0" err="1">
                <a:solidFill>
                  <a:srgbClr val="000000"/>
                </a:solidFill>
                <a:latin typeface="Arial"/>
                <a:ea typeface="Arial"/>
              </a:rPr>
              <a:t>Gui</a:t>
            </a:r>
            <a:r>
              <a:rPr lang="en-US" sz="2400" dirty="0">
                <a:solidFill>
                  <a:srgbClr val="000000"/>
                </a:solidFill>
                <a:latin typeface="Arial"/>
                <a:ea typeface="Arial"/>
              </a:rPr>
              <a:t>, Database, and RTSP Plugin. Those applications are installed on management node due the need of operating system with persist data saved.</a:t>
            </a:r>
            <a:endParaRPr sz="2400" dirty="0"/>
          </a:p>
          <a:p>
            <a:pPr algn="l" rtl="0">
              <a:lnSpc>
                <a:spcPct val="100000"/>
              </a:lnSpc>
              <a:buFont typeface="Arial"/>
              <a:buChar char="●"/>
            </a:pPr>
            <a:r>
              <a:rPr lang="en-US" sz="2400" b="1" dirty="0">
                <a:solidFill>
                  <a:srgbClr val="000000"/>
                </a:solidFill>
                <a:latin typeface="Arial"/>
                <a:ea typeface="Arial"/>
              </a:rPr>
              <a:t>Non-management applications</a:t>
            </a:r>
            <a:r>
              <a:rPr lang="en-US" sz="2400" dirty="0">
                <a:solidFill>
                  <a:srgbClr val="000000"/>
                </a:solidFill>
                <a:latin typeface="Arial"/>
                <a:ea typeface="Arial"/>
              </a:rPr>
              <a:t> – Streamer, Storage, FTP/NAS, and Transcoder. Those applications are installed on stateless nodes and does not require operation system persist data and all the configurations are pulled from the manager application using HTTP.</a:t>
            </a:r>
            <a:endParaRPr sz="2400" dirty="0"/>
          </a:p>
          <a:p>
            <a:pPr algn="l" rtl="0">
              <a:lnSpc>
                <a:spcPct val="100000"/>
              </a:lnSpc>
            </a:pPr>
            <a:r>
              <a:rPr lang="en-US" sz="2400" dirty="0">
                <a:solidFill>
                  <a:srgbClr val="000000"/>
                </a:solidFill>
                <a:latin typeface="Arial"/>
                <a:ea typeface="Arial"/>
              </a:rPr>
              <a:t>This layout allows to save all the video data on the stateless nodes disks disabling the need to some special storage hardware.</a:t>
            </a:r>
            <a:endParaRPr sz="2400" dirty="0"/>
          </a:p>
          <a:p>
            <a:pPr algn="l" rtl="0">
              <a:lnSpc>
                <a:spcPct val="100000"/>
              </a:lnSpc>
            </a:pPr>
            <a:endParaRPr sz="2400" dirty="0"/>
          </a:p>
        </p:txBody>
      </p:sp>
    </p:spTree>
    <p:extLst>
      <p:ext uri="{BB962C8B-B14F-4D97-AF65-F5344CB8AC3E}">
        <p14:creationId xmlns:p14="http://schemas.microsoft.com/office/powerpoint/2010/main" xmlns="" val="9100761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Brand Film Stills_3.jpg"/>
          <p:cNvPicPr>
            <a:picLocks noChangeAspect="1"/>
          </p:cNvPicPr>
          <p:nvPr/>
        </p:nvPicPr>
        <p:blipFill rotWithShape="1">
          <a:blip r:embed="rId3" cstate="email">
            <a:extLst>
              <a:ext uri="{28A0092B-C50C-407E-A947-70E740481C1C}">
                <a14:useLocalDpi xmlns:a14="http://schemas.microsoft.com/office/drawing/2010/main" xmlns=""/>
              </a:ext>
            </a:extLst>
          </a:blip>
          <a:srcRect/>
          <a:stretch/>
        </p:blipFill>
        <p:spPr>
          <a:xfrm>
            <a:off x="0" y="10933"/>
            <a:ext cx="12192000" cy="6858000"/>
          </a:xfrm>
          <a:prstGeom prst="rect">
            <a:avLst/>
          </a:prstGeom>
        </p:spPr>
      </p:pic>
      <p:sp>
        <p:nvSpPr>
          <p:cNvPr id="3" name="Title 2"/>
          <p:cNvSpPr>
            <a:spLocks noGrp="1"/>
          </p:cNvSpPr>
          <p:nvPr>
            <p:ph type="ctrTitle"/>
          </p:nvPr>
        </p:nvSpPr>
        <p:spPr>
          <a:xfrm>
            <a:off x="1017588" y="4018509"/>
            <a:ext cx="11135785" cy="2839491"/>
          </a:xfrm>
        </p:spPr>
        <p:txBody>
          <a:bodyPr/>
          <a:lstStyle/>
          <a:p>
            <a:r>
              <a:rPr lang="en-US" sz="7200" dirty="0">
                <a:solidFill>
                  <a:srgbClr val="FFFFFF"/>
                </a:solidFill>
              </a:rPr>
              <a:t>Use Cases</a:t>
            </a:r>
            <a:endParaRPr lang="en-US" dirty="0">
              <a:solidFill>
                <a:srgbClr val="FFFFFF"/>
              </a:solidFill>
            </a:endParaRPr>
          </a:p>
        </p:txBody>
      </p:sp>
      <p:pic>
        <p:nvPicPr>
          <p:cNvPr id="2" name="Econ20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1493614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Private Copy Cloud DVR</a:t>
            </a:r>
            <a:endParaRPr lang="en-US" sz="2700" dirty="0">
              <a:latin typeface="+mn-lt"/>
            </a:endParaRPr>
          </a:p>
        </p:txBody>
      </p:sp>
      <p:pic>
        <p:nvPicPr>
          <p:cNvPr id="3" name="Picture 2" descr="Screen Shot 2015-12-14 at 2.51.52 PM.png"/>
          <p:cNvPicPr>
            <a:picLocks noChangeAspect="1"/>
          </p:cNvPicPr>
          <p:nvPr/>
        </p:nvPicPr>
        <p:blipFill rotWithShape="1">
          <a:blip r:embed="rId3" cstate="print">
            <a:extLst>
              <a:ext uri="{28A0092B-C50C-407E-A947-70E740481C1C}">
                <a14:useLocalDpi xmlns:a14="http://schemas.microsoft.com/office/drawing/2010/main" xmlns="" val="0"/>
              </a:ext>
            </a:extLst>
          </a:blip>
          <a:srcRect l="1107" b="2688"/>
          <a:stretch/>
        </p:blipFill>
        <p:spPr>
          <a:xfrm>
            <a:off x="1632244" y="1220788"/>
            <a:ext cx="8765881" cy="4997979"/>
          </a:xfrm>
          <a:prstGeom prst="rect">
            <a:avLst/>
          </a:prstGeom>
        </p:spPr>
      </p:pic>
    </p:spTree>
    <p:extLst>
      <p:ext uri="{BB962C8B-B14F-4D97-AF65-F5344CB8AC3E}">
        <p14:creationId xmlns:p14="http://schemas.microsoft.com/office/powerpoint/2010/main" xmlns="" val="3195259076"/>
      </p:ext>
    </p:extLst>
  </p:cSld>
  <p:clrMapOvr>
    <a:masterClrMapping/>
  </p:clrMapOvr>
  <p:transition advClick="0" advTm="400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Shared Copy Cloud DVR</a:t>
            </a:r>
            <a:endParaRPr lang="en-US" sz="2700" dirty="0">
              <a:latin typeface="+mn-lt"/>
            </a:endParaRPr>
          </a:p>
        </p:txBody>
      </p:sp>
      <p:pic>
        <p:nvPicPr>
          <p:cNvPr id="3" name="Picture 2" descr="Screen Shot 2015-12-14 at 2.50.33 PM.png"/>
          <p:cNvPicPr>
            <a:picLocks noChangeAspect="1"/>
          </p:cNvPicPr>
          <p:nvPr/>
        </p:nvPicPr>
        <p:blipFill rotWithShape="1">
          <a:blip r:embed="rId3" cstate="print">
            <a:extLst>
              <a:ext uri="{28A0092B-C50C-407E-A947-70E740481C1C}">
                <a14:useLocalDpi xmlns:a14="http://schemas.microsoft.com/office/drawing/2010/main" xmlns="" val="0"/>
              </a:ext>
            </a:extLst>
          </a:blip>
          <a:srcRect l="1367" r="725" b="1656"/>
          <a:stretch/>
        </p:blipFill>
        <p:spPr>
          <a:xfrm>
            <a:off x="1757397" y="1220788"/>
            <a:ext cx="8640728" cy="5010679"/>
          </a:xfrm>
          <a:prstGeom prst="rect">
            <a:avLst/>
          </a:prstGeom>
        </p:spPr>
      </p:pic>
    </p:spTree>
    <p:extLst>
      <p:ext uri="{BB962C8B-B14F-4D97-AF65-F5344CB8AC3E}">
        <p14:creationId xmlns:p14="http://schemas.microsoft.com/office/powerpoint/2010/main" xmlns="" val="3038785971"/>
      </p:ext>
    </p:extLst>
  </p:cSld>
  <p:clrMapOvr>
    <a:masterClrMapping/>
  </p:clrMapOvr>
  <p:transition advClick="0" advTm="400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Time shifted TV</a:t>
            </a:r>
            <a:endParaRPr lang="en-US" sz="2700" dirty="0">
              <a:latin typeface="+mn-lt"/>
            </a:endParaRPr>
          </a:p>
        </p:txBody>
      </p:sp>
      <p:pic>
        <p:nvPicPr>
          <p:cNvPr id="3" name="Picture 2" descr="Screen Shot 2015-12-14 at 2.51.26 PM.png"/>
          <p:cNvPicPr>
            <a:picLocks noChangeAspect="1"/>
          </p:cNvPicPr>
          <p:nvPr/>
        </p:nvPicPr>
        <p:blipFill rotWithShape="1">
          <a:blip r:embed="rId3" cstate="print">
            <a:extLst>
              <a:ext uri="{28A0092B-C50C-407E-A947-70E740481C1C}">
                <a14:useLocalDpi xmlns:a14="http://schemas.microsoft.com/office/drawing/2010/main" xmlns="" val="0"/>
              </a:ext>
            </a:extLst>
          </a:blip>
          <a:srcRect l="1809" r="747" b="2378"/>
          <a:stretch/>
        </p:blipFill>
        <p:spPr>
          <a:xfrm>
            <a:off x="1701800" y="1220788"/>
            <a:ext cx="8696325" cy="5049490"/>
          </a:xfrm>
          <a:prstGeom prst="rect">
            <a:avLst/>
          </a:prstGeom>
        </p:spPr>
      </p:pic>
    </p:spTree>
    <p:extLst>
      <p:ext uri="{BB962C8B-B14F-4D97-AF65-F5344CB8AC3E}">
        <p14:creationId xmlns:p14="http://schemas.microsoft.com/office/powerpoint/2010/main" xmlns="" val="525448649"/>
      </p:ext>
    </p:extLst>
  </p:cSld>
  <p:clrMapOvr>
    <a:masterClrMapping/>
  </p:clrMapOvr>
  <p:transition advClick="0" advTm="400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3"/>
          <p:cNvSpPr>
            <a:spLocks noGrp="1"/>
          </p:cNvSpPr>
          <p:nvPr>
            <p:ph type="title"/>
          </p:nvPr>
        </p:nvSpPr>
        <p:spPr>
          <a:xfrm>
            <a:off x="524933" y="624679"/>
            <a:ext cx="9992784" cy="861774"/>
          </a:xfrm>
        </p:spPr>
        <p:txBody>
          <a:bodyPr>
            <a:normAutofit fontScale="90000"/>
          </a:bodyPr>
          <a:lstStyle/>
          <a:p>
            <a:r>
              <a:rPr lang="en-US" dirty="0">
                <a:latin typeface="Ericsson Capital TT" charset="0"/>
              </a:rPr>
              <a:t>Long Tail Video Server</a:t>
            </a:r>
            <a:br>
              <a:rPr lang="en-US" dirty="0">
                <a:latin typeface="Ericsson Capital TT" charset="0"/>
              </a:rPr>
            </a:br>
            <a:r>
              <a:rPr lang="en-US" sz="2400" dirty="0">
                <a:solidFill>
                  <a:srgbClr val="848788"/>
                </a:solidFill>
                <a:latin typeface="Arial"/>
                <a:cs typeface="Arial"/>
              </a:rPr>
              <a:t>Optimize your network</a:t>
            </a:r>
          </a:p>
        </p:txBody>
      </p:sp>
      <p:pic>
        <p:nvPicPr>
          <p:cNvPr id="8" name="Picture 1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2423257" y="1568352"/>
            <a:ext cx="7187468" cy="5009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8256154"/>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0" y="0"/>
            <a:ext cx="12192000" cy="6858000"/>
          </a:xfrm>
          <a:prstGeom prst="rect">
            <a:avLst/>
          </a:prstGeom>
        </p:spPr>
      </p:pic>
      <p:sp>
        <p:nvSpPr>
          <p:cNvPr id="348" name="CustomShape 1"/>
          <p:cNvSpPr/>
          <p:nvPr/>
        </p:nvSpPr>
        <p:spPr>
          <a:xfrm>
            <a:off x="1524000" y="1981080"/>
            <a:ext cx="9142080" cy="1903680"/>
          </a:xfrm>
          <a:prstGeom prst="rect">
            <a:avLst/>
          </a:prstGeom>
          <a:noFill/>
          <a:ln>
            <a:noFill/>
          </a:ln>
        </p:spPr>
        <p:txBody>
          <a:bodyPr lIns="90000" tIns="45000" rIns="90000" bIns="45000" anchor="ctr"/>
          <a:lstStyle/>
          <a:p>
            <a:pPr algn="ctr">
              <a:lnSpc>
                <a:spcPct val="100000"/>
              </a:lnSpc>
            </a:pPr>
            <a:r>
              <a:rPr lang="en-US" sz="6000" dirty="0">
                <a:solidFill>
                  <a:srgbClr val="000000"/>
                </a:solidFill>
                <a:latin typeface="+mj-lt"/>
              </a:rPr>
              <a:t>The ingest process</a:t>
            </a:r>
            <a:endParaRPr sz="4800" dirty="0">
              <a:latin typeface="+mj-lt"/>
            </a:endParaRPr>
          </a:p>
        </p:txBody>
      </p:sp>
      <p:pic>
        <p:nvPicPr>
          <p:cNvPr id="2" name="Econ20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86061253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35360" y="461797"/>
            <a:ext cx="10972800" cy="1143000"/>
          </a:xfrm>
        </p:spPr>
        <p:txBody>
          <a:bodyPr>
            <a:noAutofit/>
          </a:bodyPr>
          <a:lstStyle/>
          <a:p>
            <a:r>
              <a:rPr lang="en" sz="4000" b="1" dirty="0"/>
              <a:t>Ingest</a:t>
            </a:r>
          </a:p>
        </p:txBody>
      </p:sp>
      <p:sp>
        <p:nvSpPr>
          <p:cNvPr id="4" name="Rectangle 3"/>
          <p:cNvSpPr/>
          <p:nvPr/>
        </p:nvSpPr>
        <p:spPr>
          <a:xfrm>
            <a:off x="623392" y="1700808"/>
            <a:ext cx="11137237" cy="4224233"/>
          </a:xfrm>
          <a:prstGeom prst="rect">
            <a:avLst/>
          </a:prstGeom>
        </p:spPr>
        <p:txBody>
          <a:bodyPr wrap="square">
            <a:spAutoFit/>
          </a:bodyPr>
          <a:lstStyle/>
          <a:p>
            <a:pPr marL="176213" indent="-176213" fontAlgn="base">
              <a:spcAft>
                <a:spcPct val="0"/>
              </a:spcAft>
              <a:buClr>
                <a:srgbClr val="00A9D4"/>
              </a:buClr>
              <a:buFont typeface="Arial" charset="0"/>
              <a:buChar char="›"/>
            </a:pPr>
            <a:r>
              <a:rPr lang="en-US" sz="2300" dirty="0">
                <a:solidFill>
                  <a:schemeClr val="tx1"/>
                </a:solidFill>
                <a:latin typeface="+mn-lt"/>
                <a:ea typeface="+mn-ea"/>
                <a:cs typeface="+mn-cs"/>
              </a:rPr>
              <a:t>The first stage of video streaming is fetching the data and saving it in our clustered storage. We call this stage ingest. </a:t>
            </a:r>
          </a:p>
          <a:p>
            <a:pPr marL="176213" indent="-176213" fontAlgn="base">
              <a:spcAft>
                <a:spcPct val="0"/>
              </a:spcAft>
              <a:buClr>
                <a:srgbClr val="00A9D4"/>
              </a:buClr>
              <a:buFont typeface="Arial" charset="0"/>
              <a:buChar char="›"/>
            </a:pPr>
            <a:r>
              <a:rPr lang="en-US" sz="2300" dirty="0">
                <a:solidFill>
                  <a:schemeClr val="tx1"/>
                </a:solidFill>
                <a:latin typeface="+mn-lt"/>
                <a:ea typeface="+mn-ea"/>
                <a:cs typeface="+mn-cs"/>
              </a:rPr>
              <a:t>The input streams are either MPEG-TS video stream or converted into MPEG-TS video stream before saved.  </a:t>
            </a:r>
          </a:p>
          <a:p>
            <a:pPr marL="176213" indent="-176213" fontAlgn="base">
              <a:spcAft>
                <a:spcPct val="0"/>
              </a:spcAft>
              <a:buClr>
                <a:srgbClr val="00A9D4"/>
              </a:buClr>
              <a:buFont typeface="Arial" charset="0"/>
              <a:buChar char="›"/>
            </a:pPr>
            <a:r>
              <a:rPr lang="en-US" sz="2300" dirty="0">
                <a:solidFill>
                  <a:schemeClr val="tx1"/>
                </a:solidFill>
                <a:latin typeface="+mn-lt"/>
                <a:ea typeface="+mn-ea"/>
                <a:cs typeface="+mn-cs"/>
              </a:rPr>
              <a:t>For allowing random access and other special functionality, the streamer parse and save an index during the ingest. </a:t>
            </a:r>
          </a:p>
          <a:p>
            <a:pPr marL="176213" indent="-176213" fontAlgn="base">
              <a:spcAft>
                <a:spcPct val="0"/>
              </a:spcAft>
              <a:buClr>
                <a:srgbClr val="00A9D4"/>
              </a:buClr>
              <a:buFont typeface="Arial" charset="0"/>
              <a:buChar char="›"/>
            </a:pPr>
            <a:r>
              <a:rPr lang="en-US" sz="2300" dirty="0">
                <a:solidFill>
                  <a:schemeClr val="tx1"/>
                </a:solidFill>
                <a:latin typeface="+mn-lt"/>
                <a:ea typeface="+mn-ea"/>
                <a:cs typeface="+mn-cs"/>
              </a:rPr>
              <a:t>The resulting files at the end of the ingest are the video stream file with the mpg extension and the two index files with the </a:t>
            </a:r>
            <a:r>
              <a:rPr lang="en-US" sz="2300" dirty="0" err="1">
                <a:solidFill>
                  <a:schemeClr val="tx1"/>
                </a:solidFill>
                <a:latin typeface="+mn-lt"/>
                <a:ea typeface="+mn-ea"/>
                <a:cs typeface="+mn-cs"/>
              </a:rPr>
              <a:t>fx</a:t>
            </a:r>
            <a:r>
              <a:rPr lang="en-US" sz="2300" dirty="0">
                <a:solidFill>
                  <a:schemeClr val="tx1"/>
                </a:solidFill>
                <a:latin typeface="+mn-lt"/>
                <a:ea typeface="+mn-ea"/>
                <a:cs typeface="+mn-cs"/>
              </a:rPr>
              <a:t>/</a:t>
            </a:r>
            <a:r>
              <a:rPr lang="en-US" sz="2300" dirty="0" err="1">
                <a:solidFill>
                  <a:schemeClr val="tx1"/>
                </a:solidFill>
                <a:latin typeface="+mn-lt"/>
                <a:ea typeface="+mn-ea"/>
                <a:cs typeface="+mn-cs"/>
              </a:rPr>
              <a:t>mfx</a:t>
            </a:r>
            <a:r>
              <a:rPr lang="en-US" sz="2300" dirty="0">
                <a:solidFill>
                  <a:schemeClr val="tx1"/>
                </a:solidFill>
                <a:latin typeface="+mn-lt"/>
                <a:ea typeface="+mn-ea"/>
                <a:cs typeface="+mn-cs"/>
              </a:rPr>
              <a:t> extensions.</a:t>
            </a:r>
          </a:p>
          <a:p>
            <a:r>
              <a:rPr lang="en-US" dirty="0"/>
              <a:t/>
            </a:r>
            <a:br>
              <a:rPr lang="en-US" dirty="0"/>
            </a:br>
            <a:endParaRPr lang="en-US" dirty="0"/>
          </a:p>
        </p:txBody>
      </p:sp>
    </p:spTree>
    <p:extLst>
      <p:ext uri="{BB962C8B-B14F-4D97-AF65-F5344CB8AC3E}">
        <p14:creationId xmlns:p14="http://schemas.microsoft.com/office/powerpoint/2010/main" xmlns="" val="1195838120"/>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1" name="CustomShape 1"/>
          <p:cNvSpPr/>
          <p:nvPr/>
        </p:nvSpPr>
        <p:spPr>
          <a:xfrm>
            <a:off x="-138067" y="97200"/>
            <a:ext cx="11598720" cy="811520"/>
          </a:xfrm>
          <a:prstGeom prst="rect">
            <a:avLst/>
          </a:prstGeom>
          <a:noFill/>
          <a:ln>
            <a:noFill/>
          </a:ln>
        </p:spPr>
        <p:txBody>
          <a:bodyPr lIns="90000" tIns="45000" rIns="90000" bIns="45000" anchor="ctr"/>
          <a:lstStyle/>
          <a:p>
            <a:pPr algn="ctr" rtl="0">
              <a:lnSpc>
                <a:spcPct val="100000"/>
              </a:lnSpc>
            </a:pPr>
            <a:endParaRPr sz="2800" b="1" u="sng" dirty="0"/>
          </a:p>
          <a:p>
            <a:pPr lvl="2" algn="ctr" rtl="0" fontAlgn="base"/>
            <a:r>
              <a:rPr lang="en-US" sz="4800" dirty="0">
                <a:latin typeface="+mj-lt"/>
              </a:rPr>
              <a:t>VSPP INGEST PROCESS</a:t>
            </a:r>
          </a:p>
        </p:txBody>
      </p:sp>
      <p:sp>
        <p:nvSpPr>
          <p:cNvPr id="2322" name="CustomShape 2"/>
          <p:cNvSpPr/>
          <p:nvPr/>
        </p:nvSpPr>
        <p:spPr>
          <a:xfrm>
            <a:off x="234720" y="764704"/>
            <a:ext cx="11744640" cy="5261760"/>
          </a:xfrm>
          <a:prstGeom prst="rect">
            <a:avLst/>
          </a:prstGeom>
          <a:noFill/>
          <a:ln>
            <a:noFill/>
          </a:ln>
        </p:spPr>
      </p:sp>
      <p:sp>
        <p:nvSpPr>
          <p:cNvPr id="2323" name="CustomShape 3"/>
          <p:cNvSpPr/>
          <p:nvPr/>
        </p:nvSpPr>
        <p:spPr>
          <a:xfrm>
            <a:off x="501120" y="39240"/>
            <a:ext cx="10968480" cy="5208840"/>
          </a:xfrm>
          <a:prstGeom prst="rect">
            <a:avLst/>
          </a:prstGeom>
          <a:noFill/>
          <a:ln>
            <a:noFill/>
          </a:ln>
        </p:spPr>
        <p:txBody>
          <a:bodyPr lIns="90000" tIns="45000" rIns="90000" bIns="45000"/>
          <a:lstStyle/>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p:txBody>
      </p:sp>
      <p:sp>
        <p:nvSpPr>
          <p:cNvPr id="2324" name="CustomShape 4"/>
          <p:cNvSpPr/>
          <p:nvPr/>
        </p:nvSpPr>
        <p:spPr>
          <a:xfrm>
            <a:off x="752640" y="1052736"/>
            <a:ext cx="10968000" cy="5345640"/>
          </a:xfrm>
          <a:prstGeom prst="rect">
            <a:avLst/>
          </a:prstGeom>
          <a:noFill/>
          <a:ln>
            <a:noFill/>
          </a:ln>
        </p:spPr>
        <p:txBody>
          <a:bodyPr lIns="0" tIns="0" rIns="0" bIns="0"/>
          <a:lstStyle/>
          <a:p>
            <a:pPr algn="l" rtl="0"/>
            <a:endParaRPr lang="en-US" sz="2400" dirty="0">
              <a:latin typeface="+mn-lt"/>
            </a:endParaRPr>
          </a:p>
          <a:p>
            <a:pPr marL="0" lvl="2"/>
            <a:r>
              <a:rPr lang="en-US" sz="2400" b="1" dirty="0">
                <a:latin typeface="+mn-lt"/>
              </a:rPr>
              <a:t>Video Analyzing  for Index File Generation</a:t>
            </a:r>
          </a:p>
          <a:p>
            <a:pPr algn="l" rtl="0"/>
            <a:r>
              <a:rPr lang="en-US" sz="2400" dirty="0">
                <a:latin typeface="+mn-lt"/>
              </a:rPr>
              <a:t>During the ingest of the content, whether a </a:t>
            </a:r>
            <a:r>
              <a:rPr lang="en-US" sz="2400" dirty="0" err="1">
                <a:latin typeface="+mn-lt"/>
              </a:rPr>
              <a:t>VoD</a:t>
            </a:r>
            <a:r>
              <a:rPr lang="en-US" sz="2400" dirty="0">
                <a:latin typeface="+mn-lt"/>
              </a:rPr>
              <a:t> file on an FTP server or a live program recorded from the encoder using IP multicast, the manager creates index files. These files describe the structure of the ingested asset.</a:t>
            </a:r>
          </a:p>
          <a:p>
            <a:pPr algn="l" rtl="0"/>
            <a:r>
              <a:rPr lang="en-US" sz="2400" dirty="0">
                <a:latin typeface="+mn-lt"/>
              </a:rPr>
              <a:t>The index files later enable the </a:t>
            </a:r>
            <a:r>
              <a:rPr lang="en-US" sz="2400" dirty="0" err="1">
                <a:latin typeface="+mn-lt"/>
              </a:rPr>
              <a:t>cDVR</a:t>
            </a:r>
            <a:r>
              <a:rPr lang="en-US" sz="2400" dirty="0">
                <a:latin typeface="+mn-lt"/>
              </a:rPr>
              <a:t> to perform time optimized random access to any point in the recorded asset, according to the subscriber device request, and also to create trick play modes during the streaming of the asset. </a:t>
            </a:r>
          </a:p>
          <a:p>
            <a:pPr algn="l" rtl="0"/>
            <a:r>
              <a:rPr lang="en-US" sz="2400" dirty="0">
                <a:latin typeface="+mn-lt"/>
              </a:rPr>
              <a:t>The trick play modes are generated on-the-fly without using pre-generated “trick files”, thus can create any requested scale without adding storage overhead. </a:t>
            </a:r>
          </a:p>
          <a:p>
            <a:pPr algn="l" rtl="0"/>
            <a:endParaRPr lang="en-US" sz="2400" dirty="0">
              <a:latin typeface="+mn-lt"/>
            </a:endParaRPr>
          </a:p>
        </p:txBody>
      </p:sp>
    </p:spTree>
    <p:extLst>
      <p:ext uri="{BB962C8B-B14F-4D97-AF65-F5344CB8AC3E}">
        <p14:creationId xmlns:p14="http://schemas.microsoft.com/office/powerpoint/2010/main" xmlns="" val="3397195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0" y="0"/>
            <a:ext cx="12192000" cy="6858000"/>
          </a:xfrm>
          <a:prstGeom prst="rect">
            <a:avLst/>
          </a:prstGeom>
        </p:spPr>
      </p:pic>
      <p:sp>
        <p:nvSpPr>
          <p:cNvPr id="348" name="CustomShape 1"/>
          <p:cNvSpPr/>
          <p:nvPr/>
        </p:nvSpPr>
        <p:spPr>
          <a:xfrm>
            <a:off x="1524000" y="1981080"/>
            <a:ext cx="9142080" cy="1903680"/>
          </a:xfrm>
          <a:prstGeom prst="rect">
            <a:avLst/>
          </a:prstGeom>
          <a:noFill/>
          <a:ln>
            <a:noFill/>
          </a:ln>
        </p:spPr>
        <p:txBody>
          <a:bodyPr lIns="90000" tIns="45000" rIns="90000" bIns="45000" anchor="ctr"/>
          <a:lstStyle/>
          <a:p>
            <a:pPr algn="ctr">
              <a:lnSpc>
                <a:spcPct val="100000"/>
              </a:lnSpc>
            </a:pPr>
            <a:r>
              <a:rPr lang="en-US" sz="6000" dirty="0">
                <a:solidFill>
                  <a:srgbClr val="000000"/>
                </a:solidFill>
                <a:latin typeface="+mj-lt"/>
              </a:rPr>
              <a:t>An introduction to VSPP</a:t>
            </a:r>
            <a:endParaRPr sz="6000" dirty="0">
              <a:latin typeface="+mj-lt"/>
            </a:endParaRPr>
          </a:p>
        </p:txBody>
      </p:sp>
      <p:pic>
        <p:nvPicPr>
          <p:cNvPr id="2" name="Econ20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42091508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VOD sources – FTP/HTTP/FS MP4 and MPEG-TS </a:t>
            </a:r>
          </a:p>
          <a:p>
            <a:r>
              <a:rPr lang="en-US" dirty="0"/>
              <a:t>Live Sources - SPTS MPEG-TS Multicast (IGMP V2/V3)</a:t>
            </a:r>
          </a:p>
          <a:p>
            <a:r>
              <a:rPr lang="en-US" dirty="0"/>
              <a:t>Video - MPEG-2/H.264/HEVC Video</a:t>
            </a:r>
          </a:p>
          <a:p>
            <a:r>
              <a:rPr lang="en-US" dirty="0"/>
              <a:t>Audio - MPEG audio/AAC-LC/AAC-HE/AC3</a:t>
            </a:r>
          </a:p>
          <a:p>
            <a:r>
              <a:rPr lang="en-US" dirty="0"/>
              <a:t>Subtitles/CC</a:t>
            </a:r>
          </a:p>
          <a:p>
            <a:pPr lvl="1"/>
            <a:endParaRPr lang="en-US" dirty="0"/>
          </a:p>
          <a:p>
            <a:pPr lvl="2"/>
            <a:endParaRPr lang="en-US" dirty="0"/>
          </a:p>
        </p:txBody>
      </p:sp>
      <p:sp>
        <p:nvSpPr>
          <p:cNvPr id="4" name="Title 3"/>
          <p:cNvSpPr>
            <a:spLocks noGrp="1"/>
          </p:cNvSpPr>
          <p:nvPr>
            <p:ph type="title"/>
          </p:nvPr>
        </p:nvSpPr>
        <p:spPr/>
        <p:txBody>
          <a:bodyPr/>
          <a:lstStyle/>
          <a:p>
            <a:r>
              <a:rPr lang="en-US" dirty="0"/>
              <a:t>INGEST</a:t>
            </a:r>
          </a:p>
        </p:txBody>
      </p:sp>
    </p:spTree>
    <p:extLst>
      <p:ext uri="{BB962C8B-B14F-4D97-AF65-F5344CB8AC3E}">
        <p14:creationId xmlns:p14="http://schemas.microsoft.com/office/powerpoint/2010/main" xmlns="" val="1001679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Recording, Processes while Ingest </a:t>
            </a:r>
            <a:endParaRPr lang="he-IL" dirty="0"/>
          </a:p>
        </p:txBody>
      </p:sp>
      <p:graphicFrame>
        <p:nvGraphicFramePr>
          <p:cNvPr id="5" name="Table 4"/>
          <p:cNvGraphicFramePr>
            <a:graphicFrameLocks noGrp="1"/>
          </p:cNvGraphicFramePr>
          <p:nvPr>
            <p:extLst>
              <p:ext uri="{D42A27DB-BD31-4B8C-83A1-F6EECF244321}">
                <p14:modId xmlns:p14="http://schemas.microsoft.com/office/powerpoint/2010/main" xmlns="" val="1332193484"/>
              </p:ext>
            </p:extLst>
          </p:nvPr>
        </p:nvGraphicFramePr>
        <p:xfrm>
          <a:off x="524937" y="1804988"/>
          <a:ext cx="11140015" cy="2304000"/>
        </p:xfrm>
        <a:graphic>
          <a:graphicData uri="http://schemas.openxmlformats.org/drawingml/2006/table">
            <a:tbl>
              <a:tblPr rtl="1" firstRow="1" bandRow="1">
                <a:tableStyleId>{5C22544A-7EE6-4342-B048-85BDC9FD1C3A}</a:tableStyleId>
              </a:tblPr>
              <a:tblGrid>
                <a:gridCol w="8965060">
                  <a:extLst>
                    <a:ext uri="{9D8B030D-6E8A-4147-A177-3AD203B41FA5}">
                      <a16:colId xmlns:a16="http://schemas.microsoft.com/office/drawing/2014/main" xmlns="" val="20000"/>
                    </a:ext>
                  </a:extLst>
                </a:gridCol>
                <a:gridCol w="2174955">
                  <a:extLst>
                    <a:ext uri="{9D8B030D-6E8A-4147-A177-3AD203B41FA5}">
                      <a16:colId xmlns:a16="http://schemas.microsoft.com/office/drawing/2014/main" xmlns="" val="20001"/>
                    </a:ext>
                  </a:extLst>
                </a:gridCol>
              </a:tblGrid>
              <a:tr h="396000">
                <a:tc>
                  <a:txBody>
                    <a:bodyPr/>
                    <a:lstStyle/>
                    <a:p>
                      <a:pPr algn="ctr" rtl="0">
                        <a:lnSpc>
                          <a:spcPct val="90000"/>
                        </a:lnSpc>
                      </a:pPr>
                      <a:r>
                        <a:rPr lang="en-US" sz="1600" dirty="0"/>
                        <a:t>INGEST</a:t>
                      </a:r>
                      <a:r>
                        <a:rPr lang="en-US" sz="1600" baseline="0" dirty="0"/>
                        <a:t> PROCESSES </a:t>
                      </a:r>
                      <a:endParaRPr lang="he-IL" sz="1600" dirty="0"/>
                    </a:p>
                  </a:txBody>
                  <a:tcPr marL="72000" marR="72000" marT="72000" marB="3600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00A9D4"/>
                    </a:solidFill>
                  </a:tcPr>
                </a:tc>
                <a:tc>
                  <a:txBody>
                    <a:bodyPr/>
                    <a:lstStyle/>
                    <a:p>
                      <a:pPr algn="ctr" rtl="0">
                        <a:lnSpc>
                          <a:spcPct val="90000"/>
                        </a:lnSpc>
                      </a:pPr>
                      <a:r>
                        <a:rPr lang="en-US" sz="1600"/>
                        <a:t>NAME</a:t>
                      </a:r>
                      <a:endParaRPr lang="he-IL" sz="1600" dirty="0"/>
                    </a:p>
                  </a:txBody>
                  <a:tcPr marL="72000" marR="72000" marT="72000" marB="3600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00A9D4"/>
                    </a:solidFill>
                  </a:tcPr>
                </a:tc>
                <a:extLst>
                  <a:ext uri="{0D108BD9-81ED-4DB2-BD59-A6C34878D82A}">
                    <a16:rowId xmlns:a16="http://schemas.microsoft.com/office/drawing/2014/main" xmlns="" val="10000"/>
                  </a:ext>
                </a:extLst>
              </a:tr>
              <a:tr h="432000">
                <a:tc>
                  <a:txBody>
                    <a:bodyPr/>
                    <a:lstStyle/>
                    <a:p>
                      <a:pPr algn="l" rtl="0">
                        <a:lnSpc>
                          <a:spcPct val="90000"/>
                        </a:lnSpc>
                      </a:pPr>
                      <a:r>
                        <a:rPr lang="en-US" sz="1400" kern="1200" dirty="0">
                          <a:solidFill>
                            <a:schemeClr val="dk1"/>
                          </a:solidFill>
                          <a:effectLst/>
                          <a:latin typeface="+mn-lt"/>
                          <a:ea typeface="+mn-ea"/>
                          <a:cs typeface="+mn-cs"/>
                        </a:rPr>
                        <a:t>VSPP performs</a:t>
                      </a:r>
                      <a:r>
                        <a:rPr lang="en-US" sz="1400" kern="1200" baseline="0" dirty="0">
                          <a:solidFill>
                            <a:schemeClr val="dk1"/>
                          </a:solidFill>
                          <a:effectLst/>
                          <a:latin typeface="+mn-lt"/>
                          <a:ea typeface="+mn-ea"/>
                          <a:cs typeface="+mn-cs"/>
                        </a:rPr>
                        <a:t> several </a:t>
                      </a:r>
                      <a:r>
                        <a:rPr lang="en-US" sz="1400" kern="1200" dirty="0">
                          <a:solidFill>
                            <a:schemeClr val="dk1"/>
                          </a:solidFill>
                          <a:effectLst/>
                          <a:latin typeface="+mn-lt"/>
                          <a:ea typeface="+mn-ea"/>
                          <a:cs typeface="+mn-cs"/>
                        </a:rPr>
                        <a:t>processes while ingesting a video</a:t>
                      </a:r>
                      <a:endParaRPr lang="he-IL" sz="1400" kern="1200" dirty="0">
                        <a:solidFill>
                          <a:schemeClr val="dk1"/>
                        </a:solidFill>
                        <a:effectLst/>
                        <a:latin typeface="+mn-lt"/>
                        <a:ea typeface="+mn-ea"/>
                        <a:cs typeface="+mn-cs"/>
                      </a:endParaRPr>
                    </a:p>
                  </a:txBody>
                  <a:tcPr marL="72000" marR="72000" marT="36000" marB="36000" anchor="ctr">
                    <a:lnL w="12700" cap="flat" cmpd="sng" algn="ctr">
                      <a:noFill/>
                      <a:prstDash val="solid"/>
                      <a:round/>
                      <a:headEnd type="none" w="med" len="med"/>
                      <a:tailEnd type="none" w="med" len="med"/>
                    </a:lnL>
                    <a:solidFill>
                      <a:srgbClr val="BADEEE"/>
                    </a:solidFill>
                  </a:tcPr>
                </a:tc>
                <a:tc>
                  <a:txBody>
                    <a:bodyPr/>
                    <a:lstStyle/>
                    <a:p>
                      <a:pPr algn="l" rtl="0">
                        <a:lnSpc>
                          <a:spcPct val="90000"/>
                        </a:lnSpc>
                      </a:pPr>
                      <a:r>
                        <a:rPr lang="en-US" sz="1400" dirty="0"/>
                        <a:t>Description: </a:t>
                      </a:r>
                      <a:endParaRPr lang="he-IL" sz="1400" dirty="0"/>
                    </a:p>
                  </a:txBody>
                  <a:tcPr marL="72000" marR="72000" marT="36000" marB="36000" anchor="ctr">
                    <a:lnR w="12700" cap="flat" cmpd="sng" algn="ctr">
                      <a:noFill/>
                      <a:prstDash val="solid"/>
                      <a:round/>
                      <a:headEnd type="none" w="med" len="med"/>
                      <a:tailEnd type="none" w="med" len="med"/>
                    </a:lnR>
                    <a:solidFill>
                      <a:srgbClr val="BADEEE"/>
                    </a:solidFill>
                  </a:tcPr>
                </a:tc>
                <a:extLst>
                  <a:ext uri="{0D108BD9-81ED-4DB2-BD59-A6C34878D82A}">
                    <a16:rowId xmlns:a16="http://schemas.microsoft.com/office/drawing/2014/main" xmlns="" val="10001"/>
                  </a:ext>
                </a:extLst>
              </a:tr>
              <a:tr h="1476000">
                <a:tc>
                  <a:txBody>
                    <a:bodyPr/>
                    <a:lstStyle/>
                    <a:p>
                      <a:pPr algn="l" rtl="0">
                        <a:lnSpc>
                          <a:spcPct val="90000"/>
                        </a:lnSpc>
                      </a:pPr>
                      <a:r>
                        <a:rPr lang="en-US" sz="1400" kern="1200" dirty="0">
                          <a:solidFill>
                            <a:schemeClr val="dk1"/>
                          </a:solidFill>
                          <a:effectLst/>
                          <a:latin typeface="+mn-lt"/>
                          <a:ea typeface="+mn-ea"/>
                          <a:cs typeface="+mn-cs"/>
                        </a:rPr>
                        <a:t>To prepare the video,</a:t>
                      </a:r>
                      <a:r>
                        <a:rPr lang="en-US" sz="1400" kern="1200" baseline="0" dirty="0">
                          <a:solidFill>
                            <a:schemeClr val="dk1"/>
                          </a:solidFill>
                          <a:effectLst/>
                          <a:latin typeface="+mn-lt"/>
                          <a:ea typeface="+mn-ea"/>
                          <a:cs typeface="+mn-cs"/>
                        </a:rPr>
                        <a:t> check quality and improve for later use (stream).</a:t>
                      </a:r>
                    </a:p>
                    <a:p>
                      <a:pPr marL="252000" lvl="0" indent="-252000" rtl="0">
                        <a:lnSpc>
                          <a:spcPct val="90000"/>
                        </a:lnSpc>
                        <a:buFont typeface="+mj-lt"/>
                        <a:buAutoNum type="arabicPeriod"/>
                      </a:pPr>
                      <a:r>
                        <a:rPr lang="en-US" sz="1400" kern="1200" dirty="0">
                          <a:solidFill>
                            <a:schemeClr val="dk1"/>
                          </a:solidFill>
                          <a:effectLst/>
                          <a:latin typeface="+mn-lt"/>
                          <a:ea typeface="+mn-ea"/>
                          <a:cs typeface="+mn-cs"/>
                        </a:rPr>
                        <a:t>Indexing: Video analyzing and creation of index file per each ingested SPTS.</a:t>
                      </a:r>
                    </a:p>
                    <a:p>
                      <a:pPr marL="252000" lvl="0" indent="-252000">
                        <a:lnSpc>
                          <a:spcPct val="90000"/>
                        </a:lnSpc>
                        <a:buFont typeface="+mj-lt"/>
                        <a:buAutoNum type="arabicPeriod"/>
                      </a:pPr>
                      <a:r>
                        <a:rPr lang="en-US" sz="1400" kern="1200" dirty="0">
                          <a:solidFill>
                            <a:schemeClr val="dk1"/>
                          </a:solidFill>
                          <a:effectLst/>
                          <a:latin typeface="+mn-lt"/>
                          <a:ea typeface="+mn-ea"/>
                          <a:cs typeface="+mn-cs"/>
                        </a:rPr>
                        <a:t>Error detection: Performing Video and MPEG Transport Stream level integrity check and errors detection.</a:t>
                      </a:r>
                    </a:p>
                    <a:p>
                      <a:pPr marL="252000" lvl="0" indent="-252000">
                        <a:lnSpc>
                          <a:spcPct val="90000"/>
                        </a:lnSpc>
                        <a:buFont typeface="+mj-lt"/>
                        <a:buAutoNum type="arabicPeriod"/>
                      </a:pPr>
                      <a:r>
                        <a:rPr lang="en-US" sz="1400" kern="1200" dirty="0">
                          <a:solidFill>
                            <a:schemeClr val="dk1"/>
                          </a:solidFill>
                          <a:effectLst/>
                          <a:latin typeface="+mn-lt"/>
                          <a:ea typeface="+mn-ea"/>
                          <a:cs typeface="+mn-cs"/>
                        </a:rPr>
                        <a:t>Prepare for ad-insertion: Detection of SCTE-35 markers for seamless Ad-insertion and splicing purposes.</a:t>
                      </a:r>
                    </a:p>
                    <a:p>
                      <a:pPr marL="252000" lvl="0" indent="-252000">
                        <a:lnSpc>
                          <a:spcPct val="90000"/>
                        </a:lnSpc>
                        <a:buFont typeface="+mj-lt"/>
                        <a:buAutoNum type="arabicPeriod"/>
                      </a:pPr>
                      <a:r>
                        <a:rPr lang="en-US" sz="1400" kern="1200" dirty="0">
                          <a:solidFill>
                            <a:schemeClr val="dk1"/>
                          </a:solidFill>
                          <a:effectLst/>
                          <a:latin typeface="+mn-lt"/>
                          <a:ea typeface="+mn-ea"/>
                          <a:cs typeface="+mn-cs"/>
                        </a:rPr>
                        <a:t>Null packets removal from the TS for storage capacity efficiency.</a:t>
                      </a:r>
                    </a:p>
                    <a:p>
                      <a:pPr marL="252000" lvl="0" indent="-252000">
                        <a:lnSpc>
                          <a:spcPct val="90000"/>
                        </a:lnSpc>
                        <a:buFont typeface="+mj-lt"/>
                        <a:buAutoNum type="arabicPeriod"/>
                      </a:pPr>
                      <a:r>
                        <a:rPr lang="en-US" sz="1400" kern="1200" dirty="0">
                          <a:solidFill>
                            <a:schemeClr val="dk1"/>
                          </a:solidFill>
                          <a:effectLst/>
                          <a:latin typeface="+mn-lt"/>
                          <a:ea typeface="+mn-ea"/>
                          <a:cs typeface="+mn-cs"/>
                        </a:rPr>
                        <a:t>Original PIDs remapping to the common values.</a:t>
                      </a:r>
                    </a:p>
                    <a:p>
                      <a:pPr marL="252000" lvl="0" indent="-252000">
                        <a:lnSpc>
                          <a:spcPct val="90000"/>
                        </a:lnSpc>
                        <a:buFont typeface="+mj-lt"/>
                        <a:buAutoNum type="arabicPeriod"/>
                      </a:pPr>
                      <a:r>
                        <a:rPr lang="en-US" sz="1400" kern="1200" dirty="0">
                          <a:solidFill>
                            <a:schemeClr val="dk1"/>
                          </a:solidFill>
                          <a:effectLst/>
                          <a:latin typeface="+mn-lt"/>
                          <a:ea typeface="+mn-ea"/>
                          <a:cs typeface="+mn-cs"/>
                        </a:rPr>
                        <a:t>Segmenting and dispersion of the content across the entire cluster</a:t>
                      </a:r>
                      <a:endParaRPr lang="he-IL" sz="1400" kern="1200" dirty="0">
                        <a:solidFill>
                          <a:schemeClr val="dk1"/>
                        </a:solidFill>
                        <a:effectLst/>
                        <a:latin typeface="+mn-lt"/>
                        <a:ea typeface="+mn-ea"/>
                        <a:cs typeface="+mn-cs"/>
                      </a:endParaRPr>
                    </a:p>
                  </a:txBody>
                  <a:tcPr marL="72000" marR="72000" marT="36000" marB="3600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DEEEF7"/>
                    </a:solidFill>
                  </a:tcPr>
                </a:tc>
                <a:tc>
                  <a:txBody>
                    <a:bodyPr/>
                    <a:lstStyle/>
                    <a:p>
                      <a:pPr algn="l" rtl="0">
                        <a:lnSpc>
                          <a:spcPct val="90000"/>
                        </a:lnSpc>
                      </a:pPr>
                      <a:r>
                        <a:rPr lang="en-US" sz="1400" dirty="0"/>
                        <a:t>Main Purpose </a:t>
                      </a:r>
                      <a:endParaRPr lang="he-IL" sz="1400" dirty="0"/>
                    </a:p>
                  </a:txBody>
                  <a:tcPr marL="72000" marR="72000" marT="36000" marB="3600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EEEF7"/>
                    </a:solidFill>
                  </a:tcPr>
                </a:tc>
                <a:extLst>
                  <a:ext uri="{0D108BD9-81ED-4DB2-BD59-A6C34878D82A}">
                    <a16:rowId xmlns:a16="http://schemas.microsoft.com/office/drawing/2014/main" xmlns="" val="10002"/>
                  </a:ext>
                </a:extLst>
              </a:tr>
            </a:tbl>
          </a:graphicData>
        </a:graphic>
      </p:graphicFrame>
    </p:spTree>
    <p:custDataLst>
      <p:tags r:id="rId1"/>
    </p:custDataLst>
    <p:extLst>
      <p:ext uri="{BB962C8B-B14F-4D97-AF65-F5344CB8AC3E}">
        <p14:creationId xmlns:p14="http://schemas.microsoft.com/office/powerpoint/2010/main" xmlns="" val="805838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Recording, Processes while Ingest </a:t>
            </a:r>
            <a:endParaRPr lang="he-IL" dirty="0"/>
          </a:p>
        </p:txBody>
      </p:sp>
      <p:pic>
        <p:nvPicPr>
          <p:cNvPr id="76" name="Picture 75"/>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2067434" y="1724025"/>
            <a:ext cx="8207410" cy="4481138"/>
          </a:xfrm>
          <a:prstGeom prst="rect">
            <a:avLst/>
          </a:prstGeom>
        </p:spPr>
      </p:pic>
    </p:spTree>
    <p:custDataLst>
      <p:tags r:id="rId1"/>
    </p:custDataLst>
    <p:extLst>
      <p:ext uri="{BB962C8B-B14F-4D97-AF65-F5344CB8AC3E}">
        <p14:creationId xmlns:p14="http://schemas.microsoft.com/office/powerpoint/2010/main" xmlns="" val="3398641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1" name="CustomShape 1"/>
          <p:cNvSpPr/>
          <p:nvPr/>
        </p:nvSpPr>
        <p:spPr>
          <a:xfrm>
            <a:off x="121920" y="97200"/>
            <a:ext cx="11598720" cy="811520"/>
          </a:xfrm>
          <a:prstGeom prst="rect">
            <a:avLst/>
          </a:prstGeom>
          <a:noFill/>
          <a:ln>
            <a:noFill/>
          </a:ln>
        </p:spPr>
        <p:txBody>
          <a:bodyPr lIns="90000" tIns="45000" rIns="90000" bIns="45000" anchor="ctr"/>
          <a:lstStyle/>
          <a:p>
            <a:pPr algn="ctr" rtl="0">
              <a:lnSpc>
                <a:spcPct val="100000"/>
              </a:lnSpc>
            </a:pPr>
            <a:endParaRPr dirty="0"/>
          </a:p>
          <a:p>
            <a:pPr algn="ctr"/>
            <a:r>
              <a:rPr lang="en-US" sz="4400" dirty="0">
                <a:solidFill>
                  <a:srgbClr val="000000"/>
                </a:solidFill>
                <a:latin typeface="+mj-lt"/>
              </a:rPr>
              <a:t>VSPP Storage and Compute Grid</a:t>
            </a:r>
            <a:endParaRPr lang="en-US" sz="4400" dirty="0">
              <a:latin typeface="+mj-lt"/>
            </a:endParaRPr>
          </a:p>
        </p:txBody>
      </p:sp>
      <p:sp>
        <p:nvSpPr>
          <p:cNvPr id="2322" name="CustomShape 2"/>
          <p:cNvSpPr/>
          <p:nvPr/>
        </p:nvSpPr>
        <p:spPr>
          <a:xfrm>
            <a:off x="234720" y="764704"/>
            <a:ext cx="11744640" cy="5261760"/>
          </a:xfrm>
          <a:prstGeom prst="rect">
            <a:avLst/>
          </a:prstGeom>
          <a:noFill/>
          <a:ln>
            <a:noFill/>
          </a:ln>
        </p:spPr>
      </p:sp>
      <p:sp>
        <p:nvSpPr>
          <p:cNvPr id="2323" name="CustomShape 3"/>
          <p:cNvSpPr/>
          <p:nvPr/>
        </p:nvSpPr>
        <p:spPr>
          <a:xfrm>
            <a:off x="501120" y="39240"/>
            <a:ext cx="10968480" cy="5208840"/>
          </a:xfrm>
          <a:prstGeom prst="rect">
            <a:avLst/>
          </a:prstGeom>
          <a:noFill/>
          <a:ln>
            <a:noFill/>
          </a:ln>
        </p:spPr>
        <p:txBody>
          <a:bodyPr lIns="90000" tIns="45000" rIns="90000" bIns="45000"/>
          <a:lstStyle/>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p:txBody>
      </p:sp>
      <p:sp>
        <p:nvSpPr>
          <p:cNvPr id="2324" name="CustomShape 4"/>
          <p:cNvSpPr/>
          <p:nvPr/>
        </p:nvSpPr>
        <p:spPr>
          <a:xfrm>
            <a:off x="752640" y="899344"/>
            <a:ext cx="10968000" cy="3258034"/>
          </a:xfrm>
          <a:prstGeom prst="rect">
            <a:avLst/>
          </a:prstGeom>
          <a:noFill/>
          <a:ln>
            <a:noFill/>
          </a:ln>
        </p:spPr>
        <p:txBody>
          <a:bodyPr lIns="0" tIns="0" rIns="0" bIns="0">
            <a:normAutofit fontScale="92500" lnSpcReduction="10000"/>
          </a:bodyPr>
          <a:lstStyle/>
          <a:p>
            <a:endParaRPr lang="en-GB" sz="2800" b="1" u="sng" dirty="0"/>
          </a:p>
          <a:p>
            <a:r>
              <a:rPr lang="en-US" sz="2800" dirty="0"/>
              <a:t>As a final point in the ingest process the content is optionally </a:t>
            </a:r>
          </a:p>
          <a:p>
            <a:r>
              <a:rPr lang="en-US" sz="2800" dirty="0"/>
              <a:t>segmented to small chunks (~1MB) and dispersed across the entire </a:t>
            </a:r>
          </a:p>
          <a:p>
            <a:r>
              <a:rPr lang="en-US" sz="2800" dirty="0"/>
              <a:t>cluster to provide better storage capacity efficient and ensure the </a:t>
            </a:r>
          </a:p>
          <a:p>
            <a:r>
              <a:rPr lang="en-US" sz="2800" dirty="0"/>
              <a:t>highest reliability level and most advanced content redundancy </a:t>
            </a:r>
          </a:p>
          <a:p>
            <a:r>
              <a:rPr lang="en-US" sz="2800" dirty="0"/>
              <a:t>scheme.</a:t>
            </a:r>
          </a:p>
          <a:p>
            <a:endParaRPr lang="en-GB" sz="2800" dirty="0"/>
          </a:p>
        </p:txBody>
      </p:sp>
      <p:grpSp>
        <p:nvGrpSpPr>
          <p:cNvPr id="2" name="Group 1"/>
          <p:cNvGrpSpPr/>
          <p:nvPr/>
        </p:nvGrpSpPr>
        <p:grpSpPr>
          <a:xfrm>
            <a:off x="6357174" y="4157378"/>
            <a:ext cx="5363466" cy="1848374"/>
            <a:chOff x="858129" y="2827606"/>
            <a:chExt cx="5363466" cy="1848374"/>
          </a:xfrm>
        </p:grpSpPr>
        <p:sp>
          <p:nvSpPr>
            <p:cNvPr id="6" name="TextBox 5"/>
            <p:cNvSpPr txBox="1"/>
            <p:nvPr/>
          </p:nvSpPr>
          <p:spPr>
            <a:xfrm>
              <a:off x="928468" y="2827606"/>
              <a:ext cx="2644726" cy="584775"/>
            </a:xfrm>
            <a:prstGeom prst="rect">
              <a:avLst/>
            </a:prstGeom>
            <a:noFill/>
          </p:spPr>
          <p:txBody>
            <a:bodyPr wrap="square" rtlCol="0">
              <a:spAutoFit/>
            </a:bodyPr>
            <a:lstStyle/>
            <a:p>
              <a:r>
                <a:rPr lang="en-US" sz="3200" b="1" dirty="0" err="1">
                  <a:blipFill>
                    <a:blip r:embed="rId3"/>
                    <a:stretch>
                      <a:fillRect/>
                    </a:stretch>
                  </a:blipFill>
                </a:rPr>
                <a:t>Fabrix</a:t>
              </a:r>
              <a:r>
                <a:rPr lang="en-US" sz="3200" b="1" dirty="0">
                  <a:blipFill>
                    <a:blip r:embed="rId3"/>
                    <a:stretch>
                      <a:fillRect/>
                    </a:stretch>
                  </a:blipFill>
                </a:rPr>
                <a:t> Meg</a:t>
              </a:r>
              <a:r>
                <a:rPr lang="en-US" sz="3200" b="1" dirty="0"/>
                <a:t>a</a:t>
              </a:r>
            </a:p>
          </p:txBody>
        </p:sp>
        <p:sp>
          <p:nvSpPr>
            <p:cNvPr id="7" name="TextBox 6"/>
            <p:cNvSpPr txBox="1"/>
            <p:nvPr/>
          </p:nvSpPr>
          <p:spPr>
            <a:xfrm>
              <a:off x="858129" y="3745114"/>
              <a:ext cx="3277773" cy="523220"/>
            </a:xfrm>
            <a:prstGeom prst="rect">
              <a:avLst/>
            </a:prstGeom>
            <a:noFill/>
          </p:spPr>
          <p:txBody>
            <a:bodyPr wrap="square" rtlCol="0">
              <a:spAutoFit/>
            </a:bodyPr>
            <a:lstStyle/>
            <a:p>
              <a:r>
                <a:rPr 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1,155,072 Bytes</a:t>
              </a:r>
            </a:p>
          </p:txBody>
        </p:sp>
        <p:sp>
          <p:nvSpPr>
            <p:cNvPr id="8" name="TextBox 7"/>
            <p:cNvSpPr txBox="1"/>
            <p:nvPr/>
          </p:nvSpPr>
          <p:spPr>
            <a:xfrm>
              <a:off x="3501941" y="3737261"/>
              <a:ext cx="2719654" cy="938719"/>
            </a:xfrm>
            <a:prstGeom prst="rect">
              <a:avLst/>
            </a:prstGeom>
            <a:noFill/>
          </p:spPr>
          <p:txBody>
            <a:bodyPr wrap="none" rtlCol="0">
              <a:spAutoFit/>
            </a:bodyPr>
            <a:lstStyle/>
            <a:p>
              <a:pPr algn="ctr"/>
              <a:r>
                <a:rPr 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188</a:t>
              </a:r>
              <a:endParaRPr lang="en-US" sz="2800" b="1" dirty="0"/>
            </a:p>
            <a:p>
              <a:pPr algn="ctr"/>
              <a:r>
                <a:rPr lang="en-US" sz="1800" dirty="0"/>
                <a:t>(MPEG2 TS packet size)</a:t>
              </a:r>
            </a:p>
          </p:txBody>
        </p:sp>
      </p:grpSp>
    </p:spTree>
    <p:extLst>
      <p:ext uri="{BB962C8B-B14F-4D97-AF65-F5344CB8AC3E}">
        <p14:creationId xmlns:p14="http://schemas.microsoft.com/office/powerpoint/2010/main" xmlns="" val="3301140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0" y="0"/>
            <a:ext cx="12192000" cy="6858000"/>
          </a:xfrm>
          <a:prstGeom prst="rect">
            <a:avLst/>
          </a:prstGeom>
        </p:spPr>
      </p:pic>
      <p:sp>
        <p:nvSpPr>
          <p:cNvPr id="1543" name="CustomShape 1"/>
          <p:cNvSpPr/>
          <p:nvPr/>
        </p:nvSpPr>
        <p:spPr>
          <a:xfrm>
            <a:off x="1524000" y="1981080"/>
            <a:ext cx="9142080" cy="1903680"/>
          </a:xfrm>
          <a:prstGeom prst="rect">
            <a:avLst/>
          </a:prstGeom>
          <a:noFill/>
          <a:ln>
            <a:noFill/>
          </a:ln>
        </p:spPr>
        <p:txBody>
          <a:bodyPr lIns="90000" tIns="45000" rIns="90000" bIns="45000" anchor="ctr"/>
          <a:lstStyle/>
          <a:p>
            <a:pPr algn="ctr" rtl="0">
              <a:lnSpc>
                <a:spcPct val="100000"/>
              </a:lnSpc>
            </a:pPr>
            <a:r>
              <a:rPr lang="en-US" sz="6000" dirty="0">
                <a:solidFill>
                  <a:srgbClr val="000000"/>
                </a:solidFill>
                <a:latin typeface="+mj-lt"/>
              </a:rPr>
              <a:t>streaming</a:t>
            </a:r>
            <a:endParaRPr sz="4000" dirty="0">
              <a:latin typeface="+mj-lt"/>
            </a:endParaRPr>
          </a:p>
        </p:txBody>
      </p:sp>
      <p:pic>
        <p:nvPicPr>
          <p:cNvPr id="2" name="Econ20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32460864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2"/>
          <p:cNvSpPr/>
          <p:nvPr/>
        </p:nvSpPr>
        <p:spPr>
          <a:xfrm>
            <a:off x="187200" y="45000"/>
            <a:ext cx="11744640" cy="5261760"/>
          </a:xfrm>
          <a:prstGeom prst="rect">
            <a:avLst/>
          </a:prstGeom>
          <a:noFill/>
          <a:ln>
            <a:noFill/>
          </a:ln>
        </p:spPr>
      </p:sp>
      <p:sp>
        <p:nvSpPr>
          <p:cNvPr id="2331" name="CustomShape 3"/>
          <p:cNvSpPr/>
          <p:nvPr/>
        </p:nvSpPr>
        <p:spPr>
          <a:xfrm>
            <a:off x="501120" y="0"/>
            <a:ext cx="10968480" cy="5208840"/>
          </a:xfrm>
          <a:prstGeom prst="rect">
            <a:avLst/>
          </a:prstGeom>
          <a:noFill/>
          <a:ln>
            <a:noFill/>
          </a:ln>
        </p:spPr>
        <p:txBody>
          <a:bodyPr lIns="90000" tIns="45000" rIns="90000" bIns="45000"/>
          <a:lstStyle/>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p:txBody>
      </p:sp>
      <p:sp>
        <p:nvSpPr>
          <p:cNvPr id="2" name="Title 1"/>
          <p:cNvSpPr>
            <a:spLocks noGrp="1"/>
          </p:cNvSpPr>
          <p:nvPr>
            <p:ph type="title"/>
          </p:nvPr>
        </p:nvSpPr>
        <p:spPr/>
        <p:txBody>
          <a:bodyPr/>
          <a:lstStyle/>
          <a:p>
            <a:r>
              <a:rPr lang="en-US" dirty="0">
                <a:solidFill>
                  <a:srgbClr val="000000"/>
                </a:solidFill>
              </a:rPr>
              <a:t>What is </a:t>
            </a:r>
            <a:r>
              <a:rPr lang="en-US" dirty="0" err="1">
                <a:solidFill>
                  <a:srgbClr val="000000"/>
                </a:solidFill>
              </a:rPr>
              <a:t>abr</a:t>
            </a:r>
            <a:r>
              <a:rPr lang="en-US" dirty="0">
                <a:solidFill>
                  <a:srgbClr val="000000"/>
                </a:solidFill>
              </a:rPr>
              <a:t>?</a:t>
            </a:r>
            <a:r>
              <a:rPr lang="en-US" sz="3200" dirty="0"/>
              <a:t/>
            </a:r>
            <a:br>
              <a:rPr lang="en-US" sz="3200" dirty="0"/>
            </a:br>
            <a:endParaRPr lang="en-GB" dirty="0"/>
          </a:p>
        </p:txBody>
      </p:sp>
      <p:sp>
        <p:nvSpPr>
          <p:cNvPr id="3" name="Content Placeholder 2"/>
          <p:cNvSpPr>
            <a:spLocks noGrp="1"/>
          </p:cNvSpPr>
          <p:nvPr>
            <p:ph sz="quarter" idx="10"/>
          </p:nvPr>
        </p:nvSpPr>
        <p:spPr>
          <a:xfrm>
            <a:off x="329584" y="1640830"/>
            <a:ext cx="11602256" cy="3183418"/>
          </a:xfrm>
        </p:spPr>
        <p:txBody>
          <a:bodyPr>
            <a:normAutofit fontScale="92500" lnSpcReduction="10000"/>
          </a:bodyPr>
          <a:lstStyle/>
          <a:p>
            <a:pPr marL="0" indent="0">
              <a:buNone/>
            </a:pPr>
            <a:r>
              <a:rPr lang="en-GB" b="1" i="1" u="sng" dirty="0">
                <a:solidFill>
                  <a:srgbClr val="000000"/>
                </a:solidFill>
                <a:ea typeface="Droid Sans Fallback"/>
              </a:rPr>
              <a:t>OTT</a:t>
            </a:r>
            <a:endParaRPr lang="en-GB" i="1" dirty="0"/>
          </a:p>
          <a:p>
            <a:r>
              <a:rPr lang="en-GB" dirty="0">
                <a:solidFill>
                  <a:srgbClr val="000000"/>
                </a:solidFill>
                <a:ea typeface="Droid Sans Fallback"/>
              </a:rPr>
              <a:t>OTT services for companion devices are served only from the </a:t>
            </a:r>
            <a:r>
              <a:rPr lang="en-GB" b="1" dirty="0">
                <a:solidFill>
                  <a:srgbClr val="000000"/>
                </a:solidFill>
                <a:ea typeface="Droid Sans Fallback"/>
              </a:rPr>
              <a:t>Origin</a:t>
            </a:r>
            <a:r>
              <a:rPr lang="en-GB" dirty="0">
                <a:solidFill>
                  <a:srgbClr val="000000"/>
                </a:solidFill>
                <a:ea typeface="Droid Sans Fallback"/>
              </a:rPr>
              <a:t> servers.</a:t>
            </a:r>
            <a:endParaRPr lang="en-GB" dirty="0"/>
          </a:p>
          <a:p>
            <a:r>
              <a:rPr lang="en-GB" dirty="0">
                <a:solidFill>
                  <a:srgbClr val="000000"/>
                </a:solidFill>
                <a:ea typeface="Droid Sans Fallback"/>
              </a:rPr>
              <a:t>Manifests and segments of the ABR protocols are tunnelling through the CDN and built in a way that can be cached on CDN nodes and reduce throughput from the Origin.</a:t>
            </a:r>
          </a:p>
          <a:p>
            <a:endParaRPr lang="en-GB" dirty="0"/>
          </a:p>
          <a:p>
            <a:r>
              <a:rPr lang="en-GB" dirty="0">
                <a:solidFill>
                  <a:srgbClr val="000000"/>
                </a:solidFill>
                <a:ea typeface="Droid Sans Fallback"/>
              </a:rPr>
              <a:t>OTT protocols in use are:</a:t>
            </a:r>
          </a:p>
          <a:p>
            <a:pPr lvl="1"/>
            <a:r>
              <a:rPr lang="en-GB" dirty="0">
                <a:solidFill>
                  <a:srgbClr val="000000"/>
                </a:solidFill>
                <a:ea typeface="Droid Sans Fallback"/>
              </a:rPr>
              <a:t> HLS (Apple HTTP Live Streaming)</a:t>
            </a:r>
          </a:p>
          <a:p>
            <a:pPr lvl="1"/>
            <a:r>
              <a:rPr lang="en-GB" dirty="0">
                <a:solidFill>
                  <a:srgbClr val="000000"/>
                </a:solidFill>
                <a:ea typeface="Droid Sans Fallback"/>
              </a:rPr>
              <a:t>HSS (Microsoft Smooth Streaming)</a:t>
            </a:r>
          </a:p>
          <a:p>
            <a:pPr lvl="1"/>
            <a:r>
              <a:rPr lang="en-GB" dirty="0">
                <a:solidFill>
                  <a:srgbClr val="000000"/>
                </a:solidFill>
                <a:ea typeface="Droid Sans Fallback"/>
              </a:rPr>
              <a:t>DASH Dynamic Adaptive Streaming over HTTP</a:t>
            </a:r>
            <a:endParaRPr lang="en-GB" dirty="0"/>
          </a:p>
          <a:p>
            <a:endParaRPr lang="en-GB" dirty="0"/>
          </a:p>
        </p:txBody>
      </p:sp>
    </p:spTree>
    <p:extLst>
      <p:ext uri="{BB962C8B-B14F-4D97-AF65-F5344CB8AC3E}">
        <p14:creationId xmlns:p14="http://schemas.microsoft.com/office/powerpoint/2010/main" xmlns="" val="39069661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8" y="1800000"/>
            <a:ext cx="11135785" cy="4488258"/>
          </a:xfrm>
        </p:spPr>
        <p:txBody>
          <a:bodyPr/>
          <a:lstStyle/>
          <a:p>
            <a:pPr marL="0" indent="0">
              <a:buNone/>
            </a:pPr>
            <a:r>
              <a:rPr lang="en-US" dirty="0">
                <a:solidFill>
                  <a:srgbClr val="8F3F7B"/>
                </a:solidFill>
              </a:rPr>
              <a:t>Packaging Protocols:</a:t>
            </a:r>
          </a:p>
          <a:p>
            <a:r>
              <a:rPr lang="en-US" dirty="0">
                <a:solidFill>
                  <a:srgbClr val="00285F"/>
                </a:solidFill>
              </a:rPr>
              <a:t>HLS</a:t>
            </a:r>
          </a:p>
          <a:p>
            <a:r>
              <a:rPr lang="en-US" dirty="0">
                <a:solidFill>
                  <a:srgbClr val="00285F"/>
                </a:solidFill>
              </a:rPr>
              <a:t>Microsoft Smooth Streaming</a:t>
            </a:r>
          </a:p>
          <a:p>
            <a:r>
              <a:rPr lang="en-US" dirty="0">
                <a:solidFill>
                  <a:srgbClr val="00285F"/>
                </a:solidFill>
              </a:rPr>
              <a:t>MPEG-DASH </a:t>
            </a:r>
            <a:r>
              <a:rPr lang="en-US" sz="2000" i="1" dirty="0">
                <a:solidFill>
                  <a:srgbClr val="00285F"/>
                </a:solidFill>
              </a:rPr>
              <a:t>(ISOBMF)</a:t>
            </a:r>
          </a:p>
          <a:p>
            <a:pPr marL="0" indent="0">
              <a:buNone/>
            </a:pPr>
            <a:endParaRPr lang="en-US" dirty="0"/>
          </a:p>
          <a:p>
            <a:pPr marL="0" indent="0">
              <a:buNone/>
            </a:pPr>
            <a:r>
              <a:rPr lang="en-US" sz="2000" dirty="0">
                <a:solidFill>
                  <a:srgbClr val="8F3F7B"/>
                </a:solidFill>
              </a:rPr>
              <a:t>Video:</a:t>
            </a:r>
          </a:p>
          <a:p>
            <a:r>
              <a:rPr lang="en-US" sz="2000" dirty="0">
                <a:solidFill>
                  <a:srgbClr val="00285F"/>
                </a:solidFill>
              </a:rPr>
              <a:t>H264</a:t>
            </a:r>
          </a:p>
          <a:p>
            <a:r>
              <a:rPr lang="en-US" sz="2000" dirty="0">
                <a:solidFill>
                  <a:srgbClr val="00285F"/>
                </a:solidFill>
              </a:rPr>
              <a:t>H265 with MPEG-DASH</a:t>
            </a:r>
          </a:p>
          <a:p>
            <a:endParaRPr lang="en-US" sz="2000" dirty="0"/>
          </a:p>
          <a:p>
            <a:r>
              <a:rPr lang="en-US" sz="2000" dirty="0">
                <a:solidFill>
                  <a:srgbClr val="8F3F7B"/>
                </a:solidFill>
              </a:rPr>
              <a:t>Audio:</a:t>
            </a:r>
          </a:p>
          <a:p>
            <a:r>
              <a:rPr lang="en-US" sz="2000" dirty="0">
                <a:solidFill>
                  <a:srgbClr val="00285F"/>
                </a:solidFill>
              </a:rPr>
              <a:t>AAC</a:t>
            </a:r>
          </a:p>
        </p:txBody>
      </p:sp>
      <p:sp>
        <p:nvSpPr>
          <p:cNvPr id="3" name="Title 2"/>
          <p:cNvSpPr>
            <a:spLocks noGrp="1"/>
          </p:cNvSpPr>
          <p:nvPr>
            <p:ph type="title"/>
          </p:nvPr>
        </p:nvSpPr>
        <p:spPr/>
        <p:txBody>
          <a:bodyPr/>
          <a:lstStyle/>
          <a:p>
            <a:r>
              <a:rPr lang="en-US" dirty="0"/>
              <a:t>OTT packaging</a:t>
            </a:r>
          </a:p>
        </p:txBody>
      </p:sp>
      <p:sp>
        <p:nvSpPr>
          <p:cNvPr id="4" name="Freeform 3"/>
          <p:cNvSpPr>
            <a:spLocks noChangeAspect="1" noEditPoints="1"/>
          </p:cNvSpPr>
          <p:nvPr/>
        </p:nvSpPr>
        <p:spPr bwMode="auto">
          <a:xfrm>
            <a:off x="6747641" y="2051310"/>
            <a:ext cx="4621771" cy="4018744"/>
          </a:xfrm>
          <a:custGeom>
            <a:avLst/>
            <a:gdLst>
              <a:gd name="T0" fmla="*/ 1313184 w 454"/>
              <a:gd name="T1" fmla="*/ 104992 h 395"/>
              <a:gd name="T2" fmla="*/ 1283168 w 454"/>
              <a:gd name="T3" fmla="*/ 157488 h 395"/>
              <a:gd name="T4" fmla="*/ 1433246 w 454"/>
              <a:gd name="T5" fmla="*/ 461215 h 395"/>
              <a:gd name="T6" fmla="*/ 919229 w 454"/>
              <a:gd name="T7" fmla="*/ 176237 h 395"/>
              <a:gd name="T8" fmla="*/ 1133090 w 454"/>
              <a:gd name="T9" fmla="*/ 74994 h 395"/>
              <a:gd name="T10" fmla="*/ 1185617 w 454"/>
              <a:gd name="T11" fmla="*/ 101242 h 395"/>
              <a:gd name="T12" fmla="*/ 1215633 w 454"/>
              <a:gd name="T13" fmla="*/ 48746 h 395"/>
              <a:gd name="T14" fmla="*/ 1065555 w 454"/>
              <a:gd name="T15" fmla="*/ 22498 h 395"/>
              <a:gd name="T16" fmla="*/ 0 w 454"/>
              <a:gd name="T17" fmla="*/ 656200 h 395"/>
              <a:gd name="T18" fmla="*/ 273893 w 454"/>
              <a:gd name="T19" fmla="*/ 839936 h 395"/>
              <a:gd name="T20" fmla="*/ 315164 w 454"/>
              <a:gd name="T21" fmla="*/ 1177410 h 395"/>
              <a:gd name="T22" fmla="*/ 821678 w 454"/>
              <a:gd name="T23" fmla="*/ 1469888 h 395"/>
              <a:gd name="T24" fmla="*/ 866701 w 454"/>
              <a:gd name="T25" fmla="*/ 1481137 h 395"/>
              <a:gd name="T26" fmla="*/ 911725 w 454"/>
              <a:gd name="T27" fmla="*/ 1469888 h 395"/>
              <a:gd name="T28" fmla="*/ 1418239 w 454"/>
              <a:gd name="T29" fmla="*/ 1177410 h 395"/>
              <a:gd name="T30" fmla="*/ 1459510 w 454"/>
              <a:gd name="T31" fmla="*/ 513711 h 395"/>
              <a:gd name="T32" fmla="*/ 1703387 w 454"/>
              <a:gd name="T33" fmla="*/ 352473 h 395"/>
              <a:gd name="T34" fmla="*/ 75039 w 454"/>
              <a:gd name="T35" fmla="*/ 656200 h 395"/>
              <a:gd name="T36" fmla="*/ 806670 w 454"/>
              <a:gd name="T37" fmla="*/ 817438 h 395"/>
              <a:gd name="T38" fmla="*/ 566545 w 454"/>
              <a:gd name="T39" fmla="*/ 933679 h 395"/>
              <a:gd name="T40" fmla="*/ 75039 w 454"/>
              <a:gd name="T41" fmla="*/ 656200 h 395"/>
              <a:gd name="T42" fmla="*/ 345180 w 454"/>
              <a:gd name="T43" fmla="*/ 1124914 h 395"/>
              <a:gd name="T44" fmla="*/ 333924 w 454"/>
              <a:gd name="T45" fmla="*/ 873683 h 395"/>
              <a:gd name="T46" fmla="*/ 589057 w 454"/>
              <a:gd name="T47" fmla="*/ 997424 h 395"/>
              <a:gd name="T48" fmla="*/ 836686 w 454"/>
              <a:gd name="T49" fmla="*/ 869934 h 395"/>
              <a:gd name="T50" fmla="*/ 836686 w 454"/>
              <a:gd name="T51" fmla="*/ 764942 h 395"/>
              <a:gd name="T52" fmla="*/ 836686 w 454"/>
              <a:gd name="T53" fmla="*/ 221233 h 395"/>
              <a:gd name="T54" fmla="*/ 896717 w 454"/>
              <a:gd name="T55" fmla="*/ 236232 h 395"/>
              <a:gd name="T56" fmla="*/ 896717 w 454"/>
              <a:gd name="T57" fmla="*/ 764942 h 395"/>
              <a:gd name="T58" fmla="*/ 1399479 w 454"/>
              <a:gd name="T59" fmla="*/ 1106166 h 395"/>
              <a:gd name="T60" fmla="*/ 1391975 w 454"/>
              <a:gd name="T61" fmla="*/ 1124914 h 395"/>
              <a:gd name="T62" fmla="*/ 896717 w 454"/>
              <a:gd name="T63" fmla="*/ 836186 h 395"/>
              <a:gd name="T64" fmla="*/ 1399479 w 454"/>
              <a:gd name="T65" fmla="*/ 1106166 h 3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4" h="395">
                <a:moveTo>
                  <a:pt x="446" y="82"/>
                </a:moveTo>
                <a:cubicBezTo>
                  <a:pt x="436" y="76"/>
                  <a:pt x="351" y="28"/>
                  <a:pt x="350" y="28"/>
                </a:cubicBezTo>
                <a:cubicBezTo>
                  <a:pt x="347" y="26"/>
                  <a:pt x="342" y="27"/>
                  <a:pt x="339" y="31"/>
                </a:cubicBezTo>
                <a:cubicBezTo>
                  <a:pt x="337" y="35"/>
                  <a:pt x="339" y="39"/>
                  <a:pt x="342" y="42"/>
                </a:cubicBezTo>
                <a:cubicBezTo>
                  <a:pt x="343" y="42"/>
                  <a:pt x="415" y="83"/>
                  <a:pt x="434" y="93"/>
                </a:cubicBezTo>
                <a:cubicBezTo>
                  <a:pt x="426" y="98"/>
                  <a:pt x="407" y="109"/>
                  <a:pt x="382" y="123"/>
                </a:cubicBezTo>
                <a:cubicBezTo>
                  <a:pt x="381" y="123"/>
                  <a:pt x="381" y="123"/>
                  <a:pt x="381" y="123"/>
                </a:cubicBezTo>
                <a:cubicBezTo>
                  <a:pt x="245" y="47"/>
                  <a:pt x="245" y="47"/>
                  <a:pt x="245" y="47"/>
                </a:cubicBezTo>
                <a:cubicBezTo>
                  <a:pt x="292" y="20"/>
                  <a:pt x="292" y="20"/>
                  <a:pt x="292" y="20"/>
                </a:cubicBezTo>
                <a:cubicBezTo>
                  <a:pt x="297" y="17"/>
                  <a:pt x="301" y="20"/>
                  <a:pt x="302" y="20"/>
                </a:cubicBezTo>
                <a:cubicBezTo>
                  <a:pt x="302" y="20"/>
                  <a:pt x="302" y="20"/>
                  <a:pt x="302" y="20"/>
                </a:cubicBezTo>
                <a:cubicBezTo>
                  <a:pt x="316" y="27"/>
                  <a:pt x="316" y="27"/>
                  <a:pt x="316" y="27"/>
                </a:cubicBezTo>
                <a:cubicBezTo>
                  <a:pt x="320" y="30"/>
                  <a:pt x="325" y="28"/>
                  <a:pt x="327" y="24"/>
                </a:cubicBezTo>
                <a:cubicBezTo>
                  <a:pt x="329" y="20"/>
                  <a:pt x="328" y="16"/>
                  <a:pt x="324" y="13"/>
                </a:cubicBezTo>
                <a:cubicBezTo>
                  <a:pt x="310" y="6"/>
                  <a:pt x="310" y="6"/>
                  <a:pt x="310" y="6"/>
                </a:cubicBezTo>
                <a:cubicBezTo>
                  <a:pt x="306" y="3"/>
                  <a:pt x="295" y="0"/>
                  <a:pt x="284" y="6"/>
                </a:cubicBezTo>
                <a:cubicBezTo>
                  <a:pt x="9" y="163"/>
                  <a:pt x="9" y="163"/>
                  <a:pt x="9" y="163"/>
                </a:cubicBezTo>
                <a:cubicBezTo>
                  <a:pt x="5" y="165"/>
                  <a:pt x="0" y="169"/>
                  <a:pt x="0" y="175"/>
                </a:cubicBezTo>
                <a:cubicBezTo>
                  <a:pt x="0" y="178"/>
                  <a:pt x="1" y="183"/>
                  <a:pt x="9" y="188"/>
                </a:cubicBezTo>
                <a:cubicBezTo>
                  <a:pt x="73" y="224"/>
                  <a:pt x="73" y="224"/>
                  <a:pt x="73" y="224"/>
                </a:cubicBezTo>
                <a:cubicBezTo>
                  <a:pt x="73" y="295"/>
                  <a:pt x="73" y="295"/>
                  <a:pt x="73" y="295"/>
                </a:cubicBezTo>
                <a:cubicBezTo>
                  <a:pt x="73" y="300"/>
                  <a:pt x="75" y="309"/>
                  <a:pt x="84" y="314"/>
                </a:cubicBezTo>
                <a:cubicBezTo>
                  <a:pt x="219" y="392"/>
                  <a:pt x="219" y="392"/>
                  <a:pt x="219" y="392"/>
                </a:cubicBezTo>
                <a:cubicBezTo>
                  <a:pt x="219" y="392"/>
                  <a:pt x="219" y="392"/>
                  <a:pt x="219" y="392"/>
                </a:cubicBezTo>
                <a:cubicBezTo>
                  <a:pt x="223" y="394"/>
                  <a:pt x="227" y="395"/>
                  <a:pt x="231" y="395"/>
                </a:cubicBezTo>
                <a:cubicBezTo>
                  <a:pt x="231" y="395"/>
                  <a:pt x="231" y="395"/>
                  <a:pt x="231" y="395"/>
                </a:cubicBezTo>
                <a:cubicBezTo>
                  <a:pt x="231" y="395"/>
                  <a:pt x="231" y="395"/>
                  <a:pt x="231" y="395"/>
                </a:cubicBezTo>
                <a:cubicBezTo>
                  <a:pt x="238" y="395"/>
                  <a:pt x="242" y="393"/>
                  <a:pt x="243" y="392"/>
                </a:cubicBezTo>
                <a:cubicBezTo>
                  <a:pt x="243" y="392"/>
                  <a:pt x="244" y="392"/>
                  <a:pt x="244" y="392"/>
                </a:cubicBezTo>
                <a:cubicBezTo>
                  <a:pt x="378" y="314"/>
                  <a:pt x="378" y="314"/>
                  <a:pt x="378" y="314"/>
                </a:cubicBezTo>
                <a:cubicBezTo>
                  <a:pt x="383" y="312"/>
                  <a:pt x="389" y="306"/>
                  <a:pt x="389" y="295"/>
                </a:cubicBezTo>
                <a:cubicBezTo>
                  <a:pt x="389" y="137"/>
                  <a:pt x="389" y="137"/>
                  <a:pt x="389" y="137"/>
                </a:cubicBezTo>
                <a:cubicBezTo>
                  <a:pt x="420" y="120"/>
                  <a:pt x="442" y="107"/>
                  <a:pt x="445" y="105"/>
                </a:cubicBezTo>
                <a:cubicBezTo>
                  <a:pt x="449" y="103"/>
                  <a:pt x="454" y="99"/>
                  <a:pt x="454" y="94"/>
                </a:cubicBezTo>
                <a:cubicBezTo>
                  <a:pt x="454" y="91"/>
                  <a:pt x="453" y="86"/>
                  <a:pt x="446" y="82"/>
                </a:cubicBezTo>
                <a:close/>
                <a:moveTo>
                  <a:pt x="20" y="175"/>
                </a:moveTo>
                <a:cubicBezTo>
                  <a:pt x="81" y="140"/>
                  <a:pt x="81" y="140"/>
                  <a:pt x="81" y="140"/>
                </a:cubicBezTo>
                <a:cubicBezTo>
                  <a:pt x="215" y="218"/>
                  <a:pt x="215" y="218"/>
                  <a:pt x="215" y="218"/>
                </a:cubicBezTo>
                <a:cubicBezTo>
                  <a:pt x="185" y="235"/>
                  <a:pt x="163" y="248"/>
                  <a:pt x="161" y="249"/>
                </a:cubicBezTo>
                <a:cubicBezTo>
                  <a:pt x="157" y="251"/>
                  <a:pt x="151" y="249"/>
                  <a:pt x="151" y="249"/>
                </a:cubicBezTo>
                <a:cubicBezTo>
                  <a:pt x="151" y="249"/>
                  <a:pt x="151" y="249"/>
                  <a:pt x="151" y="249"/>
                </a:cubicBezTo>
                <a:lnTo>
                  <a:pt x="20" y="175"/>
                </a:lnTo>
                <a:close/>
                <a:moveTo>
                  <a:pt x="223" y="376"/>
                </a:moveTo>
                <a:cubicBezTo>
                  <a:pt x="92" y="300"/>
                  <a:pt x="92" y="300"/>
                  <a:pt x="92" y="300"/>
                </a:cubicBezTo>
                <a:cubicBezTo>
                  <a:pt x="89" y="299"/>
                  <a:pt x="89" y="296"/>
                  <a:pt x="89" y="296"/>
                </a:cubicBezTo>
                <a:cubicBezTo>
                  <a:pt x="89" y="233"/>
                  <a:pt x="89" y="233"/>
                  <a:pt x="89" y="233"/>
                </a:cubicBezTo>
                <a:cubicBezTo>
                  <a:pt x="144" y="263"/>
                  <a:pt x="144" y="263"/>
                  <a:pt x="144" y="263"/>
                </a:cubicBezTo>
                <a:cubicBezTo>
                  <a:pt x="146" y="264"/>
                  <a:pt x="151" y="266"/>
                  <a:pt x="157" y="266"/>
                </a:cubicBezTo>
                <a:cubicBezTo>
                  <a:pt x="161" y="266"/>
                  <a:pt x="165" y="265"/>
                  <a:pt x="169" y="263"/>
                </a:cubicBezTo>
                <a:cubicBezTo>
                  <a:pt x="171" y="261"/>
                  <a:pt x="193" y="249"/>
                  <a:pt x="223" y="232"/>
                </a:cubicBezTo>
                <a:lnTo>
                  <a:pt x="223" y="376"/>
                </a:lnTo>
                <a:close/>
                <a:moveTo>
                  <a:pt x="223" y="204"/>
                </a:moveTo>
                <a:cubicBezTo>
                  <a:pt x="97" y="131"/>
                  <a:pt x="97" y="131"/>
                  <a:pt x="97" y="131"/>
                </a:cubicBezTo>
                <a:cubicBezTo>
                  <a:pt x="223" y="59"/>
                  <a:pt x="223" y="59"/>
                  <a:pt x="223" y="59"/>
                </a:cubicBezTo>
                <a:lnTo>
                  <a:pt x="223" y="204"/>
                </a:lnTo>
                <a:close/>
                <a:moveTo>
                  <a:pt x="239" y="63"/>
                </a:moveTo>
                <a:cubicBezTo>
                  <a:pt x="364" y="132"/>
                  <a:pt x="364" y="132"/>
                  <a:pt x="364" y="132"/>
                </a:cubicBezTo>
                <a:cubicBezTo>
                  <a:pt x="239" y="204"/>
                  <a:pt x="239" y="204"/>
                  <a:pt x="239" y="204"/>
                </a:cubicBezTo>
                <a:lnTo>
                  <a:pt x="239" y="63"/>
                </a:lnTo>
                <a:close/>
                <a:moveTo>
                  <a:pt x="373" y="295"/>
                </a:moveTo>
                <a:cubicBezTo>
                  <a:pt x="373" y="299"/>
                  <a:pt x="372" y="300"/>
                  <a:pt x="371" y="300"/>
                </a:cubicBezTo>
                <a:cubicBezTo>
                  <a:pt x="371" y="300"/>
                  <a:pt x="371" y="300"/>
                  <a:pt x="371" y="300"/>
                </a:cubicBezTo>
                <a:cubicBezTo>
                  <a:pt x="239" y="376"/>
                  <a:pt x="239" y="376"/>
                  <a:pt x="239" y="376"/>
                </a:cubicBezTo>
                <a:cubicBezTo>
                  <a:pt x="239" y="223"/>
                  <a:pt x="239" y="223"/>
                  <a:pt x="239" y="223"/>
                </a:cubicBezTo>
                <a:cubicBezTo>
                  <a:pt x="280" y="199"/>
                  <a:pt x="332" y="170"/>
                  <a:pt x="373" y="146"/>
                </a:cubicBezTo>
                <a:lnTo>
                  <a:pt x="373" y="295"/>
                </a:lnTo>
                <a:close/>
              </a:path>
            </a:pathLst>
          </a:custGeom>
          <a:solidFill>
            <a:schemeClr val="tx2">
              <a:lumMod val="90000"/>
              <a:lumOff val="10000"/>
            </a:schemeClr>
          </a:solidFill>
          <a:ln>
            <a:noFill/>
          </a:ln>
          <a:extLst/>
        </p:spPr>
        <p:txBody>
          <a:bodyPr/>
          <a:lstStyle/>
          <a:p>
            <a:endParaRPr lang="en-US"/>
          </a:p>
        </p:txBody>
      </p:sp>
    </p:spTree>
    <p:extLst>
      <p:ext uri="{BB962C8B-B14F-4D97-AF65-F5344CB8AC3E}">
        <p14:creationId xmlns:p14="http://schemas.microsoft.com/office/powerpoint/2010/main" xmlns="" val="2024318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8" y="1800000"/>
            <a:ext cx="11135785" cy="4235040"/>
          </a:xfrm>
        </p:spPr>
        <p:txBody>
          <a:bodyPr/>
          <a:lstStyle/>
          <a:p>
            <a:r>
              <a:rPr lang="en-US" dirty="0"/>
              <a:t>HLSv3 </a:t>
            </a:r>
          </a:p>
          <a:p>
            <a:pPr lvl="1"/>
            <a:r>
              <a:rPr lang="en-US" dirty="0"/>
              <a:t>single audio embedded in the segment</a:t>
            </a:r>
          </a:p>
          <a:p>
            <a:r>
              <a:rPr lang="en-US" dirty="0"/>
              <a:t>HLSv4</a:t>
            </a:r>
          </a:p>
          <a:p>
            <a:pPr lvl="1"/>
            <a:r>
              <a:rPr lang="en-US" dirty="0"/>
              <a:t>optimal alternate audio (as AAC </a:t>
            </a:r>
            <a:r>
              <a:rPr lang="en-US" dirty="0" err="1"/>
              <a:t>es</a:t>
            </a:r>
            <a:r>
              <a:rPr lang="en-US" dirty="0"/>
              <a:t>, or MPEG2-TS)</a:t>
            </a:r>
          </a:p>
          <a:p>
            <a:r>
              <a:rPr lang="en-US" dirty="0"/>
              <a:t>HLSv5 </a:t>
            </a:r>
          </a:p>
          <a:p>
            <a:pPr lvl="1"/>
            <a:r>
              <a:rPr lang="en-US" dirty="0"/>
              <a:t>Iframe manifests support</a:t>
            </a:r>
          </a:p>
          <a:p>
            <a:pPr lvl="1"/>
            <a:r>
              <a:rPr lang="en-US" dirty="0" err="1"/>
              <a:t>WebVTT</a:t>
            </a:r>
            <a:r>
              <a:rPr lang="en-US" dirty="0"/>
              <a:t> Subtitles</a:t>
            </a:r>
          </a:p>
          <a:p>
            <a:pPr marL="355600" lvl="1" indent="0">
              <a:buNone/>
            </a:pPr>
            <a:endParaRPr lang="en-US" dirty="0"/>
          </a:p>
          <a:p>
            <a:r>
              <a:rPr lang="en-US" dirty="0"/>
              <a:t>AES-128-CBC encryption</a:t>
            </a:r>
          </a:p>
          <a:p>
            <a:r>
              <a:rPr lang="en-US" dirty="0"/>
              <a:t>HLS Sample Encryption </a:t>
            </a:r>
            <a:r>
              <a:rPr lang="en-US" sz="2000" i="1" dirty="0"/>
              <a:t>(HLSv5+)</a:t>
            </a:r>
          </a:p>
          <a:p>
            <a:endParaRPr lang="en-US" dirty="0"/>
          </a:p>
          <a:p>
            <a:endParaRPr lang="en-US" dirty="0"/>
          </a:p>
        </p:txBody>
      </p:sp>
      <p:sp>
        <p:nvSpPr>
          <p:cNvPr id="3" name="Title 2"/>
          <p:cNvSpPr>
            <a:spLocks noGrp="1"/>
          </p:cNvSpPr>
          <p:nvPr>
            <p:ph type="title"/>
          </p:nvPr>
        </p:nvSpPr>
        <p:spPr/>
        <p:txBody>
          <a:bodyPr/>
          <a:lstStyle/>
          <a:p>
            <a:r>
              <a:rPr lang="en-US" dirty="0"/>
              <a:t>HLS</a:t>
            </a:r>
          </a:p>
        </p:txBody>
      </p:sp>
      <p:pic>
        <p:nvPicPr>
          <p:cNvPr id="20484" name="Picture 4" descr="http://cloudfront.dash-player.com/wp-content/uploads/2015/07/apple_hls_640-300x199.jpg"/>
          <p:cNvPicPr>
            <a:picLocks noChangeAspect="1" noChangeArrowheads="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xmlns="">
                  <a14:imgLayer r:embed="rId4">
                    <a14:imgEffect>
                      <a14:artisticPlasticWrap/>
                    </a14:imgEffect>
                    <a14:imgEffect>
                      <a14:colorTemperature colorTemp="4700"/>
                    </a14:imgEffect>
                    <a14:imgEffect>
                      <a14:saturation sat="0"/>
                    </a14:imgEffect>
                  </a14:imgLayer>
                </a14:imgProps>
              </a:ext>
              <a:ext uri="{28A0092B-C50C-407E-A947-70E740481C1C}">
                <a14:useLocalDpi xmlns:a14="http://schemas.microsoft.com/office/drawing/2010/main" xmlns="" val="0"/>
              </a:ext>
            </a:extLst>
          </a:blip>
          <a:srcRect/>
          <a:stretch>
            <a:fillRect/>
          </a:stretch>
        </p:blipFill>
        <p:spPr bwMode="auto">
          <a:xfrm>
            <a:off x="6999889" y="3304940"/>
            <a:ext cx="4945975" cy="3280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26969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609600" y="274637"/>
            <a:ext cx="10972800" cy="1143000"/>
          </a:xfrm>
          <a:prstGeom prst="rect">
            <a:avLst/>
          </a:prstGeom>
        </p:spPr>
        <p:txBody>
          <a:bodyPr lIns="91425" tIns="91425" rIns="91425" bIns="91425" anchor="ctr" anchorCtr="0">
            <a:noAutofit/>
          </a:bodyPr>
          <a:lstStyle/>
          <a:p>
            <a:pPr>
              <a:spcBef>
                <a:spcPts val="0"/>
              </a:spcBef>
              <a:buNone/>
            </a:pPr>
            <a:r>
              <a:rPr lang="en" sz="4000" b="0" kern="1200" dirty="0">
                <a:solidFill>
                  <a:srgbClr val="000000"/>
                </a:solidFill>
                <a:latin typeface="+mj-lt"/>
                <a:ea typeface="Times New Roman"/>
                <a:cs typeface="+mn-cs"/>
              </a:rPr>
              <a:t>HLS Manifests</a:t>
            </a:r>
          </a:p>
        </p:txBody>
      </p:sp>
      <p:pic>
        <p:nvPicPr>
          <p:cNvPr id="4" name="Picture 2" descr="https://developer.apple.com/library/ios/referencelibrary/GettingStarted/AboutHTTPLiveStreaming/Art/stream_playlists_2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61697" y="1322551"/>
            <a:ext cx="10767848" cy="51500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68677016"/>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609600" y="274637"/>
            <a:ext cx="10972800" cy="1143000"/>
          </a:xfrm>
          <a:prstGeom prst="rect">
            <a:avLst/>
          </a:prstGeom>
        </p:spPr>
        <p:txBody>
          <a:bodyPr lIns="91425" tIns="91425" rIns="91425" bIns="91425" anchor="ctr" anchorCtr="0">
            <a:noAutofit/>
          </a:bodyPr>
          <a:lstStyle/>
          <a:p>
            <a:pPr>
              <a:spcBef>
                <a:spcPts val="0"/>
              </a:spcBef>
              <a:buNone/>
            </a:pPr>
            <a:r>
              <a:rPr lang="en" sz="4000" b="0" kern="1200" dirty="0">
                <a:solidFill>
                  <a:srgbClr val="000000"/>
                </a:solidFill>
                <a:latin typeface="+mj-lt"/>
                <a:ea typeface="Times New Roman"/>
                <a:cs typeface="+mn-cs"/>
              </a:rPr>
              <a:t>HLS Variant Manifest (Top Level)</a:t>
            </a:r>
          </a:p>
        </p:txBody>
      </p:sp>
      <p:sp>
        <p:nvSpPr>
          <p:cNvPr id="164" name="Shape 164"/>
          <p:cNvSpPr txBox="1">
            <a:spLocks noGrp="1"/>
          </p:cNvSpPr>
          <p:nvPr>
            <p:ph type="body" idx="1"/>
          </p:nvPr>
        </p:nvSpPr>
        <p:spPr>
          <a:xfrm>
            <a:off x="609600" y="1600200"/>
            <a:ext cx="10972800" cy="4967700"/>
          </a:xfrm>
          <a:prstGeom prst="rect">
            <a:avLst/>
          </a:prstGeom>
        </p:spPr>
        <p:txBody>
          <a:bodyPr lIns="91425" tIns="91425" rIns="91425" bIns="91425" anchor="t" anchorCtr="0">
            <a:noAutofit/>
          </a:bodyPr>
          <a:lstStyle/>
          <a:p>
            <a:pPr lvl="0" rtl="0">
              <a:spcBef>
                <a:spcPts val="0"/>
              </a:spcBef>
              <a:buClr>
                <a:schemeClr val="dk1"/>
              </a:buClr>
              <a:buSzPct val="78571"/>
              <a:buFont typeface="Arial"/>
              <a:buNone/>
            </a:pPr>
            <a:r>
              <a:rPr lang="en" sz="1400">
                <a:solidFill>
                  <a:srgbClr val="0000FF"/>
                </a:solidFill>
              </a:rPr>
              <a:t>#EXTM3U</a:t>
            </a:r>
          </a:p>
          <a:p>
            <a:pPr lvl="0" rtl="0">
              <a:spcBef>
                <a:spcPts val="0"/>
              </a:spcBef>
              <a:buClr>
                <a:schemeClr val="dk1"/>
              </a:buClr>
              <a:buSzPct val="78571"/>
              <a:buFont typeface="Arial"/>
              <a:buNone/>
            </a:pPr>
            <a:r>
              <a:rPr lang="en" sz="1400">
                <a:solidFill>
                  <a:srgbClr val="0000FF"/>
                </a:solidFill>
              </a:rPr>
              <a:t>#EXT-X-VERSION:5</a:t>
            </a:r>
          </a:p>
          <a:p>
            <a:pPr lvl="0" rtl="0">
              <a:spcBef>
                <a:spcPts val="0"/>
              </a:spcBef>
              <a:buClr>
                <a:schemeClr val="dk1"/>
              </a:buClr>
              <a:buSzPct val="78571"/>
              <a:buFont typeface="Arial"/>
              <a:buNone/>
            </a:pPr>
            <a:r>
              <a:rPr lang="en" sz="1400">
                <a:solidFill>
                  <a:srgbClr val="0000FF"/>
                </a:solidFill>
              </a:rPr>
              <a:t>#EXT-X-STREAM-INF:PROGRAM-ID=1,BANDWIDTH=713008,RESOLUTION=320x240</a:t>
            </a:r>
          </a:p>
          <a:p>
            <a:pPr lvl="0" rtl="0">
              <a:spcBef>
                <a:spcPts val="0"/>
              </a:spcBef>
              <a:buClr>
                <a:schemeClr val="dk1"/>
              </a:buClr>
              <a:buSzPct val="78571"/>
              <a:buFont typeface="Arial"/>
              <a:buNone/>
            </a:pPr>
            <a:r>
              <a:rPr lang="en" sz="1400">
                <a:solidFill>
                  <a:srgbClr val="FF0000"/>
                </a:solidFill>
              </a:rPr>
              <a:t>IGAAAAAABAENBCDF.m3u8/Level(1)</a:t>
            </a:r>
          </a:p>
          <a:p>
            <a:pPr lvl="0" rtl="0">
              <a:spcBef>
                <a:spcPts val="0"/>
              </a:spcBef>
              <a:buClr>
                <a:schemeClr val="dk1"/>
              </a:buClr>
              <a:buSzPct val="78571"/>
              <a:buFont typeface="Arial"/>
              <a:buNone/>
            </a:pPr>
            <a:r>
              <a:rPr lang="en" sz="1400">
                <a:solidFill>
                  <a:srgbClr val="0000FF"/>
                </a:solidFill>
              </a:rPr>
              <a:t>#EXT-X-I-FRAME-STREAM-INF:PROGRAM-ID=1,BANDWIDTH=110102,URI="IGAAAAAABAENBCDF.m3u8/Iframe(1)"</a:t>
            </a:r>
          </a:p>
          <a:p>
            <a:pPr lvl="0" rtl="0">
              <a:spcBef>
                <a:spcPts val="0"/>
              </a:spcBef>
              <a:buClr>
                <a:schemeClr val="dk1"/>
              </a:buClr>
              <a:buSzPct val="78571"/>
              <a:buFont typeface="Arial"/>
              <a:buNone/>
            </a:pPr>
            <a:r>
              <a:rPr lang="en" sz="1400">
                <a:solidFill>
                  <a:srgbClr val="0000FF"/>
                </a:solidFill>
              </a:rPr>
              <a:t>#EXT-X-STREAM-INF:PROGRAM-ID=1,BANDWIDTH=963005,RESOLUTION=448x336</a:t>
            </a:r>
          </a:p>
          <a:p>
            <a:pPr lvl="0" rtl="0">
              <a:spcBef>
                <a:spcPts val="0"/>
              </a:spcBef>
              <a:buClr>
                <a:schemeClr val="dk1"/>
              </a:buClr>
              <a:buSzPct val="78571"/>
              <a:buFont typeface="Arial"/>
              <a:buNone/>
            </a:pPr>
            <a:r>
              <a:rPr lang="en" sz="1400">
                <a:solidFill>
                  <a:srgbClr val="FF0000"/>
                </a:solidFill>
              </a:rPr>
              <a:t>IGAAAAAABAENBCDF.m3u8/Level(2)</a:t>
            </a:r>
          </a:p>
          <a:p>
            <a:pPr lvl="0" rtl="0">
              <a:spcBef>
                <a:spcPts val="0"/>
              </a:spcBef>
              <a:buClr>
                <a:schemeClr val="dk1"/>
              </a:buClr>
              <a:buSzPct val="78571"/>
              <a:buFont typeface="Arial"/>
              <a:buNone/>
            </a:pPr>
            <a:r>
              <a:rPr lang="en" sz="1400">
                <a:solidFill>
                  <a:srgbClr val="0000FF"/>
                </a:solidFill>
              </a:rPr>
              <a:t>#EXT-X-I-FRAME-STREAM-INF:PROGRAM-ID=1,BANDWIDTH=141101,URI="IGAAAAAABAENBCDF.m3u8/Iframe(2)"</a:t>
            </a:r>
          </a:p>
          <a:p>
            <a:pPr lvl="0" rtl="0">
              <a:spcBef>
                <a:spcPts val="0"/>
              </a:spcBef>
              <a:buClr>
                <a:schemeClr val="dk1"/>
              </a:buClr>
              <a:buSzPct val="78571"/>
              <a:buFont typeface="Arial"/>
              <a:buNone/>
            </a:pPr>
            <a:r>
              <a:rPr lang="en" sz="1400">
                <a:solidFill>
                  <a:srgbClr val="0000FF"/>
                </a:solidFill>
              </a:rPr>
              <a:t>#EXT-X-STREAM-INF:PROGRAM-ID=1,BANDWIDTH=2295015,RESOLUTION=640x480</a:t>
            </a:r>
          </a:p>
          <a:p>
            <a:pPr lvl="0" rtl="0">
              <a:spcBef>
                <a:spcPts val="0"/>
              </a:spcBef>
              <a:buClr>
                <a:schemeClr val="dk1"/>
              </a:buClr>
              <a:buSzPct val="78571"/>
              <a:buFont typeface="Arial"/>
              <a:buNone/>
            </a:pPr>
            <a:r>
              <a:rPr lang="en" sz="1400">
                <a:solidFill>
                  <a:srgbClr val="FF0000"/>
                </a:solidFill>
              </a:rPr>
              <a:t>IGAAAAAABAENBCDF.m3u8/Level(3)</a:t>
            </a:r>
          </a:p>
          <a:p>
            <a:pPr lvl="0" rtl="0">
              <a:spcBef>
                <a:spcPts val="0"/>
              </a:spcBef>
              <a:buClr>
                <a:schemeClr val="dk1"/>
              </a:buClr>
              <a:buSzPct val="78571"/>
              <a:buFont typeface="Arial"/>
              <a:buNone/>
            </a:pPr>
            <a:r>
              <a:rPr lang="en" sz="1400">
                <a:solidFill>
                  <a:srgbClr val="0000FF"/>
                </a:solidFill>
              </a:rPr>
              <a:t>#EXT-X-I-FRAME-STREAM-INF:PROGRAM-ID=1,BANDWIDTH=239571,URI="IGAAAAAABAENBCDF.m3u8/Iframe(3)"</a:t>
            </a:r>
          </a:p>
          <a:p>
            <a:pPr lvl="0" rtl="0">
              <a:spcBef>
                <a:spcPts val="0"/>
              </a:spcBef>
              <a:buClr>
                <a:schemeClr val="dk1"/>
              </a:buClr>
              <a:buSzPct val="78571"/>
              <a:buFont typeface="Arial"/>
              <a:buNone/>
            </a:pPr>
            <a:r>
              <a:rPr lang="en" sz="1400">
                <a:solidFill>
                  <a:srgbClr val="0000FF"/>
                </a:solidFill>
              </a:rPr>
              <a:t>#EXT-X-STREAM-INF:PROGRAM-ID=1,BANDWIDTH=96000</a:t>
            </a:r>
          </a:p>
          <a:p>
            <a:pPr>
              <a:spcBef>
                <a:spcPts val="0"/>
              </a:spcBef>
              <a:buNone/>
            </a:pPr>
            <a:r>
              <a:rPr lang="en" sz="1400">
                <a:solidFill>
                  <a:srgbClr val="FF0000"/>
                </a:solidFill>
              </a:rPr>
              <a:t>IGAAAAAABAENBCDF.m3u8/Level(4)</a:t>
            </a:r>
          </a:p>
        </p:txBody>
      </p:sp>
    </p:spTree>
    <p:extLst>
      <p:ext uri="{BB962C8B-B14F-4D97-AF65-F5344CB8AC3E}">
        <p14:creationId xmlns:p14="http://schemas.microsoft.com/office/powerpoint/2010/main" xmlns="" val="587658177"/>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274485" y="893721"/>
            <a:ext cx="12645355" cy="5964279"/>
          </a:xfrm>
          <a:prstGeom prst="rect">
            <a:avLst/>
          </a:prstGeom>
        </p:spPr>
      </p:pic>
      <p:sp>
        <p:nvSpPr>
          <p:cNvPr id="33" name="Rectangle 32"/>
          <p:cNvSpPr/>
          <p:nvPr/>
        </p:nvSpPr>
        <p:spPr bwMode="auto">
          <a:xfrm>
            <a:off x="1" y="1"/>
            <a:ext cx="12192000" cy="6410746"/>
          </a:xfrm>
          <a:prstGeom prst="rect">
            <a:avLst/>
          </a:prstGeom>
          <a:gradFill>
            <a:gsLst>
              <a:gs pos="36700">
                <a:srgbClr val="FFFFFF"/>
              </a:gs>
              <a:gs pos="0">
                <a:schemeClr val="accent3"/>
              </a:gs>
              <a:gs pos="100000">
                <a:schemeClr val="bg1">
                  <a:alpha val="0"/>
                </a:schemeClr>
              </a:gs>
            </a:gsLst>
            <a:lin ang="5400000" scaled="0"/>
          </a:gra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rgbClr val="FFFFFF"/>
              </a:solidFill>
              <a:effectLst/>
              <a:latin typeface="Arial" charset="0"/>
            </a:endParaRPr>
          </a:p>
        </p:txBody>
      </p:sp>
      <p:sp>
        <p:nvSpPr>
          <p:cNvPr id="57" name="Freeform 3"/>
          <p:cNvSpPr>
            <a:spLocks noChangeAspect="1" noEditPoints="1"/>
          </p:cNvSpPr>
          <p:nvPr/>
        </p:nvSpPr>
        <p:spPr bwMode="auto">
          <a:xfrm>
            <a:off x="-1209368" y="5674836"/>
            <a:ext cx="405880" cy="646447"/>
          </a:xfrm>
          <a:custGeom>
            <a:avLst/>
            <a:gdLst>
              <a:gd name="T0" fmla="*/ 2147483647 w 418"/>
              <a:gd name="T1" fmla="*/ 2147483647 h 333"/>
              <a:gd name="T2" fmla="*/ 2147483647 w 418"/>
              <a:gd name="T3" fmla="*/ 2147483647 h 333"/>
              <a:gd name="T4" fmla="*/ 2147483647 w 418"/>
              <a:gd name="T5" fmla="*/ 0 h 333"/>
              <a:gd name="T6" fmla="*/ 0 w 418"/>
              <a:gd name="T7" fmla="*/ 2147483647 h 333"/>
              <a:gd name="T8" fmla="*/ 2147483647 w 418"/>
              <a:gd name="T9" fmla="*/ 2147483647 h 333"/>
              <a:gd name="T10" fmla="*/ 2147483647 w 418"/>
              <a:gd name="T11" fmla="*/ 2147483647 h 333"/>
              <a:gd name="T12" fmla="*/ 2147483647 w 418"/>
              <a:gd name="T13" fmla="*/ 2147483647 h 333"/>
              <a:gd name="T14" fmla="*/ 2147483647 w 418"/>
              <a:gd name="T15" fmla="*/ 2147483647 h 333"/>
              <a:gd name="T16" fmla="*/ 2147483647 w 418"/>
              <a:gd name="T17" fmla="*/ 2147483647 h 333"/>
              <a:gd name="T18" fmla="*/ 2147483647 w 418"/>
              <a:gd name="T19" fmla="*/ 2147483647 h 333"/>
              <a:gd name="T20" fmla="*/ 2147483647 w 418"/>
              <a:gd name="T21" fmla="*/ 2147483647 h 333"/>
              <a:gd name="T22" fmla="*/ 2147483647 w 418"/>
              <a:gd name="T23" fmla="*/ 2147483647 h 333"/>
              <a:gd name="T24" fmla="*/ 2147483647 w 418"/>
              <a:gd name="T25" fmla="*/ 2147483647 h 333"/>
              <a:gd name="T26" fmla="*/ 2147483647 w 418"/>
              <a:gd name="T27" fmla="*/ 2147483647 h 333"/>
              <a:gd name="T28" fmla="*/ 2147483647 w 418"/>
              <a:gd name="T29" fmla="*/ 2147483647 h 333"/>
              <a:gd name="T30" fmla="*/ 2147483647 w 418"/>
              <a:gd name="T31" fmla="*/ 2147483647 h 333"/>
              <a:gd name="T32" fmla="*/ 2147483647 w 418"/>
              <a:gd name="T33" fmla="*/ 2147483647 h 333"/>
              <a:gd name="T34" fmla="*/ 2147483647 w 418"/>
              <a:gd name="T35" fmla="*/ 2147483647 h 333"/>
              <a:gd name="T36" fmla="*/ 2147483647 w 418"/>
              <a:gd name="T37" fmla="*/ 2147483647 h 333"/>
              <a:gd name="T38" fmla="*/ 2147483647 w 418"/>
              <a:gd name="T39" fmla="*/ 2147483647 h 333"/>
              <a:gd name="T40" fmla="*/ 2147483647 w 418"/>
              <a:gd name="T41" fmla="*/ 2147483647 h 333"/>
              <a:gd name="T42" fmla="*/ 2147483647 w 418"/>
              <a:gd name="T43" fmla="*/ 2147483647 h 333"/>
              <a:gd name="T44" fmla="*/ 2147483647 w 418"/>
              <a:gd name="T45" fmla="*/ 2147483647 h 333"/>
              <a:gd name="T46" fmla="*/ 2147483647 w 418"/>
              <a:gd name="T47" fmla="*/ 2147483647 h 333"/>
              <a:gd name="T48" fmla="*/ 2147483647 w 418"/>
              <a:gd name="T49" fmla="*/ 2147483647 h 333"/>
              <a:gd name="T50" fmla="*/ 2147483647 w 418"/>
              <a:gd name="T51" fmla="*/ 2147483647 h 333"/>
              <a:gd name="T52" fmla="*/ 2147483647 w 418"/>
              <a:gd name="T53" fmla="*/ 2147483647 h 333"/>
              <a:gd name="T54" fmla="*/ 2147483647 w 418"/>
              <a:gd name="T55" fmla="*/ 2147483647 h 333"/>
              <a:gd name="T56" fmla="*/ 2147483647 w 418"/>
              <a:gd name="T57" fmla="*/ 2147483647 h 333"/>
              <a:gd name="T58" fmla="*/ 2147483647 w 418"/>
              <a:gd name="T59" fmla="*/ 2147483647 h 333"/>
              <a:gd name="T60" fmla="*/ 2147483647 w 418"/>
              <a:gd name="T61" fmla="*/ 2147483647 h 333"/>
              <a:gd name="T62" fmla="*/ 2147483647 w 418"/>
              <a:gd name="T63" fmla="*/ 2147483647 h 333"/>
              <a:gd name="T64" fmla="*/ 2147483647 w 418"/>
              <a:gd name="T65" fmla="*/ 2147483647 h 333"/>
              <a:gd name="T66" fmla="*/ 2147483647 w 418"/>
              <a:gd name="T67" fmla="*/ 2147483647 h 333"/>
              <a:gd name="T68" fmla="*/ 2147483647 w 418"/>
              <a:gd name="T69" fmla="*/ 2147483647 h 333"/>
              <a:gd name="T70" fmla="*/ 2147483647 w 418"/>
              <a:gd name="T71" fmla="*/ 2147483647 h 333"/>
              <a:gd name="T72" fmla="*/ 2147483647 w 418"/>
              <a:gd name="T73" fmla="*/ 2147483647 h 333"/>
              <a:gd name="T74" fmla="*/ 2147483647 w 418"/>
              <a:gd name="T75" fmla="*/ 2147483647 h 333"/>
              <a:gd name="T76" fmla="*/ 2147483647 w 418"/>
              <a:gd name="T77" fmla="*/ 2147483647 h 333"/>
              <a:gd name="T78" fmla="*/ 2147483647 w 418"/>
              <a:gd name="T79" fmla="*/ 2147483647 h 333"/>
              <a:gd name="T80" fmla="*/ 2147483647 w 418"/>
              <a:gd name="T81" fmla="*/ 2147483647 h 333"/>
              <a:gd name="T82" fmla="*/ 2147483647 w 418"/>
              <a:gd name="T83" fmla="*/ 2147483647 h 333"/>
              <a:gd name="T84" fmla="*/ 2147483647 w 418"/>
              <a:gd name="T85" fmla="*/ 2147483647 h 333"/>
              <a:gd name="T86" fmla="*/ 2147483647 w 418"/>
              <a:gd name="T87" fmla="*/ 2147483647 h 333"/>
              <a:gd name="T88" fmla="*/ 2147483647 w 418"/>
              <a:gd name="T89" fmla="*/ 2147483647 h 333"/>
              <a:gd name="T90" fmla="*/ 2147483647 w 418"/>
              <a:gd name="T91" fmla="*/ 2147483647 h 333"/>
              <a:gd name="T92" fmla="*/ 2147483647 w 418"/>
              <a:gd name="T93" fmla="*/ 2147483647 h 333"/>
              <a:gd name="T94" fmla="*/ 2147483647 w 418"/>
              <a:gd name="T95" fmla="*/ 2147483647 h 333"/>
              <a:gd name="T96" fmla="*/ 2147483647 w 418"/>
              <a:gd name="T97" fmla="*/ 2147483647 h 333"/>
              <a:gd name="T98" fmla="*/ 2147483647 w 418"/>
              <a:gd name="T99" fmla="*/ 2147483647 h 333"/>
              <a:gd name="T100" fmla="*/ 2147483647 w 418"/>
              <a:gd name="T101" fmla="*/ 2147483647 h 333"/>
              <a:gd name="T102" fmla="*/ 2147483647 w 418"/>
              <a:gd name="T103" fmla="*/ 2147483647 h 333"/>
              <a:gd name="T104" fmla="*/ 2147483647 w 418"/>
              <a:gd name="T105" fmla="*/ 2147483647 h 333"/>
              <a:gd name="T106" fmla="*/ 2147483647 w 418"/>
              <a:gd name="T107" fmla="*/ 2147483647 h 333"/>
              <a:gd name="T108" fmla="*/ 2147483647 w 418"/>
              <a:gd name="T109" fmla="*/ 2147483647 h 333"/>
              <a:gd name="T110" fmla="*/ 2147483647 w 418"/>
              <a:gd name="T111" fmla="*/ 2147483647 h 333"/>
              <a:gd name="T112" fmla="*/ 2147483647 w 418"/>
              <a:gd name="T113" fmla="*/ 2147483647 h 333"/>
              <a:gd name="T114" fmla="*/ 2147483647 w 418"/>
              <a:gd name="T115" fmla="*/ 2147483647 h 333"/>
              <a:gd name="T116" fmla="*/ 2147483647 w 418"/>
              <a:gd name="T117" fmla="*/ 2147483647 h 333"/>
              <a:gd name="T118" fmla="*/ 2147483647 w 418"/>
              <a:gd name="T119" fmla="*/ 2147483647 h 333"/>
              <a:gd name="T120" fmla="*/ 2147483647 w 418"/>
              <a:gd name="T121" fmla="*/ 2147483647 h 333"/>
              <a:gd name="T122" fmla="*/ 2147483647 w 418"/>
              <a:gd name="T123" fmla="*/ 2147483647 h 333"/>
              <a:gd name="T124" fmla="*/ 2147483647 w 418"/>
              <a:gd name="T125" fmla="*/ 2147483647 h 3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8" h="333">
                <a:moveTo>
                  <a:pt x="402" y="94"/>
                </a:moveTo>
                <a:cubicBezTo>
                  <a:pt x="402" y="98"/>
                  <a:pt x="406" y="102"/>
                  <a:pt x="410" y="102"/>
                </a:cubicBezTo>
                <a:cubicBezTo>
                  <a:pt x="415" y="102"/>
                  <a:pt x="418" y="98"/>
                  <a:pt x="418" y="94"/>
                </a:cubicBezTo>
                <a:cubicBezTo>
                  <a:pt x="418" y="31"/>
                  <a:pt x="418" y="31"/>
                  <a:pt x="418" y="31"/>
                </a:cubicBezTo>
                <a:cubicBezTo>
                  <a:pt x="418" y="14"/>
                  <a:pt x="405" y="0"/>
                  <a:pt x="388" y="0"/>
                </a:cubicBezTo>
                <a:cubicBezTo>
                  <a:pt x="31" y="0"/>
                  <a:pt x="31" y="0"/>
                  <a:pt x="31" y="0"/>
                </a:cubicBezTo>
                <a:cubicBezTo>
                  <a:pt x="14" y="0"/>
                  <a:pt x="0" y="14"/>
                  <a:pt x="0" y="31"/>
                </a:cubicBezTo>
                <a:cubicBezTo>
                  <a:pt x="0" y="303"/>
                  <a:pt x="0" y="303"/>
                  <a:pt x="0" y="303"/>
                </a:cubicBezTo>
                <a:cubicBezTo>
                  <a:pt x="0" y="320"/>
                  <a:pt x="14" y="333"/>
                  <a:pt x="31" y="333"/>
                </a:cubicBezTo>
                <a:cubicBezTo>
                  <a:pt x="388" y="333"/>
                  <a:pt x="388" y="333"/>
                  <a:pt x="388" y="333"/>
                </a:cubicBezTo>
                <a:cubicBezTo>
                  <a:pt x="405" y="333"/>
                  <a:pt x="418" y="320"/>
                  <a:pt x="418" y="303"/>
                </a:cubicBezTo>
                <a:cubicBezTo>
                  <a:pt x="418" y="125"/>
                  <a:pt x="418" y="125"/>
                  <a:pt x="418" y="125"/>
                </a:cubicBezTo>
                <a:cubicBezTo>
                  <a:pt x="418" y="121"/>
                  <a:pt x="415" y="117"/>
                  <a:pt x="410" y="117"/>
                </a:cubicBezTo>
                <a:cubicBezTo>
                  <a:pt x="406" y="117"/>
                  <a:pt x="402" y="121"/>
                  <a:pt x="402" y="125"/>
                </a:cubicBezTo>
                <a:cubicBezTo>
                  <a:pt x="402" y="264"/>
                  <a:pt x="402" y="264"/>
                  <a:pt x="402" y="264"/>
                </a:cubicBezTo>
                <a:cubicBezTo>
                  <a:pt x="18" y="264"/>
                  <a:pt x="18" y="264"/>
                  <a:pt x="18" y="264"/>
                </a:cubicBezTo>
                <a:cubicBezTo>
                  <a:pt x="18" y="69"/>
                  <a:pt x="18" y="69"/>
                  <a:pt x="18" y="69"/>
                </a:cubicBezTo>
                <a:cubicBezTo>
                  <a:pt x="402" y="69"/>
                  <a:pt x="402" y="69"/>
                  <a:pt x="402" y="69"/>
                </a:cubicBezTo>
                <a:lnTo>
                  <a:pt x="402" y="94"/>
                </a:lnTo>
                <a:close/>
                <a:moveTo>
                  <a:pt x="353" y="292"/>
                </a:moveTo>
                <a:cubicBezTo>
                  <a:pt x="353" y="286"/>
                  <a:pt x="358" y="280"/>
                  <a:pt x="365" y="280"/>
                </a:cubicBezTo>
                <a:cubicBezTo>
                  <a:pt x="390" y="280"/>
                  <a:pt x="390" y="280"/>
                  <a:pt x="390" y="280"/>
                </a:cubicBezTo>
                <a:cubicBezTo>
                  <a:pt x="397" y="280"/>
                  <a:pt x="402" y="286"/>
                  <a:pt x="402" y="292"/>
                </a:cubicBezTo>
                <a:cubicBezTo>
                  <a:pt x="402" y="305"/>
                  <a:pt x="402" y="305"/>
                  <a:pt x="402" y="305"/>
                </a:cubicBezTo>
                <a:cubicBezTo>
                  <a:pt x="402" y="312"/>
                  <a:pt x="397" y="317"/>
                  <a:pt x="390" y="317"/>
                </a:cubicBezTo>
                <a:cubicBezTo>
                  <a:pt x="365" y="317"/>
                  <a:pt x="365" y="317"/>
                  <a:pt x="365" y="317"/>
                </a:cubicBezTo>
                <a:cubicBezTo>
                  <a:pt x="358" y="317"/>
                  <a:pt x="353" y="312"/>
                  <a:pt x="353" y="305"/>
                </a:cubicBezTo>
                <a:lnTo>
                  <a:pt x="353" y="292"/>
                </a:lnTo>
                <a:close/>
                <a:moveTo>
                  <a:pt x="286" y="292"/>
                </a:moveTo>
                <a:cubicBezTo>
                  <a:pt x="286" y="286"/>
                  <a:pt x="291" y="280"/>
                  <a:pt x="297" y="280"/>
                </a:cubicBezTo>
                <a:cubicBezTo>
                  <a:pt x="323" y="280"/>
                  <a:pt x="323" y="280"/>
                  <a:pt x="323" y="280"/>
                </a:cubicBezTo>
                <a:cubicBezTo>
                  <a:pt x="330" y="280"/>
                  <a:pt x="335" y="286"/>
                  <a:pt x="335" y="292"/>
                </a:cubicBezTo>
                <a:cubicBezTo>
                  <a:pt x="335" y="305"/>
                  <a:pt x="335" y="305"/>
                  <a:pt x="335" y="305"/>
                </a:cubicBezTo>
                <a:cubicBezTo>
                  <a:pt x="335" y="312"/>
                  <a:pt x="330" y="317"/>
                  <a:pt x="323" y="317"/>
                </a:cubicBezTo>
                <a:cubicBezTo>
                  <a:pt x="297" y="317"/>
                  <a:pt x="297" y="317"/>
                  <a:pt x="297" y="317"/>
                </a:cubicBezTo>
                <a:cubicBezTo>
                  <a:pt x="291" y="317"/>
                  <a:pt x="286" y="312"/>
                  <a:pt x="286" y="305"/>
                </a:cubicBezTo>
                <a:lnTo>
                  <a:pt x="286" y="292"/>
                </a:lnTo>
                <a:close/>
                <a:moveTo>
                  <a:pt x="218" y="292"/>
                </a:moveTo>
                <a:cubicBezTo>
                  <a:pt x="218" y="286"/>
                  <a:pt x="224" y="280"/>
                  <a:pt x="230" y="280"/>
                </a:cubicBezTo>
                <a:cubicBezTo>
                  <a:pt x="256" y="280"/>
                  <a:pt x="256" y="280"/>
                  <a:pt x="256" y="280"/>
                </a:cubicBezTo>
                <a:cubicBezTo>
                  <a:pt x="262" y="280"/>
                  <a:pt x="268" y="286"/>
                  <a:pt x="268" y="292"/>
                </a:cubicBezTo>
                <a:cubicBezTo>
                  <a:pt x="268" y="305"/>
                  <a:pt x="268" y="305"/>
                  <a:pt x="268" y="305"/>
                </a:cubicBezTo>
                <a:cubicBezTo>
                  <a:pt x="268" y="312"/>
                  <a:pt x="262" y="317"/>
                  <a:pt x="256" y="317"/>
                </a:cubicBezTo>
                <a:cubicBezTo>
                  <a:pt x="230" y="317"/>
                  <a:pt x="230" y="317"/>
                  <a:pt x="230" y="317"/>
                </a:cubicBezTo>
                <a:cubicBezTo>
                  <a:pt x="224" y="317"/>
                  <a:pt x="218" y="312"/>
                  <a:pt x="218" y="305"/>
                </a:cubicBezTo>
                <a:lnTo>
                  <a:pt x="218" y="292"/>
                </a:lnTo>
                <a:close/>
                <a:moveTo>
                  <a:pt x="151" y="292"/>
                </a:moveTo>
                <a:cubicBezTo>
                  <a:pt x="151" y="286"/>
                  <a:pt x="156" y="280"/>
                  <a:pt x="163" y="280"/>
                </a:cubicBezTo>
                <a:cubicBezTo>
                  <a:pt x="189" y="280"/>
                  <a:pt x="189" y="280"/>
                  <a:pt x="189" y="280"/>
                </a:cubicBezTo>
                <a:cubicBezTo>
                  <a:pt x="195" y="280"/>
                  <a:pt x="200" y="286"/>
                  <a:pt x="200" y="292"/>
                </a:cubicBezTo>
                <a:cubicBezTo>
                  <a:pt x="200" y="305"/>
                  <a:pt x="200" y="305"/>
                  <a:pt x="200" y="305"/>
                </a:cubicBezTo>
                <a:cubicBezTo>
                  <a:pt x="200" y="312"/>
                  <a:pt x="195" y="317"/>
                  <a:pt x="189" y="317"/>
                </a:cubicBezTo>
                <a:cubicBezTo>
                  <a:pt x="163" y="317"/>
                  <a:pt x="163" y="317"/>
                  <a:pt x="163" y="317"/>
                </a:cubicBezTo>
                <a:cubicBezTo>
                  <a:pt x="156" y="317"/>
                  <a:pt x="151" y="312"/>
                  <a:pt x="151" y="305"/>
                </a:cubicBezTo>
                <a:lnTo>
                  <a:pt x="151" y="292"/>
                </a:lnTo>
                <a:close/>
                <a:moveTo>
                  <a:pt x="84" y="292"/>
                </a:moveTo>
                <a:cubicBezTo>
                  <a:pt x="84" y="286"/>
                  <a:pt x="89" y="280"/>
                  <a:pt x="96" y="280"/>
                </a:cubicBezTo>
                <a:cubicBezTo>
                  <a:pt x="121" y="280"/>
                  <a:pt x="121" y="280"/>
                  <a:pt x="121" y="280"/>
                </a:cubicBezTo>
                <a:cubicBezTo>
                  <a:pt x="128" y="280"/>
                  <a:pt x="133" y="286"/>
                  <a:pt x="133" y="292"/>
                </a:cubicBezTo>
                <a:cubicBezTo>
                  <a:pt x="133" y="305"/>
                  <a:pt x="133" y="305"/>
                  <a:pt x="133" y="305"/>
                </a:cubicBezTo>
                <a:cubicBezTo>
                  <a:pt x="133" y="312"/>
                  <a:pt x="128" y="317"/>
                  <a:pt x="121" y="317"/>
                </a:cubicBezTo>
                <a:cubicBezTo>
                  <a:pt x="96" y="317"/>
                  <a:pt x="96" y="317"/>
                  <a:pt x="96" y="317"/>
                </a:cubicBezTo>
                <a:cubicBezTo>
                  <a:pt x="89" y="317"/>
                  <a:pt x="84" y="312"/>
                  <a:pt x="84" y="305"/>
                </a:cubicBezTo>
                <a:lnTo>
                  <a:pt x="84" y="292"/>
                </a:lnTo>
                <a:close/>
                <a:moveTo>
                  <a:pt x="28" y="280"/>
                </a:moveTo>
                <a:cubicBezTo>
                  <a:pt x="54" y="280"/>
                  <a:pt x="54" y="280"/>
                  <a:pt x="54" y="280"/>
                </a:cubicBezTo>
                <a:cubicBezTo>
                  <a:pt x="61" y="280"/>
                  <a:pt x="66" y="286"/>
                  <a:pt x="66" y="292"/>
                </a:cubicBezTo>
                <a:cubicBezTo>
                  <a:pt x="66" y="305"/>
                  <a:pt x="66" y="305"/>
                  <a:pt x="66" y="305"/>
                </a:cubicBezTo>
                <a:cubicBezTo>
                  <a:pt x="66" y="312"/>
                  <a:pt x="61" y="317"/>
                  <a:pt x="54" y="317"/>
                </a:cubicBezTo>
                <a:cubicBezTo>
                  <a:pt x="28" y="317"/>
                  <a:pt x="28" y="317"/>
                  <a:pt x="28" y="317"/>
                </a:cubicBezTo>
                <a:cubicBezTo>
                  <a:pt x="22" y="317"/>
                  <a:pt x="17" y="312"/>
                  <a:pt x="17" y="305"/>
                </a:cubicBezTo>
                <a:cubicBezTo>
                  <a:pt x="17" y="292"/>
                  <a:pt x="17" y="292"/>
                  <a:pt x="17" y="292"/>
                </a:cubicBezTo>
                <a:cubicBezTo>
                  <a:pt x="17" y="286"/>
                  <a:pt x="22" y="280"/>
                  <a:pt x="28" y="280"/>
                </a:cubicBezTo>
                <a:close/>
                <a:moveTo>
                  <a:pt x="65" y="41"/>
                </a:moveTo>
                <a:cubicBezTo>
                  <a:pt x="65" y="48"/>
                  <a:pt x="60" y="53"/>
                  <a:pt x="54" y="53"/>
                </a:cubicBezTo>
                <a:cubicBezTo>
                  <a:pt x="28" y="53"/>
                  <a:pt x="28" y="53"/>
                  <a:pt x="28" y="53"/>
                </a:cubicBezTo>
                <a:cubicBezTo>
                  <a:pt x="22" y="53"/>
                  <a:pt x="16" y="48"/>
                  <a:pt x="16" y="41"/>
                </a:cubicBezTo>
                <a:cubicBezTo>
                  <a:pt x="16" y="28"/>
                  <a:pt x="16" y="28"/>
                  <a:pt x="16" y="28"/>
                </a:cubicBezTo>
                <a:cubicBezTo>
                  <a:pt x="16" y="22"/>
                  <a:pt x="22" y="17"/>
                  <a:pt x="28" y="17"/>
                </a:cubicBezTo>
                <a:cubicBezTo>
                  <a:pt x="54" y="17"/>
                  <a:pt x="54" y="17"/>
                  <a:pt x="54" y="17"/>
                </a:cubicBezTo>
                <a:cubicBezTo>
                  <a:pt x="60" y="17"/>
                  <a:pt x="65" y="22"/>
                  <a:pt x="65" y="28"/>
                </a:cubicBezTo>
                <a:lnTo>
                  <a:pt x="65" y="41"/>
                </a:lnTo>
                <a:close/>
                <a:moveTo>
                  <a:pt x="133" y="41"/>
                </a:moveTo>
                <a:cubicBezTo>
                  <a:pt x="133" y="48"/>
                  <a:pt x="128" y="53"/>
                  <a:pt x="121" y="53"/>
                </a:cubicBezTo>
                <a:cubicBezTo>
                  <a:pt x="95" y="53"/>
                  <a:pt x="95" y="53"/>
                  <a:pt x="95" y="53"/>
                </a:cubicBezTo>
                <a:cubicBezTo>
                  <a:pt x="89" y="53"/>
                  <a:pt x="84" y="48"/>
                  <a:pt x="84" y="41"/>
                </a:cubicBezTo>
                <a:cubicBezTo>
                  <a:pt x="84" y="28"/>
                  <a:pt x="84" y="28"/>
                  <a:pt x="84" y="28"/>
                </a:cubicBezTo>
                <a:cubicBezTo>
                  <a:pt x="84" y="22"/>
                  <a:pt x="89" y="17"/>
                  <a:pt x="95" y="17"/>
                </a:cubicBezTo>
                <a:cubicBezTo>
                  <a:pt x="121" y="17"/>
                  <a:pt x="121" y="17"/>
                  <a:pt x="121" y="17"/>
                </a:cubicBezTo>
                <a:cubicBezTo>
                  <a:pt x="128" y="17"/>
                  <a:pt x="133" y="22"/>
                  <a:pt x="133" y="28"/>
                </a:cubicBezTo>
                <a:lnTo>
                  <a:pt x="133" y="41"/>
                </a:lnTo>
                <a:close/>
                <a:moveTo>
                  <a:pt x="200" y="41"/>
                </a:moveTo>
                <a:cubicBezTo>
                  <a:pt x="200" y="48"/>
                  <a:pt x="195" y="53"/>
                  <a:pt x="188" y="53"/>
                </a:cubicBezTo>
                <a:cubicBezTo>
                  <a:pt x="162" y="53"/>
                  <a:pt x="162" y="53"/>
                  <a:pt x="162" y="53"/>
                </a:cubicBezTo>
                <a:cubicBezTo>
                  <a:pt x="156" y="53"/>
                  <a:pt x="151" y="48"/>
                  <a:pt x="151" y="41"/>
                </a:cubicBezTo>
                <a:cubicBezTo>
                  <a:pt x="151" y="28"/>
                  <a:pt x="151" y="28"/>
                  <a:pt x="151" y="28"/>
                </a:cubicBezTo>
                <a:cubicBezTo>
                  <a:pt x="151" y="22"/>
                  <a:pt x="156" y="17"/>
                  <a:pt x="162" y="17"/>
                </a:cubicBezTo>
                <a:cubicBezTo>
                  <a:pt x="188" y="17"/>
                  <a:pt x="188" y="17"/>
                  <a:pt x="188" y="17"/>
                </a:cubicBezTo>
                <a:cubicBezTo>
                  <a:pt x="195" y="17"/>
                  <a:pt x="200" y="22"/>
                  <a:pt x="200" y="28"/>
                </a:cubicBezTo>
                <a:lnTo>
                  <a:pt x="200" y="41"/>
                </a:lnTo>
                <a:close/>
                <a:moveTo>
                  <a:pt x="267" y="41"/>
                </a:moveTo>
                <a:cubicBezTo>
                  <a:pt x="267" y="48"/>
                  <a:pt x="262" y="53"/>
                  <a:pt x="256" y="53"/>
                </a:cubicBezTo>
                <a:cubicBezTo>
                  <a:pt x="230" y="53"/>
                  <a:pt x="230" y="53"/>
                  <a:pt x="230" y="53"/>
                </a:cubicBezTo>
                <a:cubicBezTo>
                  <a:pt x="223" y="53"/>
                  <a:pt x="218" y="48"/>
                  <a:pt x="218" y="41"/>
                </a:cubicBezTo>
                <a:cubicBezTo>
                  <a:pt x="218" y="28"/>
                  <a:pt x="218" y="28"/>
                  <a:pt x="218" y="28"/>
                </a:cubicBezTo>
                <a:cubicBezTo>
                  <a:pt x="218" y="22"/>
                  <a:pt x="223" y="17"/>
                  <a:pt x="230" y="17"/>
                </a:cubicBezTo>
                <a:cubicBezTo>
                  <a:pt x="256" y="17"/>
                  <a:pt x="256" y="17"/>
                  <a:pt x="256" y="17"/>
                </a:cubicBezTo>
                <a:cubicBezTo>
                  <a:pt x="262" y="17"/>
                  <a:pt x="267" y="22"/>
                  <a:pt x="267" y="28"/>
                </a:cubicBezTo>
                <a:lnTo>
                  <a:pt x="267" y="41"/>
                </a:lnTo>
                <a:close/>
                <a:moveTo>
                  <a:pt x="335" y="41"/>
                </a:moveTo>
                <a:cubicBezTo>
                  <a:pt x="335" y="48"/>
                  <a:pt x="329" y="53"/>
                  <a:pt x="323" y="53"/>
                </a:cubicBezTo>
                <a:cubicBezTo>
                  <a:pt x="297" y="53"/>
                  <a:pt x="297" y="53"/>
                  <a:pt x="297" y="53"/>
                </a:cubicBezTo>
                <a:cubicBezTo>
                  <a:pt x="291" y="53"/>
                  <a:pt x="285" y="48"/>
                  <a:pt x="285" y="41"/>
                </a:cubicBezTo>
                <a:cubicBezTo>
                  <a:pt x="285" y="28"/>
                  <a:pt x="285" y="28"/>
                  <a:pt x="285" y="28"/>
                </a:cubicBezTo>
                <a:cubicBezTo>
                  <a:pt x="285" y="22"/>
                  <a:pt x="291" y="17"/>
                  <a:pt x="297" y="17"/>
                </a:cubicBezTo>
                <a:cubicBezTo>
                  <a:pt x="323" y="17"/>
                  <a:pt x="323" y="17"/>
                  <a:pt x="323" y="17"/>
                </a:cubicBezTo>
                <a:cubicBezTo>
                  <a:pt x="329" y="17"/>
                  <a:pt x="335" y="22"/>
                  <a:pt x="335" y="28"/>
                </a:cubicBezTo>
                <a:lnTo>
                  <a:pt x="335" y="41"/>
                </a:lnTo>
                <a:close/>
                <a:moveTo>
                  <a:pt x="402" y="41"/>
                </a:moveTo>
                <a:cubicBezTo>
                  <a:pt x="402" y="48"/>
                  <a:pt x="397" y="53"/>
                  <a:pt x="390" y="53"/>
                </a:cubicBezTo>
                <a:cubicBezTo>
                  <a:pt x="364" y="53"/>
                  <a:pt x="364" y="53"/>
                  <a:pt x="364" y="53"/>
                </a:cubicBezTo>
                <a:cubicBezTo>
                  <a:pt x="358" y="53"/>
                  <a:pt x="353" y="48"/>
                  <a:pt x="353" y="41"/>
                </a:cubicBezTo>
                <a:cubicBezTo>
                  <a:pt x="353" y="28"/>
                  <a:pt x="353" y="28"/>
                  <a:pt x="353" y="28"/>
                </a:cubicBezTo>
                <a:cubicBezTo>
                  <a:pt x="353" y="22"/>
                  <a:pt x="358" y="17"/>
                  <a:pt x="364" y="17"/>
                </a:cubicBezTo>
                <a:cubicBezTo>
                  <a:pt x="390" y="17"/>
                  <a:pt x="390" y="17"/>
                  <a:pt x="390" y="17"/>
                </a:cubicBezTo>
                <a:cubicBezTo>
                  <a:pt x="397" y="17"/>
                  <a:pt x="402" y="22"/>
                  <a:pt x="402" y="28"/>
                </a:cubicBezTo>
                <a:lnTo>
                  <a:pt x="402" y="41"/>
                </a:lnTo>
                <a:close/>
              </a:path>
            </a:pathLst>
          </a:custGeom>
          <a:solidFill>
            <a:srgbClr val="FFFFFF"/>
          </a:solidFill>
          <a:ln>
            <a:noFill/>
          </a:ln>
          <a:extLst/>
        </p:spPr>
        <p:txBody>
          <a:bodyPr/>
          <a:lstStyle/>
          <a:p>
            <a:endParaRPr lang="en-US"/>
          </a:p>
        </p:txBody>
      </p:sp>
      <p:sp>
        <p:nvSpPr>
          <p:cNvPr id="48" name="Freeform 2"/>
          <p:cNvSpPr>
            <a:spLocks noChangeAspect="1" noEditPoints="1"/>
          </p:cNvSpPr>
          <p:nvPr/>
        </p:nvSpPr>
        <p:spPr bwMode="auto">
          <a:xfrm>
            <a:off x="-1291876" y="5585372"/>
            <a:ext cx="570897" cy="825375"/>
          </a:xfrm>
          <a:custGeom>
            <a:avLst/>
            <a:gdLst>
              <a:gd name="T0" fmla="*/ 92 w 324"/>
              <a:gd name="T1" fmla="*/ 375 h 468"/>
              <a:gd name="T2" fmla="*/ 88 w 324"/>
              <a:gd name="T3" fmla="*/ 362 h 468"/>
              <a:gd name="T4" fmla="*/ 66 w 324"/>
              <a:gd name="T5" fmla="*/ 367 h 468"/>
              <a:gd name="T6" fmla="*/ 70 w 324"/>
              <a:gd name="T7" fmla="*/ 379 h 468"/>
              <a:gd name="T8" fmla="*/ 304 w 324"/>
              <a:gd name="T9" fmla="*/ 256 h 468"/>
              <a:gd name="T10" fmla="*/ 296 w 324"/>
              <a:gd name="T11" fmla="*/ 70 h 468"/>
              <a:gd name="T12" fmla="*/ 288 w 324"/>
              <a:gd name="T13" fmla="*/ 257 h 468"/>
              <a:gd name="T14" fmla="*/ 273 w 324"/>
              <a:gd name="T15" fmla="*/ 253 h 468"/>
              <a:gd name="T16" fmla="*/ 252 w 324"/>
              <a:gd name="T17" fmla="*/ 32 h 468"/>
              <a:gd name="T18" fmla="*/ 32 w 324"/>
              <a:gd name="T19" fmla="*/ 53 h 468"/>
              <a:gd name="T20" fmla="*/ 53 w 324"/>
              <a:gd name="T21" fmla="*/ 349 h 468"/>
              <a:gd name="T22" fmla="*/ 118 w 324"/>
              <a:gd name="T23" fmla="*/ 384 h 468"/>
              <a:gd name="T24" fmla="*/ 31 w 324"/>
              <a:gd name="T25" fmla="*/ 393 h 468"/>
              <a:gd name="T26" fmla="*/ 16 w 324"/>
              <a:gd name="T27" fmla="*/ 37 h 468"/>
              <a:gd name="T28" fmla="*/ 273 w 324"/>
              <a:gd name="T29" fmla="*/ 16 h 468"/>
              <a:gd name="T30" fmla="*/ 288 w 324"/>
              <a:gd name="T31" fmla="*/ 46 h 468"/>
              <a:gd name="T32" fmla="*/ 304 w 324"/>
              <a:gd name="T33" fmla="*/ 46 h 468"/>
              <a:gd name="T34" fmla="*/ 273 w 324"/>
              <a:gd name="T35" fmla="*/ 0 h 468"/>
              <a:gd name="T36" fmla="*/ 0 w 324"/>
              <a:gd name="T37" fmla="*/ 37 h 468"/>
              <a:gd name="T38" fmla="*/ 31 w 324"/>
              <a:gd name="T39" fmla="*/ 409 h 468"/>
              <a:gd name="T40" fmla="*/ 235 w 324"/>
              <a:gd name="T41" fmla="*/ 468 h 468"/>
              <a:gd name="T42" fmla="*/ 324 w 324"/>
              <a:gd name="T43" fmla="*/ 282 h 468"/>
              <a:gd name="T44" fmla="*/ 93 w 324"/>
              <a:gd name="T45" fmla="*/ 271 h 468"/>
              <a:gd name="T46" fmla="*/ 53 w 324"/>
              <a:gd name="T47" fmla="*/ 333 h 468"/>
              <a:gd name="T48" fmla="*/ 48 w 324"/>
              <a:gd name="T49" fmla="*/ 53 h 468"/>
              <a:gd name="T50" fmla="*/ 252 w 324"/>
              <a:gd name="T51" fmla="*/ 48 h 468"/>
              <a:gd name="T52" fmla="*/ 257 w 324"/>
              <a:gd name="T53" fmla="*/ 249 h 468"/>
              <a:gd name="T54" fmla="*/ 240 w 324"/>
              <a:gd name="T55" fmla="*/ 254 h 468"/>
              <a:gd name="T56" fmla="*/ 216 w 324"/>
              <a:gd name="T57" fmla="*/ 243 h 468"/>
              <a:gd name="T58" fmla="*/ 205 w 324"/>
              <a:gd name="T59" fmla="*/ 176 h 468"/>
              <a:gd name="T60" fmla="*/ 178 w 324"/>
              <a:gd name="T61" fmla="*/ 150 h 468"/>
              <a:gd name="T62" fmla="*/ 151 w 324"/>
              <a:gd name="T63" fmla="*/ 305 h 468"/>
              <a:gd name="T64" fmla="*/ 134 w 324"/>
              <a:gd name="T65" fmla="*/ 252 h 468"/>
              <a:gd name="T66" fmla="*/ 100 w 324"/>
              <a:gd name="T67" fmla="*/ 246 h 468"/>
              <a:gd name="T68" fmla="*/ 308 w 324"/>
              <a:gd name="T69" fmla="*/ 385 h 468"/>
              <a:gd name="T70" fmla="*/ 132 w 324"/>
              <a:gd name="T71" fmla="*/ 378 h 468"/>
              <a:gd name="T72" fmla="*/ 112 w 324"/>
              <a:gd name="T73" fmla="*/ 257 h 468"/>
              <a:gd name="T74" fmla="*/ 121 w 324"/>
              <a:gd name="T75" fmla="*/ 261 h 468"/>
              <a:gd name="T76" fmla="*/ 157 w 324"/>
              <a:gd name="T77" fmla="*/ 344 h 468"/>
              <a:gd name="T78" fmla="*/ 167 w 324"/>
              <a:gd name="T79" fmla="*/ 336 h 468"/>
              <a:gd name="T80" fmla="*/ 178 w 324"/>
              <a:gd name="T81" fmla="*/ 166 h 468"/>
              <a:gd name="T82" fmla="*/ 189 w 324"/>
              <a:gd name="T83" fmla="*/ 176 h 468"/>
              <a:gd name="T84" fmla="*/ 197 w 324"/>
              <a:gd name="T85" fmla="*/ 277 h 468"/>
              <a:gd name="T86" fmla="*/ 216 w 324"/>
              <a:gd name="T87" fmla="*/ 259 h 468"/>
              <a:gd name="T88" fmla="*/ 229 w 324"/>
              <a:gd name="T89" fmla="*/ 269 h 468"/>
              <a:gd name="T90" fmla="*/ 237 w 324"/>
              <a:gd name="T91" fmla="*/ 283 h 468"/>
              <a:gd name="T92" fmla="*/ 256 w 324"/>
              <a:gd name="T93" fmla="*/ 265 h 468"/>
              <a:gd name="T94" fmla="*/ 269 w 324"/>
              <a:gd name="T95" fmla="*/ 275 h 468"/>
              <a:gd name="T96" fmla="*/ 277 w 324"/>
              <a:gd name="T97" fmla="*/ 290 h 468"/>
              <a:gd name="T98" fmla="*/ 296 w 324"/>
              <a:gd name="T99" fmla="*/ 272 h 468"/>
              <a:gd name="T100" fmla="*/ 308 w 324"/>
              <a:gd name="T101" fmla="*/ 282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468">
                <a:moveTo>
                  <a:pt x="88" y="379"/>
                </a:moveTo>
                <a:cubicBezTo>
                  <a:pt x="91" y="379"/>
                  <a:pt x="92" y="377"/>
                  <a:pt x="92" y="375"/>
                </a:cubicBezTo>
                <a:cubicBezTo>
                  <a:pt x="92" y="367"/>
                  <a:pt x="92" y="367"/>
                  <a:pt x="92" y="367"/>
                </a:cubicBezTo>
                <a:cubicBezTo>
                  <a:pt x="92" y="364"/>
                  <a:pt x="91" y="362"/>
                  <a:pt x="88" y="362"/>
                </a:cubicBezTo>
                <a:cubicBezTo>
                  <a:pt x="70" y="362"/>
                  <a:pt x="70" y="362"/>
                  <a:pt x="70" y="362"/>
                </a:cubicBezTo>
                <a:cubicBezTo>
                  <a:pt x="68" y="362"/>
                  <a:pt x="66" y="364"/>
                  <a:pt x="66" y="367"/>
                </a:cubicBezTo>
                <a:cubicBezTo>
                  <a:pt x="66" y="375"/>
                  <a:pt x="66" y="375"/>
                  <a:pt x="66" y="375"/>
                </a:cubicBezTo>
                <a:cubicBezTo>
                  <a:pt x="66" y="377"/>
                  <a:pt x="68" y="379"/>
                  <a:pt x="70" y="379"/>
                </a:cubicBezTo>
                <a:lnTo>
                  <a:pt x="88" y="379"/>
                </a:lnTo>
                <a:close/>
                <a:moveTo>
                  <a:pt x="304" y="256"/>
                </a:moveTo>
                <a:cubicBezTo>
                  <a:pt x="304" y="78"/>
                  <a:pt x="304" y="78"/>
                  <a:pt x="304" y="78"/>
                </a:cubicBezTo>
                <a:cubicBezTo>
                  <a:pt x="304" y="74"/>
                  <a:pt x="300" y="70"/>
                  <a:pt x="296" y="70"/>
                </a:cubicBezTo>
                <a:cubicBezTo>
                  <a:pt x="292" y="70"/>
                  <a:pt x="288" y="74"/>
                  <a:pt x="288" y="78"/>
                </a:cubicBezTo>
                <a:cubicBezTo>
                  <a:pt x="288" y="257"/>
                  <a:pt x="288" y="257"/>
                  <a:pt x="288" y="257"/>
                </a:cubicBezTo>
                <a:cubicBezTo>
                  <a:pt x="285" y="258"/>
                  <a:pt x="283" y="259"/>
                  <a:pt x="280" y="260"/>
                </a:cubicBezTo>
                <a:cubicBezTo>
                  <a:pt x="278" y="257"/>
                  <a:pt x="276" y="255"/>
                  <a:pt x="273" y="253"/>
                </a:cubicBezTo>
                <a:cubicBezTo>
                  <a:pt x="273" y="53"/>
                  <a:pt x="273" y="53"/>
                  <a:pt x="273" y="53"/>
                </a:cubicBezTo>
                <a:cubicBezTo>
                  <a:pt x="273" y="39"/>
                  <a:pt x="265" y="32"/>
                  <a:pt x="252" y="32"/>
                </a:cubicBezTo>
                <a:cubicBezTo>
                  <a:pt x="53" y="32"/>
                  <a:pt x="53" y="32"/>
                  <a:pt x="53" y="32"/>
                </a:cubicBezTo>
                <a:cubicBezTo>
                  <a:pt x="40" y="32"/>
                  <a:pt x="32" y="40"/>
                  <a:pt x="32" y="53"/>
                </a:cubicBezTo>
                <a:cubicBezTo>
                  <a:pt x="32" y="328"/>
                  <a:pt x="32" y="328"/>
                  <a:pt x="32" y="328"/>
                </a:cubicBezTo>
                <a:cubicBezTo>
                  <a:pt x="32" y="342"/>
                  <a:pt x="39" y="349"/>
                  <a:pt x="53" y="349"/>
                </a:cubicBezTo>
                <a:cubicBezTo>
                  <a:pt x="107" y="349"/>
                  <a:pt x="107" y="349"/>
                  <a:pt x="107" y="349"/>
                </a:cubicBezTo>
                <a:cubicBezTo>
                  <a:pt x="110" y="362"/>
                  <a:pt x="114" y="375"/>
                  <a:pt x="118" y="384"/>
                </a:cubicBezTo>
                <a:cubicBezTo>
                  <a:pt x="119" y="387"/>
                  <a:pt x="120" y="389"/>
                  <a:pt x="122" y="393"/>
                </a:cubicBezTo>
                <a:cubicBezTo>
                  <a:pt x="31" y="393"/>
                  <a:pt x="31" y="393"/>
                  <a:pt x="31" y="393"/>
                </a:cubicBezTo>
                <a:cubicBezTo>
                  <a:pt x="23" y="393"/>
                  <a:pt x="16" y="386"/>
                  <a:pt x="16" y="379"/>
                </a:cubicBezTo>
                <a:cubicBezTo>
                  <a:pt x="16" y="37"/>
                  <a:pt x="16" y="37"/>
                  <a:pt x="16" y="37"/>
                </a:cubicBezTo>
                <a:cubicBezTo>
                  <a:pt x="16" y="26"/>
                  <a:pt x="23" y="16"/>
                  <a:pt x="36" y="16"/>
                </a:cubicBezTo>
                <a:cubicBezTo>
                  <a:pt x="273" y="16"/>
                  <a:pt x="273" y="16"/>
                  <a:pt x="273" y="16"/>
                </a:cubicBezTo>
                <a:cubicBezTo>
                  <a:pt x="281" y="16"/>
                  <a:pt x="288" y="22"/>
                  <a:pt x="288" y="30"/>
                </a:cubicBezTo>
                <a:cubicBezTo>
                  <a:pt x="288" y="46"/>
                  <a:pt x="288" y="46"/>
                  <a:pt x="288" y="46"/>
                </a:cubicBezTo>
                <a:cubicBezTo>
                  <a:pt x="288" y="51"/>
                  <a:pt x="292" y="54"/>
                  <a:pt x="296" y="54"/>
                </a:cubicBezTo>
                <a:cubicBezTo>
                  <a:pt x="300" y="54"/>
                  <a:pt x="304" y="51"/>
                  <a:pt x="304" y="46"/>
                </a:cubicBezTo>
                <a:cubicBezTo>
                  <a:pt x="304" y="30"/>
                  <a:pt x="304" y="30"/>
                  <a:pt x="304" y="30"/>
                </a:cubicBezTo>
                <a:cubicBezTo>
                  <a:pt x="304" y="13"/>
                  <a:pt x="290" y="0"/>
                  <a:pt x="273" y="0"/>
                </a:cubicBezTo>
                <a:cubicBezTo>
                  <a:pt x="36" y="0"/>
                  <a:pt x="36" y="0"/>
                  <a:pt x="36" y="0"/>
                </a:cubicBezTo>
                <a:cubicBezTo>
                  <a:pt x="16" y="0"/>
                  <a:pt x="0" y="16"/>
                  <a:pt x="0" y="37"/>
                </a:cubicBezTo>
                <a:cubicBezTo>
                  <a:pt x="0" y="379"/>
                  <a:pt x="0" y="379"/>
                  <a:pt x="0" y="379"/>
                </a:cubicBezTo>
                <a:cubicBezTo>
                  <a:pt x="0" y="395"/>
                  <a:pt x="14" y="409"/>
                  <a:pt x="31" y="409"/>
                </a:cubicBezTo>
                <a:cubicBezTo>
                  <a:pt x="132" y="409"/>
                  <a:pt x="132" y="409"/>
                  <a:pt x="132" y="409"/>
                </a:cubicBezTo>
                <a:cubicBezTo>
                  <a:pt x="149" y="435"/>
                  <a:pt x="182" y="468"/>
                  <a:pt x="235" y="468"/>
                </a:cubicBezTo>
                <a:cubicBezTo>
                  <a:pt x="294" y="468"/>
                  <a:pt x="324" y="426"/>
                  <a:pt x="324" y="385"/>
                </a:cubicBezTo>
                <a:cubicBezTo>
                  <a:pt x="324" y="282"/>
                  <a:pt x="324" y="282"/>
                  <a:pt x="324" y="282"/>
                </a:cubicBezTo>
                <a:cubicBezTo>
                  <a:pt x="324" y="270"/>
                  <a:pt x="316" y="259"/>
                  <a:pt x="304" y="256"/>
                </a:cubicBezTo>
                <a:close/>
                <a:moveTo>
                  <a:pt x="93" y="271"/>
                </a:moveTo>
                <a:cubicBezTo>
                  <a:pt x="94" y="280"/>
                  <a:pt x="98" y="306"/>
                  <a:pt x="103" y="333"/>
                </a:cubicBezTo>
                <a:cubicBezTo>
                  <a:pt x="53" y="333"/>
                  <a:pt x="53" y="333"/>
                  <a:pt x="53" y="333"/>
                </a:cubicBezTo>
                <a:cubicBezTo>
                  <a:pt x="48" y="333"/>
                  <a:pt x="48" y="333"/>
                  <a:pt x="48" y="328"/>
                </a:cubicBezTo>
                <a:cubicBezTo>
                  <a:pt x="48" y="53"/>
                  <a:pt x="48" y="53"/>
                  <a:pt x="48" y="53"/>
                </a:cubicBezTo>
                <a:cubicBezTo>
                  <a:pt x="48" y="49"/>
                  <a:pt x="49" y="48"/>
                  <a:pt x="53" y="48"/>
                </a:cubicBezTo>
                <a:cubicBezTo>
                  <a:pt x="252" y="48"/>
                  <a:pt x="252" y="48"/>
                  <a:pt x="252" y="48"/>
                </a:cubicBezTo>
                <a:cubicBezTo>
                  <a:pt x="256" y="48"/>
                  <a:pt x="257" y="48"/>
                  <a:pt x="257" y="53"/>
                </a:cubicBezTo>
                <a:cubicBezTo>
                  <a:pt x="257" y="249"/>
                  <a:pt x="257" y="249"/>
                  <a:pt x="257" y="249"/>
                </a:cubicBezTo>
                <a:cubicBezTo>
                  <a:pt x="256" y="249"/>
                  <a:pt x="256" y="249"/>
                  <a:pt x="256" y="249"/>
                </a:cubicBezTo>
                <a:cubicBezTo>
                  <a:pt x="250" y="249"/>
                  <a:pt x="244" y="251"/>
                  <a:pt x="240" y="254"/>
                </a:cubicBezTo>
                <a:cubicBezTo>
                  <a:pt x="235" y="247"/>
                  <a:pt x="227" y="243"/>
                  <a:pt x="218" y="243"/>
                </a:cubicBezTo>
                <a:cubicBezTo>
                  <a:pt x="216" y="243"/>
                  <a:pt x="216" y="243"/>
                  <a:pt x="216" y="243"/>
                </a:cubicBezTo>
                <a:cubicBezTo>
                  <a:pt x="213" y="243"/>
                  <a:pt x="209" y="244"/>
                  <a:pt x="205" y="245"/>
                </a:cubicBezTo>
                <a:cubicBezTo>
                  <a:pt x="205" y="176"/>
                  <a:pt x="205" y="176"/>
                  <a:pt x="205" y="176"/>
                </a:cubicBezTo>
                <a:cubicBezTo>
                  <a:pt x="205" y="162"/>
                  <a:pt x="194" y="150"/>
                  <a:pt x="179" y="150"/>
                </a:cubicBezTo>
                <a:cubicBezTo>
                  <a:pt x="178" y="150"/>
                  <a:pt x="178" y="150"/>
                  <a:pt x="178" y="150"/>
                </a:cubicBezTo>
                <a:cubicBezTo>
                  <a:pt x="163" y="150"/>
                  <a:pt x="151" y="162"/>
                  <a:pt x="151" y="176"/>
                </a:cubicBezTo>
                <a:cubicBezTo>
                  <a:pt x="151" y="305"/>
                  <a:pt x="151" y="305"/>
                  <a:pt x="151" y="305"/>
                </a:cubicBezTo>
                <a:cubicBezTo>
                  <a:pt x="149" y="289"/>
                  <a:pt x="145" y="269"/>
                  <a:pt x="135" y="252"/>
                </a:cubicBezTo>
                <a:cubicBezTo>
                  <a:pt x="135" y="252"/>
                  <a:pt x="134" y="252"/>
                  <a:pt x="134" y="252"/>
                </a:cubicBezTo>
                <a:cubicBezTo>
                  <a:pt x="127" y="242"/>
                  <a:pt x="119" y="240"/>
                  <a:pt x="114" y="240"/>
                </a:cubicBezTo>
                <a:cubicBezTo>
                  <a:pt x="109" y="240"/>
                  <a:pt x="104" y="242"/>
                  <a:pt x="100" y="246"/>
                </a:cubicBezTo>
                <a:cubicBezTo>
                  <a:pt x="95" y="252"/>
                  <a:pt x="92" y="261"/>
                  <a:pt x="93" y="271"/>
                </a:cubicBezTo>
                <a:close/>
                <a:moveTo>
                  <a:pt x="308" y="385"/>
                </a:moveTo>
                <a:cubicBezTo>
                  <a:pt x="308" y="417"/>
                  <a:pt x="285" y="452"/>
                  <a:pt x="235" y="452"/>
                </a:cubicBezTo>
                <a:cubicBezTo>
                  <a:pt x="173" y="452"/>
                  <a:pt x="143" y="400"/>
                  <a:pt x="132" y="378"/>
                </a:cubicBezTo>
                <a:cubicBezTo>
                  <a:pt x="120" y="351"/>
                  <a:pt x="111" y="292"/>
                  <a:pt x="109" y="269"/>
                </a:cubicBezTo>
                <a:cubicBezTo>
                  <a:pt x="109" y="263"/>
                  <a:pt x="111" y="259"/>
                  <a:pt x="112" y="257"/>
                </a:cubicBezTo>
                <a:cubicBezTo>
                  <a:pt x="113" y="256"/>
                  <a:pt x="114" y="256"/>
                  <a:pt x="114" y="256"/>
                </a:cubicBezTo>
                <a:cubicBezTo>
                  <a:pt x="116" y="256"/>
                  <a:pt x="118" y="257"/>
                  <a:pt x="121" y="261"/>
                </a:cubicBezTo>
                <a:cubicBezTo>
                  <a:pt x="130" y="275"/>
                  <a:pt x="133" y="293"/>
                  <a:pt x="136" y="308"/>
                </a:cubicBezTo>
                <a:cubicBezTo>
                  <a:pt x="139" y="327"/>
                  <a:pt x="142" y="344"/>
                  <a:pt x="157" y="344"/>
                </a:cubicBezTo>
                <a:cubicBezTo>
                  <a:pt x="158" y="344"/>
                  <a:pt x="160" y="344"/>
                  <a:pt x="161" y="344"/>
                </a:cubicBezTo>
                <a:cubicBezTo>
                  <a:pt x="165" y="343"/>
                  <a:pt x="167" y="340"/>
                  <a:pt x="167" y="336"/>
                </a:cubicBezTo>
                <a:cubicBezTo>
                  <a:pt x="167" y="176"/>
                  <a:pt x="167" y="176"/>
                  <a:pt x="167" y="176"/>
                </a:cubicBezTo>
                <a:cubicBezTo>
                  <a:pt x="167" y="171"/>
                  <a:pt x="172" y="166"/>
                  <a:pt x="178" y="166"/>
                </a:cubicBezTo>
                <a:cubicBezTo>
                  <a:pt x="179" y="166"/>
                  <a:pt x="179" y="166"/>
                  <a:pt x="179" y="166"/>
                </a:cubicBezTo>
                <a:cubicBezTo>
                  <a:pt x="185" y="166"/>
                  <a:pt x="189" y="171"/>
                  <a:pt x="189" y="176"/>
                </a:cubicBezTo>
                <a:cubicBezTo>
                  <a:pt x="189" y="269"/>
                  <a:pt x="189" y="269"/>
                  <a:pt x="189" y="269"/>
                </a:cubicBezTo>
                <a:cubicBezTo>
                  <a:pt x="189" y="274"/>
                  <a:pt x="193" y="277"/>
                  <a:pt x="197" y="277"/>
                </a:cubicBezTo>
                <a:cubicBezTo>
                  <a:pt x="202" y="277"/>
                  <a:pt x="205" y="274"/>
                  <a:pt x="205" y="269"/>
                </a:cubicBezTo>
                <a:cubicBezTo>
                  <a:pt x="205" y="264"/>
                  <a:pt x="210" y="259"/>
                  <a:pt x="216" y="259"/>
                </a:cubicBezTo>
                <a:cubicBezTo>
                  <a:pt x="218" y="259"/>
                  <a:pt x="218" y="259"/>
                  <a:pt x="218" y="259"/>
                </a:cubicBezTo>
                <a:cubicBezTo>
                  <a:pt x="224" y="259"/>
                  <a:pt x="229" y="264"/>
                  <a:pt x="229" y="269"/>
                </a:cubicBezTo>
                <a:cubicBezTo>
                  <a:pt x="229" y="275"/>
                  <a:pt x="229" y="275"/>
                  <a:pt x="229" y="275"/>
                </a:cubicBezTo>
                <a:cubicBezTo>
                  <a:pt x="229" y="279"/>
                  <a:pt x="233" y="283"/>
                  <a:pt x="237" y="283"/>
                </a:cubicBezTo>
                <a:cubicBezTo>
                  <a:pt x="242" y="283"/>
                  <a:pt x="245" y="279"/>
                  <a:pt x="245" y="275"/>
                </a:cubicBezTo>
                <a:cubicBezTo>
                  <a:pt x="245" y="269"/>
                  <a:pt x="250" y="265"/>
                  <a:pt x="256" y="265"/>
                </a:cubicBezTo>
                <a:cubicBezTo>
                  <a:pt x="258" y="265"/>
                  <a:pt x="258" y="265"/>
                  <a:pt x="258" y="265"/>
                </a:cubicBezTo>
                <a:cubicBezTo>
                  <a:pt x="264" y="265"/>
                  <a:pt x="269" y="269"/>
                  <a:pt x="269" y="275"/>
                </a:cubicBezTo>
                <a:cubicBezTo>
                  <a:pt x="269" y="282"/>
                  <a:pt x="269" y="282"/>
                  <a:pt x="269" y="282"/>
                </a:cubicBezTo>
                <a:cubicBezTo>
                  <a:pt x="269" y="286"/>
                  <a:pt x="272" y="290"/>
                  <a:pt x="277" y="290"/>
                </a:cubicBezTo>
                <a:cubicBezTo>
                  <a:pt x="281" y="290"/>
                  <a:pt x="285" y="286"/>
                  <a:pt x="285" y="282"/>
                </a:cubicBezTo>
                <a:cubicBezTo>
                  <a:pt x="285" y="276"/>
                  <a:pt x="290" y="272"/>
                  <a:pt x="296" y="272"/>
                </a:cubicBezTo>
                <a:cubicBezTo>
                  <a:pt x="297" y="272"/>
                  <a:pt x="297" y="272"/>
                  <a:pt x="297" y="272"/>
                </a:cubicBezTo>
                <a:cubicBezTo>
                  <a:pt x="303" y="272"/>
                  <a:pt x="308" y="276"/>
                  <a:pt x="308" y="282"/>
                </a:cubicBezTo>
                <a:lnTo>
                  <a:pt x="308" y="3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Content Placeholder 3"/>
          <p:cNvSpPr>
            <a:spLocks noGrp="1"/>
          </p:cNvSpPr>
          <p:nvPr>
            <p:ph sz="half" idx="1"/>
          </p:nvPr>
        </p:nvSpPr>
        <p:spPr>
          <a:xfrm>
            <a:off x="377961" y="2106928"/>
            <a:ext cx="3621183" cy="341858"/>
          </a:xfrm>
        </p:spPr>
        <p:txBody>
          <a:bodyPr anchor="ctr"/>
          <a:lstStyle/>
          <a:p>
            <a:pPr marL="0" indent="0" algn="ctr">
              <a:buNone/>
            </a:pPr>
            <a:r>
              <a:rPr lang="en-US" sz="4000" dirty="0">
                <a:solidFill>
                  <a:srgbClr val="C8DBD9"/>
                </a:solidFill>
              </a:rPr>
              <a:t>Library growth</a:t>
            </a:r>
            <a:endParaRPr lang="en-US" sz="3600" dirty="0">
              <a:solidFill>
                <a:srgbClr val="C8DBD9"/>
              </a:solidFill>
            </a:endParaRPr>
          </a:p>
        </p:txBody>
      </p:sp>
      <p:sp>
        <p:nvSpPr>
          <p:cNvPr id="5" name="Title 4"/>
          <p:cNvSpPr>
            <a:spLocks noGrp="1"/>
          </p:cNvSpPr>
          <p:nvPr>
            <p:ph type="title"/>
          </p:nvPr>
        </p:nvSpPr>
        <p:spPr/>
        <p:txBody>
          <a:bodyPr/>
          <a:lstStyle/>
          <a:p>
            <a:r>
              <a:rPr lang="en-US" dirty="0"/>
              <a:t>Challenges</a:t>
            </a:r>
          </a:p>
        </p:txBody>
      </p:sp>
      <p:sp>
        <p:nvSpPr>
          <p:cNvPr id="10" name="Freeform 5"/>
          <p:cNvSpPr>
            <a:spLocks noChangeAspect="1" noEditPoints="1"/>
          </p:cNvSpPr>
          <p:nvPr/>
        </p:nvSpPr>
        <p:spPr bwMode="auto">
          <a:xfrm>
            <a:off x="5368206" y="2741847"/>
            <a:ext cx="809146" cy="894833"/>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00625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3"/>
          <p:cNvSpPr>
            <a:spLocks noEditPoints="1"/>
          </p:cNvSpPr>
          <p:nvPr/>
        </p:nvSpPr>
        <p:spPr bwMode="auto">
          <a:xfrm>
            <a:off x="-1262829" y="5590251"/>
            <a:ext cx="512802" cy="815617"/>
          </a:xfrm>
          <a:custGeom>
            <a:avLst/>
            <a:gdLst>
              <a:gd name="T0" fmla="*/ 117 w 241"/>
              <a:gd name="T1" fmla="*/ 356 h 383"/>
              <a:gd name="T2" fmla="*/ 135 w 241"/>
              <a:gd name="T3" fmla="*/ 338 h 383"/>
              <a:gd name="T4" fmla="*/ 117 w 241"/>
              <a:gd name="T5" fmla="*/ 321 h 383"/>
              <a:gd name="T6" fmla="*/ 99 w 241"/>
              <a:gd name="T7" fmla="*/ 338 h 383"/>
              <a:gd name="T8" fmla="*/ 117 w 241"/>
              <a:gd name="T9" fmla="*/ 356 h 383"/>
              <a:gd name="T10" fmla="*/ 233 w 241"/>
              <a:gd name="T11" fmla="*/ 90 h 383"/>
              <a:gd name="T12" fmla="*/ 241 w 241"/>
              <a:gd name="T13" fmla="*/ 82 h 383"/>
              <a:gd name="T14" fmla="*/ 241 w 241"/>
              <a:gd name="T15" fmla="*/ 19 h 383"/>
              <a:gd name="T16" fmla="*/ 221 w 241"/>
              <a:gd name="T17" fmla="*/ 0 h 383"/>
              <a:gd name="T18" fmla="*/ 19 w 241"/>
              <a:gd name="T19" fmla="*/ 0 h 383"/>
              <a:gd name="T20" fmla="*/ 0 w 241"/>
              <a:gd name="T21" fmla="*/ 19 h 383"/>
              <a:gd name="T22" fmla="*/ 0 w 241"/>
              <a:gd name="T23" fmla="*/ 364 h 383"/>
              <a:gd name="T24" fmla="*/ 19 w 241"/>
              <a:gd name="T25" fmla="*/ 383 h 383"/>
              <a:gd name="T26" fmla="*/ 221 w 241"/>
              <a:gd name="T27" fmla="*/ 383 h 383"/>
              <a:gd name="T28" fmla="*/ 241 w 241"/>
              <a:gd name="T29" fmla="*/ 364 h 383"/>
              <a:gd name="T30" fmla="*/ 241 w 241"/>
              <a:gd name="T31" fmla="*/ 114 h 383"/>
              <a:gd name="T32" fmla="*/ 233 w 241"/>
              <a:gd name="T33" fmla="*/ 106 h 383"/>
              <a:gd name="T34" fmla="*/ 225 w 241"/>
              <a:gd name="T35" fmla="*/ 114 h 383"/>
              <a:gd name="T36" fmla="*/ 225 w 241"/>
              <a:gd name="T37" fmla="*/ 295 h 383"/>
              <a:gd name="T38" fmla="*/ 16 w 241"/>
              <a:gd name="T39" fmla="*/ 295 h 383"/>
              <a:gd name="T40" fmla="*/ 16 w 241"/>
              <a:gd name="T41" fmla="*/ 69 h 383"/>
              <a:gd name="T42" fmla="*/ 225 w 241"/>
              <a:gd name="T43" fmla="*/ 69 h 383"/>
              <a:gd name="T44" fmla="*/ 225 w 241"/>
              <a:gd name="T45" fmla="*/ 82 h 383"/>
              <a:gd name="T46" fmla="*/ 233 w 241"/>
              <a:gd name="T47" fmla="*/ 90 h 383"/>
              <a:gd name="T48" fmla="*/ 225 w 241"/>
              <a:gd name="T49" fmla="*/ 311 h 383"/>
              <a:gd name="T50" fmla="*/ 225 w 241"/>
              <a:gd name="T51" fmla="*/ 364 h 383"/>
              <a:gd name="T52" fmla="*/ 221 w 241"/>
              <a:gd name="T53" fmla="*/ 367 h 383"/>
              <a:gd name="T54" fmla="*/ 19 w 241"/>
              <a:gd name="T55" fmla="*/ 367 h 383"/>
              <a:gd name="T56" fmla="*/ 16 w 241"/>
              <a:gd name="T57" fmla="*/ 364 h 383"/>
              <a:gd name="T58" fmla="*/ 16 w 241"/>
              <a:gd name="T59" fmla="*/ 311 h 383"/>
              <a:gd name="T60" fmla="*/ 225 w 241"/>
              <a:gd name="T61" fmla="*/ 311 h 383"/>
              <a:gd name="T62" fmla="*/ 16 w 241"/>
              <a:gd name="T63" fmla="*/ 53 h 383"/>
              <a:gd name="T64" fmla="*/ 16 w 241"/>
              <a:gd name="T65" fmla="*/ 19 h 383"/>
              <a:gd name="T66" fmla="*/ 19 w 241"/>
              <a:gd name="T67" fmla="*/ 16 h 383"/>
              <a:gd name="T68" fmla="*/ 221 w 241"/>
              <a:gd name="T69" fmla="*/ 16 h 383"/>
              <a:gd name="T70" fmla="*/ 225 w 241"/>
              <a:gd name="T71" fmla="*/ 19 h 383"/>
              <a:gd name="T72" fmla="*/ 225 w 241"/>
              <a:gd name="T73" fmla="*/ 53 h 383"/>
              <a:gd name="T74" fmla="*/ 16 w 241"/>
              <a:gd name="T75" fmla="*/ 53 h 383"/>
              <a:gd name="T76" fmla="*/ 135 w 241"/>
              <a:gd name="T77" fmla="*/ 26 h 383"/>
              <a:gd name="T78" fmla="*/ 99 w 241"/>
              <a:gd name="T79" fmla="*/ 26 h 383"/>
              <a:gd name="T80" fmla="*/ 91 w 241"/>
              <a:gd name="T81" fmla="*/ 34 h 383"/>
              <a:gd name="T82" fmla="*/ 99 w 241"/>
              <a:gd name="T83" fmla="*/ 42 h 383"/>
              <a:gd name="T84" fmla="*/ 135 w 241"/>
              <a:gd name="T85" fmla="*/ 42 h 383"/>
              <a:gd name="T86" fmla="*/ 143 w 241"/>
              <a:gd name="T87" fmla="*/ 34 h 383"/>
              <a:gd name="T88" fmla="*/ 135 w 241"/>
              <a:gd name="T89" fmla="*/ 2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
          <p:cNvSpPr>
            <a:spLocks noEditPoints="1"/>
          </p:cNvSpPr>
          <p:nvPr/>
        </p:nvSpPr>
        <p:spPr bwMode="auto">
          <a:xfrm>
            <a:off x="-1490841" y="5680825"/>
            <a:ext cx="968826" cy="634468"/>
          </a:xfrm>
          <a:custGeom>
            <a:avLst/>
            <a:gdLst>
              <a:gd name="T0" fmla="*/ 439 w 455"/>
              <a:gd name="T1" fmla="*/ 252 h 298"/>
              <a:gd name="T2" fmla="*/ 425 w 455"/>
              <a:gd name="T3" fmla="*/ 252 h 298"/>
              <a:gd name="T4" fmla="*/ 425 w 455"/>
              <a:gd name="T5" fmla="*/ 70 h 298"/>
              <a:gd name="T6" fmla="*/ 417 w 455"/>
              <a:gd name="T7" fmla="*/ 62 h 298"/>
              <a:gd name="T8" fmla="*/ 409 w 455"/>
              <a:gd name="T9" fmla="*/ 70 h 298"/>
              <a:gd name="T10" fmla="*/ 409 w 455"/>
              <a:gd name="T11" fmla="*/ 252 h 298"/>
              <a:gd name="T12" fmla="*/ 46 w 455"/>
              <a:gd name="T13" fmla="*/ 252 h 298"/>
              <a:gd name="T14" fmla="*/ 46 w 455"/>
              <a:gd name="T15" fmla="*/ 16 h 298"/>
              <a:gd name="T16" fmla="*/ 409 w 455"/>
              <a:gd name="T17" fmla="*/ 16 h 298"/>
              <a:gd name="T18" fmla="*/ 409 w 455"/>
              <a:gd name="T19" fmla="*/ 38 h 298"/>
              <a:gd name="T20" fmla="*/ 417 w 455"/>
              <a:gd name="T21" fmla="*/ 46 h 298"/>
              <a:gd name="T22" fmla="*/ 425 w 455"/>
              <a:gd name="T23" fmla="*/ 38 h 298"/>
              <a:gd name="T24" fmla="*/ 425 w 455"/>
              <a:gd name="T25" fmla="*/ 13 h 298"/>
              <a:gd name="T26" fmla="*/ 421 w 455"/>
              <a:gd name="T27" fmla="*/ 4 h 298"/>
              <a:gd name="T28" fmla="*/ 411 w 455"/>
              <a:gd name="T29" fmla="*/ 0 h 298"/>
              <a:gd name="T30" fmla="*/ 44 w 455"/>
              <a:gd name="T31" fmla="*/ 0 h 298"/>
              <a:gd name="T32" fmla="*/ 34 w 455"/>
              <a:gd name="T33" fmla="*/ 4 h 298"/>
              <a:gd name="T34" fmla="*/ 30 w 455"/>
              <a:gd name="T35" fmla="*/ 13 h 298"/>
              <a:gd name="T36" fmla="*/ 30 w 455"/>
              <a:gd name="T37" fmla="*/ 252 h 298"/>
              <a:gd name="T38" fmla="*/ 16 w 455"/>
              <a:gd name="T39" fmla="*/ 252 h 298"/>
              <a:gd name="T40" fmla="*/ 0 w 455"/>
              <a:gd name="T41" fmla="*/ 268 h 298"/>
              <a:gd name="T42" fmla="*/ 0 w 455"/>
              <a:gd name="T43" fmla="*/ 282 h 298"/>
              <a:gd name="T44" fmla="*/ 16 w 455"/>
              <a:gd name="T45" fmla="*/ 298 h 298"/>
              <a:gd name="T46" fmla="*/ 439 w 455"/>
              <a:gd name="T47" fmla="*/ 298 h 298"/>
              <a:gd name="T48" fmla="*/ 455 w 455"/>
              <a:gd name="T49" fmla="*/ 282 h 298"/>
              <a:gd name="T50" fmla="*/ 455 w 455"/>
              <a:gd name="T51" fmla="*/ 268 h 298"/>
              <a:gd name="T52" fmla="*/ 439 w 455"/>
              <a:gd name="T53" fmla="*/ 252 h 298"/>
              <a:gd name="T54" fmla="*/ 439 w 455"/>
              <a:gd name="T55" fmla="*/ 282 h 298"/>
              <a:gd name="T56" fmla="*/ 16 w 455"/>
              <a:gd name="T57" fmla="*/ 282 h 298"/>
              <a:gd name="T58" fmla="*/ 16 w 455"/>
              <a:gd name="T59" fmla="*/ 268 h 298"/>
              <a:gd name="T60" fmla="*/ 185 w 455"/>
              <a:gd name="T61" fmla="*/ 268 h 298"/>
              <a:gd name="T62" fmla="*/ 193 w 455"/>
              <a:gd name="T63" fmla="*/ 274 h 298"/>
              <a:gd name="T64" fmla="*/ 262 w 455"/>
              <a:gd name="T65" fmla="*/ 274 h 298"/>
              <a:gd name="T66" fmla="*/ 270 w 455"/>
              <a:gd name="T67" fmla="*/ 268 h 298"/>
              <a:gd name="T68" fmla="*/ 439 w 455"/>
              <a:gd name="T69" fmla="*/ 268 h 298"/>
              <a:gd name="T70" fmla="*/ 439 w 455"/>
              <a:gd name="T71" fmla="*/ 28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5" h="298">
                <a:moveTo>
                  <a:pt x="439" y="252"/>
                </a:moveTo>
                <a:cubicBezTo>
                  <a:pt x="425" y="252"/>
                  <a:pt x="425" y="252"/>
                  <a:pt x="425" y="252"/>
                </a:cubicBezTo>
                <a:cubicBezTo>
                  <a:pt x="425" y="70"/>
                  <a:pt x="425" y="70"/>
                  <a:pt x="425" y="70"/>
                </a:cubicBezTo>
                <a:cubicBezTo>
                  <a:pt x="425" y="65"/>
                  <a:pt x="421" y="62"/>
                  <a:pt x="417" y="62"/>
                </a:cubicBezTo>
                <a:cubicBezTo>
                  <a:pt x="412" y="62"/>
                  <a:pt x="409" y="65"/>
                  <a:pt x="409" y="70"/>
                </a:cubicBezTo>
                <a:cubicBezTo>
                  <a:pt x="409" y="252"/>
                  <a:pt x="409" y="252"/>
                  <a:pt x="409" y="252"/>
                </a:cubicBezTo>
                <a:cubicBezTo>
                  <a:pt x="46" y="252"/>
                  <a:pt x="46" y="252"/>
                  <a:pt x="46" y="252"/>
                </a:cubicBezTo>
                <a:cubicBezTo>
                  <a:pt x="46" y="16"/>
                  <a:pt x="46" y="16"/>
                  <a:pt x="46" y="16"/>
                </a:cubicBezTo>
                <a:cubicBezTo>
                  <a:pt x="409" y="16"/>
                  <a:pt x="409" y="16"/>
                  <a:pt x="409" y="16"/>
                </a:cubicBezTo>
                <a:cubicBezTo>
                  <a:pt x="409" y="38"/>
                  <a:pt x="409" y="38"/>
                  <a:pt x="409" y="38"/>
                </a:cubicBezTo>
                <a:cubicBezTo>
                  <a:pt x="409" y="42"/>
                  <a:pt x="412" y="46"/>
                  <a:pt x="417" y="46"/>
                </a:cubicBezTo>
                <a:cubicBezTo>
                  <a:pt x="421" y="46"/>
                  <a:pt x="425" y="42"/>
                  <a:pt x="425" y="38"/>
                </a:cubicBezTo>
                <a:cubicBezTo>
                  <a:pt x="425" y="13"/>
                  <a:pt x="425" y="13"/>
                  <a:pt x="425" y="13"/>
                </a:cubicBezTo>
                <a:cubicBezTo>
                  <a:pt x="425" y="10"/>
                  <a:pt x="423" y="6"/>
                  <a:pt x="421" y="4"/>
                </a:cubicBezTo>
                <a:cubicBezTo>
                  <a:pt x="418" y="1"/>
                  <a:pt x="415" y="0"/>
                  <a:pt x="411" y="0"/>
                </a:cubicBezTo>
                <a:cubicBezTo>
                  <a:pt x="44" y="0"/>
                  <a:pt x="44" y="0"/>
                  <a:pt x="44" y="0"/>
                </a:cubicBezTo>
                <a:cubicBezTo>
                  <a:pt x="40" y="0"/>
                  <a:pt x="36" y="1"/>
                  <a:pt x="34" y="4"/>
                </a:cubicBezTo>
                <a:cubicBezTo>
                  <a:pt x="31" y="6"/>
                  <a:pt x="30" y="10"/>
                  <a:pt x="30" y="13"/>
                </a:cubicBezTo>
                <a:cubicBezTo>
                  <a:pt x="30" y="252"/>
                  <a:pt x="30" y="252"/>
                  <a:pt x="30" y="252"/>
                </a:cubicBezTo>
                <a:cubicBezTo>
                  <a:pt x="16" y="252"/>
                  <a:pt x="16" y="252"/>
                  <a:pt x="16" y="252"/>
                </a:cubicBezTo>
                <a:cubicBezTo>
                  <a:pt x="7" y="252"/>
                  <a:pt x="0" y="259"/>
                  <a:pt x="0" y="268"/>
                </a:cubicBezTo>
                <a:cubicBezTo>
                  <a:pt x="0" y="282"/>
                  <a:pt x="0" y="282"/>
                  <a:pt x="0" y="282"/>
                </a:cubicBezTo>
                <a:cubicBezTo>
                  <a:pt x="0" y="291"/>
                  <a:pt x="7" y="298"/>
                  <a:pt x="16" y="298"/>
                </a:cubicBezTo>
                <a:cubicBezTo>
                  <a:pt x="439" y="298"/>
                  <a:pt x="439" y="298"/>
                  <a:pt x="439" y="298"/>
                </a:cubicBezTo>
                <a:cubicBezTo>
                  <a:pt x="448" y="298"/>
                  <a:pt x="455" y="291"/>
                  <a:pt x="455" y="282"/>
                </a:cubicBezTo>
                <a:cubicBezTo>
                  <a:pt x="455" y="268"/>
                  <a:pt x="455" y="268"/>
                  <a:pt x="455" y="268"/>
                </a:cubicBezTo>
                <a:cubicBezTo>
                  <a:pt x="455" y="259"/>
                  <a:pt x="448" y="252"/>
                  <a:pt x="439" y="252"/>
                </a:cubicBezTo>
                <a:close/>
                <a:moveTo>
                  <a:pt x="439" y="282"/>
                </a:moveTo>
                <a:cubicBezTo>
                  <a:pt x="16" y="282"/>
                  <a:pt x="16" y="282"/>
                  <a:pt x="16" y="282"/>
                </a:cubicBezTo>
                <a:cubicBezTo>
                  <a:pt x="16" y="268"/>
                  <a:pt x="16" y="268"/>
                  <a:pt x="16" y="268"/>
                </a:cubicBezTo>
                <a:cubicBezTo>
                  <a:pt x="185" y="268"/>
                  <a:pt x="185" y="268"/>
                  <a:pt x="185" y="268"/>
                </a:cubicBezTo>
                <a:cubicBezTo>
                  <a:pt x="186" y="271"/>
                  <a:pt x="189" y="274"/>
                  <a:pt x="193" y="274"/>
                </a:cubicBezTo>
                <a:cubicBezTo>
                  <a:pt x="262" y="274"/>
                  <a:pt x="262" y="274"/>
                  <a:pt x="262" y="274"/>
                </a:cubicBezTo>
                <a:cubicBezTo>
                  <a:pt x="266" y="274"/>
                  <a:pt x="269" y="271"/>
                  <a:pt x="270" y="268"/>
                </a:cubicBezTo>
                <a:cubicBezTo>
                  <a:pt x="439" y="268"/>
                  <a:pt x="439" y="268"/>
                  <a:pt x="439" y="268"/>
                </a:cubicBezTo>
                <a:lnTo>
                  <a:pt x="439" y="2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
          <p:cNvSpPr>
            <a:spLocks noChangeAspect="1" noEditPoints="1"/>
          </p:cNvSpPr>
          <p:nvPr/>
        </p:nvSpPr>
        <p:spPr bwMode="auto">
          <a:xfrm>
            <a:off x="-1412307" y="5674836"/>
            <a:ext cx="811759" cy="646447"/>
          </a:xfrm>
          <a:custGeom>
            <a:avLst/>
            <a:gdLst>
              <a:gd name="T0" fmla="*/ 2147483647 w 418"/>
              <a:gd name="T1" fmla="*/ 2147483647 h 333"/>
              <a:gd name="T2" fmla="*/ 2147483647 w 418"/>
              <a:gd name="T3" fmla="*/ 2147483647 h 333"/>
              <a:gd name="T4" fmla="*/ 2147483647 w 418"/>
              <a:gd name="T5" fmla="*/ 0 h 333"/>
              <a:gd name="T6" fmla="*/ 0 w 418"/>
              <a:gd name="T7" fmla="*/ 2147483647 h 333"/>
              <a:gd name="T8" fmla="*/ 2147483647 w 418"/>
              <a:gd name="T9" fmla="*/ 2147483647 h 333"/>
              <a:gd name="T10" fmla="*/ 2147483647 w 418"/>
              <a:gd name="T11" fmla="*/ 2147483647 h 333"/>
              <a:gd name="T12" fmla="*/ 2147483647 w 418"/>
              <a:gd name="T13" fmla="*/ 2147483647 h 333"/>
              <a:gd name="T14" fmla="*/ 2147483647 w 418"/>
              <a:gd name="T15" fmla="*/ 2147483647 h 333"/>
              <a:gd name="T16" fmla="*/ 2147483647 w 418"/>
              <a:gd name="T17" fmla="*/ 2147483647 h 333"/>
              <a:gd name="T18" fmla="*/ 2147483647 w 418"/>
              <a:gd name="T19" fmla="*/ 2147483647 h 333"/>
              <a:gd name="T20" fmla="*/ 2147483647 w 418"/>
              <a:gd name="T21" fmla="*/ 2147483647 h 333"/>
              <a:gd name="T22" fmla="*/ 2147483647 w 418"/>
              <a:gd name="T23" fmla="*/ 2147483647 h 333"/>
              <a:gd name="T24" fmla="*/ 2147483647 w 418"/>
              <a:gd name="T25" fmla="*/ 2147483647 h 333"/>
              <a:gd name="T26" fmla="*/ 2147483647 w 418"/>
              <a:gd name="T27" fmla="*/ 2147483647 h 333"/>
              <a:gd name="T28" fmla="*/ 2147483647 w 418"/>
              <a:gd name="T29" fmla="*/ 2147483647 h 333"/>
              <a:gd name="T30" fmla="*/ 2147483647 w 418"/>
              <a:gd name="T31" fmla="*/ 2147483647 h 333"/>
              <a:gd name="T32" fmla="*/ 2147483647 w 418"/>
              <a:gd name="T33" fmla="*/ 2147483647 h 333"/>
              <a:gd name="T34" fmla="*/ 2147483647 w 418"/>
              <a:gd name="T35" fmla="*/ 2147483647 h 333"/>
              <a:gd name="T36" fmla="*/ 2147483647 w 418"/>
              <a:gd name="T37" fmla="*/ 2147483647 h 333"/>
              <a:gd name="T38" fmla="*/ 2147483647 w 418"/>
              <a:gd name="T39" fmla="*/ 2147483647 h 333"/>
              <a:gd name="T40" fmla="*/ 2147483647 w 418"/>
              <a:gd name="T41" fmla="*/ 2147483647 h 333"/>
              <a:gd name="T42" fmla="*/ 2147483647 w 418"/>
              <a:gd name="T43" fmla="*/ 2147483647 h 333"/>
              <a:gd name="T44" fmla="*/ 2147483647 w 418"/>
              <a:gd name="T45" fmla="*/ 2147483647 h 333"/>
              <a:gd name="T46" fmla="*/ 2147483647 w 418"/>
              <a:gd name="T47" fmla="*/ 2147483647 h 333"/>
              <a:gd name="T48" fmla="*/ 2147483647 w 418"/>
              <a:gd name="T49" fmla="*/ 2147483647 h 333"/>
              <a:gd name="T50" fmla="*/ 2147483647 w 418"/>
              <a:gd name="T51" fmla="*/ 2147483647 h 333"/>
              <a:gd name="T52" fmla="*/ 2147483647 w 418"/>
              <a:gd name="T53" fmla="*/ 2147483647 h 333"/>
              <a:gd name="T54" fmla="*/ 2147483647 w 418"/>
              <a:gd name="T55" fmla="*/ 2147483647 h 333"/>
              <a:gd name="T56" fmla="*/ 2147483647 w 418"/>
              <a:gd name="T57" fmla="*/ 2147483647 h 333"/>
              <a:gd name="T58" fmla="*/ 2147483647 w 418"/>
              <a:gd name="T59" fmla="*/ 2147483647 h 333"/>
              <a:gd name="T60" fmla="*/ 2147483647 w 418"/>
              <a:gd name="T61" fmla="*/ 2147483647 h 333"/>
              <a:gd name="T62" fmla="*/ 2147483647 w 418"/>
              <a:gd name="T63" fmla="*/ 2147483647 h 333"/>
              <a:gd name="T64" fmla="*/ 2147483647 w 418"/>
              <a:gd name="T65" fmla="*/ 2147483647 h 333"/>
              <a:gd name="T66" fmla="*/ 2147483647 w 418"/>
              <a:gd name="T67" fmla="*/ 2147483647 h 333"/>
              <a:gd name="T68" fmla="*/ 2147483647 w 418"/>
              <a:gd name="T69" fmla="*/ 2147483647 h 333"/>
              <a:gd name="T70" fmla="*/ 2147483647 w 418"/>
              <a:gd name="T71" fmla="*/ 2147483647 h 333"/>
              <a:gd name="T72" fmla="*/ 2147483647 w 418"/>
              <a:gd name="T73" fmla="*/ 2147483647 h 333"/>
              <a:gd name="T74" fmla="*/ 2147483647 w 418"/>
              <a:gd name="T75" fmla="*/ 2147483647 h 333"/>
              <a:gd name="T76" fmla="*/ 2147483647 w 418"/>
              <a:gd name="T77" fmla="*/ 2147483647 h 333"/>
              <a:gd name="T78" fmla="*/ 2147483647 w 418"/>
              <a:gd name="T79" fmla="*/ 2147483647 h 333"/>
              <a:gd name="T80" fmla="*/ 2147483647 w 418"/>
              <a:gd name="T81" fmla="*/ 2147483647 h 333"/>
              <a:gd name="T82" fmla="*/ 2147483647 w 418"/>
              <a:gd name="T83" fmla="*/ 2147483647 h 333"/>
              <a:gd name="T84" fmla="*/ 2147483647 w 418"/>
              <a:gd name="T85" fmla="*/ 2147483647 h 333"/>
              <a:gd name="T86" fmla="*/ 2147483647 w 418"/>
              <a:gd name="T87" fmla="*/ 2147483647 h 333"/>
              <a:gd name="T88" fmla="*/ 2147483647 w 418"/>
              <a:gd name="T89" fmla="*/ 2147483647 h 333"/>
              <a:gd name="T90" fmla="*/ 2147483647 w 418"/>
              <a:gd name="T91" fmla="*/ 2147483647 h 333"/>
              <a:gd name="T92" fmla="*/ 2147483647 w 418"/>
              <a:gd name="T93" fmla="*/ 2147483647 h 333"/>
              <a:gd name="T94" fmla="*/ 2147483647 w 418"/>
              <a:gd name="T95" fmla="*/ 2147483647 h 333"/>
              <a:gd name="T96" fmla="*/ 2147483647 w 418"/>
              <a:gd name="T97" fmla="*/ 2147483647 h 333"/>
              <a:gd name="T98" fmla="*/ 2147483647 w 418"/>
              <a:gd name="T99" fmla="*/ 2147483647 h 333"/>
              <a:gd name="T100" fmla="*/ 2147483647 w 418"/>
              <a:gd name="T101" fmla="*/ 2147483647 h 333"/>
              <a:gd name="T102" fmla="*/ 2147483647 w 418"/>
              <a:gd name="T103" fmla="*/ 2147483647 h 333"/>
              <a:gd name="T104" fmla="*/ 2147483647 w 418"/>
              <a:gd name="T105" fmla="*/ 2147483647 h 333"/>
              <a:gd name="T106" fmla="*/ 2147483647 w 418"/>
              <a:gd name="T107" fmla="*/ 2147483647 h 333"/>
              <a:gd name="T108" fmla="*/ 2147483647 w 418"/>
              <a:gd name="T109" fmla="*/ 2147483647 h 333"/>
              <a:gd name="T110" fmla="*/ 2147483647 w 418"/>
              <a:gd name="T111" fmla="*/ 2147483647 h 333"/>
              <a:gd name="T112" fmla="*/ 2147483647 w 418"/>
              <a:gd name="T113" fmla="*/ 2147483647 h 333"/>
              <a:gd name="T114" fmla="*/ 2147483647 w 418"/>
              <a:gd name="T115" fmla="*/ 2147483647 h 333"/>
              <a:gd name="T116" fmla="*/ 2147483647 w 418"/>
              <a:gd name="T117" fmla="*/ 2147483647 h 333"/>
              <a:gd name="T118" fmla="*/ 2147483647 w 418"/>
              <a:gd name="T119" fmla="*/ 2147483647 h 333"/>
              <a:gd name="T120" fmla="*/ 2147483647 w 418"/>
              <a:gd name="T121" fmla="*/ 2147483647 h 333"/>
              <a:gd name="T122" fmla="*/ 2147483647 w 418"/>
              <a:gd name="T123" fmla="*/ 2147483647 h 333"/>
              <a:gd name="T124" fmla="*/ 2147483647 w 418"/>
              <a:gd name="T125" fmla="*/ 2147483647 h 3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8" h="333">
                <a:moveTo>
                  <a:pt x="402" y="94"/>
                </a:moveTo>
                <a:cubicBezTo>
                  <a:pt x="402" y="98"/>
                  <a:pt x="406" y="102"/>
                  <a:pt x="410" y="102"/>
                </a:cubicBezTo>
                <a:cubicBezTo>
                  <a:pt x="415" y="102"/>
                  <a:pt x="418" y="98"/>
                  <a:pt x="418" y="94"/>
                </a:cubicBezTo>
                <a:cubicBezTo>
                  <a:pt x="418" y="31"/>
                  <a:pt x="418" y="31"/>
                  <a:pt x="418" y="31"/>
                </a:cubicBezTo>
                <a:cubicBezTo>
                  <a:pt x="418" y="14"/>
                  <a:pt x="405" y="0"/>
                  <a:pt x="388" y="0"/>
                </a:cubicBezTo>
                <a:cubicBezTo>
                  <a:pt x="31" y="0"/>
                  <a:pt x="31" y="0"/>
                  <a:pt x="31" y="0"/>
                </a:cubicBezTo>
                <a:cubicBezTo>
                  <a:pt x="14" y="0"/>
                  <a:pt x="0" y="14"/>
                  <a:pt x="0" y="31"/>
                </a:cubicBezTo>
                <a:cubicBezTo>
                  <a:pt x="0" y="303"/>
                  <a:pt x="0" y="303"/>
                  <a:pt x="0" y="303"/>
                </a:cubicBezTo>
                <a:cubicBezTo>
                  <a:pt x="0" y="320"/>
                  <a:pt x="14" y="333"/>
                  <a:pt x="31" y="333"/>
                </a:cubicBezTo>
                <a:cubicBezTo>
                  <a:pt x="388" y="333"/>
                  <a:pt x="388" y="333"/>
                  <a:pt x="388" y="333"/>
                </a:cubicBezTo>
                <a:cubicBezTo>
                  <a:pt x="405" y="333"/>
                  <a:pt x="418" y="320"/>
                  <a:pt x="418" y="303"/>
                </a:cubicBezTo>
                <a:cubicBezTo>
                  <a:pt x="418" y="125"/>
                  <a:pt x="418" y="125"/>
                  <a:pt x="418" y="125"/>
                </a:cubicBezTo>
                <a:cubicBezTo>
                  <a:pt x="418" y="121"/>
                  <a:pt x="415" y="117"/>
                  <a:pt x="410" y="117"/>
                </a:cubicBezTo>
                <a:cubicBezTo>
                  <a:pt x="406" y="117"/>
                  <a:pt x="402" y="121"/>
                  <a:pt x="402" y="125"/>
                </a:cubicBezTo>
                <a:cubicBezTo>
                  <a:pt x="402" y="264"/>
                  <a:pt x="402" y="264"/>
                  <a:pt x="402" y="264"/>
                </a:cubicBezTo>
                <a:cubicBezTo>
                  <a:pt x="18" y="264"/>
                  <a:pt x="18" y="264"/>
                  <a:pt x="18" y="264"/>
                </a:cubicBezTo>
                <a:cubicBezTo>
                  <a:pt x="18" y="69"/>
                  <a:pt x="18" y="69"/>
                  <a:pt x="18" y="69"/>
                </a:cubicBezTo>
                <a:cubicBezTo>
                  <a:pt x="402" y="69"/>
                  <a:pt x="402" y="69"/>
                  <a:pt x="402" y="69"/>
                </a:cubicBezTo>
                <a:lnTo>
                  <a:pt x="402" y="94"/>
                </a:lnTo>
                <a:close/>
                <a:moveTo>
                  <a:pt x="353" y="292"/>
                </a:moveTo>
                <a:cubicBezTo>
                  <a:pt x="353" y="286"/>
                  <a:pt x="358" y="280"/>
                  <a:pt x="365" y="280"/>
                </a:cubicBezTo>
                <a:cubicBezTo>
                  <a:pt x="390" y="280"/>
                  <a:pt x="390" y="280"/>
                  <a:pt x="390" y="280"/>
                </a:cubicBezTo>
                <a:cubicBezTo>
                  <a:pt x="397" y="280"/>
                  <a:pt x="402" y="286"/>
                  <a:pt x="402" y="292"/>
                </a:cubicBezTo>
                <a:cubicBezTo>
                  <a:pt x="402" y="305"/>
                  <a:pt x="402" y="305"/>
                  <a:pt x="402" y="305"/>
                </a:cubicBezTo>
                <a:cubicBezTo>
                  <a:pt x="402" y="312"/>
                  <a:pt x="397" y="317"/>
                  <a:pt x="390" y="317"/>
                </a:cubicBezTo>
                <a:cubicBezTo>
                  <a:pt x="365" y="317"/>
                  <a:pt x="365" y="317"/>
                  <a:pt x="365" y="317"/>
                </a:cubicBezTo>
                <a:cubicBezTo>
                  <a:pt x="358" y="317"/>
                  <a:pt x="353" y="312"/>
                  <a:pt x="353" y="305"/>
                </a:cubicBezTo>
                <a:lnTo>
                  <a:pt x="353" y="292"/>
                </a:lnTo>
                <a:close/>
                <a:moveTo>
                  <a:pt x="286" y="292"/>
                </a:moveTo>
                <a:cubicBezTo>
                  <a:pt x="286" y="286"/>
                  <a:pt x="291" y="280"/>
                  <a:pt x="297" y="280"/>
                </a:cubicBezTo>
                <a:cubicBezTo>
                  <a:pt x="323" y="280"/>
                  <a:pt x="323" y="280"/>
                  <a:pt x="323" y="280"/>
                </a:cubicBezTo>
                <a:cubicBezTo>
                  <a:pt x="330" y="280"/>
                  <a:pt x="335" y="286"/>
                  <a:pt x="335" y="292"/>
                </a:cubicBezTo>
                <a:cubicBezTo>
                  <a:pt x="335" y="305"/>
                  <a:pt x="335" y="305"/>
                  <a:pt x="335" y="305"/>
                </a:cubicBezTo>
                <a:cubicBezTo>
                  <a:pt x="335" y="312"/>
                  <a:pt x="330" y="317"/>
                  <a:pt x="323" y="317"/>
                </a:cubicBezTo>
                <a:cubicBezTo>
                  <a:pt x="297" y="317"/>
                  <a:pt x="297" y="317"/>
                  <a:pt x="297" y="317"/>
                </a:cubicBezTo>
                <a:cubicBezTo>
                  <a:pt x="291" y="317"/>
                  <a:pt x="286" y="312"/>
                  <a:pt x="286" y="305"/>
                </a:cubicBezTo>
                <a:lnTo>
                  <a:pt x="286" y="292"/>
                </a:lnTo>
                <a:close/>
                <a:moveTo>
                  <a:pt x="218" y="292"/>
                </a:moveTo>
                <a:cubicBezTo>
                  <a:pt x="218" y="286"/>
                  <a:pt x="224" y="280"/>
                  <a:pt x="230" y="280"/>
                </a:cubicBezTo>
                <a:cubicBezTo>
                  <a:pt x="256" y="280"/>
                  <a:pt x="256" y="280"/>
                  <a:pt x="256" y="280"/>
                </a:cubicBezTo>
                <a:cubicBezTo>
                  <a:pt x="262" y="280"/>
                  <a:pt x="268" y="286"/>
                  <a:pt x="268" y="292"/>
                </a:cubicBezTo>
                <a:cubicBezTo>
                  <a:pt x="268" y="305"/>
                  <a:pt x="268" y="305"/>
                  <a:pt x="268" y="305"/>
                </a:cubicBezTo>
                <a:cubicBezTo>
                  <a:pt x="268" y="312"/>
                  <a:pt x="262" y="317"/>
                  <a:pt x="256" y="317"/>
                </a:cubicBezTo>
                <a:cubicBezTo>
                  <a:pt x="230" y="317"/>
                  <a:pt x="230" y="317"/>
                  <a:pt x="230" y="317"/>
                </a:cubicBezTo>
                <a:cubicBezTo>
                  <a:pt x="224" y="317"/>
                  <a:pt x="218" y="312"/>
                  <a:pt x="218" y="305"/>
                </a:cubicBezTo>
                <a:lnTo>
                  <a:pt x="218" y="292"/>
                </a:lnTo>
                <a:close/>
                <a:moveTo>
                  <a:pt x="151" y="292"/>
                </a:moveTo>
                <a:cubicBezTo>
                  <a:pt x="151" y="286"/>
                  <a:pt x="156" y="280"/>
                  <a:pt x="163" y="280"/>
                </a:cubicBezTo>
                <a:cubicBezTo>
                  <a:pt x="189" y="280"/>
                  <a:pt x="189" y="280"/>
                  <a:pt x="189" y="280"/>
                </a:cubicBezTo>
                <a:cubicBezTo>
                  <a:pt x="195" y="280"/>
                  <a:pt x="200" y="286"/>
                  <a:pt x="200" y="292"/>
                </a:cubicBezTo>
                <a:cubicBezTo>
                  <a:pt x="200" y="305"/>
                  <a:pt x="200" y="305"/>
                  <a:pt x="200" y="305"/>
                </a:cubicBezTo>
                <a:cubicBezTo>
                  <a:pt x="200" y="312"/>
                  <a:pt x="195" y="317"/>
                  <a:pt x="189" y="317"/>
                </a:cubicBezTo>
                <a:cubicBezTo>
                  <a:pt x="163" y="317"/>
                  <a:pt x="163" y="317"/>
                  <a:pt x="163" y="317"/>
                </a:cubicBezTo>
                <a:cubicBezTo>
                  <a:pt x="156" y="317"/>
                  <a:pt x="151" y="312"/>
                  <a:pt x="151" y="305"/>
                </a:cubicBezTo>
                <a:lnTo>
                  <a:pt x="151" y="292"/>
                </a:lnTo>
                <a:close/>
                <a:moveTo>
                  <a:pt x="84" y="292"/>
                </a:moveTo>
                <a:cubicBezTo>
                  <a:pt x="84" y="286"/>
                  <a:pt x="89" y="280"/>
                  <a:pt x="96" y="280"/>
                </a:cubicBezTo>
                <a:cubicBezTo>
                  <a:pt x="121" y="280"/>
                  <a:pt x="121" y="280"/>
                  <a:pt x="121" y="280"/>
                </a:cubicBezTo>
                <a:cubicBezTo>
                  <a:pt x="128" y="280"/>
                  <a:pt x="133" y="286"/>
                  <a:pt x="133" y="292"/>
                </a:cubicBezTo>
                <a:cubicBezTo>
                  <a:pt x="133" y="305"/>
                  <a:pt x="133" y="305"/>
                  <a:pt x="133" y="305"/>
                </a:cubicBezTo>
                <a:cubicBezTo>
                  <a:pt x="133" y="312"/>
                  <a:pt x="128" y="317"/>
                  <a:pt x="121" y="317"/>
                </a:cubicBezTo>
                <a:cubicBezTo>
                  <a:pt x="96" y="317"/>
                  <a:pt x="96" y="317"/>
                  <a:pt x="96" y="317"/>
                </a:cubicBezTo>
                <a:cubicBezTo>
                  <a:pt x="89" y="317"/>
                  <a:pt x="84" y="312"/>
                  <a:pt x="84" y="305"/>
                </a:cubicBezTo>
                <a:lnTo>
                  <a:pt x="84" y="292"/>
                </a:lnTo>
                <a:close/>
                <a:moveTo>
                  <a:pt x="28" y="280"/>
                </a:moveTo>
                <a:cubicBezTo>
                  <a:pt x="54" y="280"/>
                  <a:pt x="54" y="280"/>
                  <a:pt x="54" y="280"/>
                </a:cubicBezTo>
                <a:cubicBezTo>
                  <a:pt x="61" y="280"/>
                  <a:pt x="66" y="286"/>
                  <a:pt x="66" y="292"/>
                </a:cubicBezTo>
                <a:cubicBezTo>
                  <a:pt x="66" y="305"/>
                  <a:pt x="66" y="305"/>
                  <a:pt x="66" y="305"/>
                </a:cubicBezTo>
                <a:cubicBezTo>
                  <a:pt x="66" y="312"/>
                  <a:pt x="61" y="317"/>
                  <a:pt x="54" y="317"/>
                </a:cubicBezTo>
                <a:cubicBezTo>
                  <a:pt x="28" y="317"/>
                  <a:pt x="28" y="317"/>
                  <a:pt x="28" y="317"/>
                </a:cubicBezTo>
                <a:cubicBezTo>
                  <a:pt x="22" y="317"/>
                  <a:pt x="17" y="312"/>
                  <a:pt x="17" y="305"/>
                </a:cubicBezTo>
                <a:cubicBezTo>
                  <a:pt x="17" y="292"/>
                  <a:pt x="17" y="292"/>
                  <a:pt x="17" y="292"/>
                </a:cubicBezTo>
                <a:cubicBezTo>
                  <a:pt x="17" y="286"/>
                  <a:pt x="22" y="280"/>
                  <a:pt x="28" y="280"/>
                </a:cubicBezTo>
                <a:close/>
                <a:moveTo>
                  <a:pt x="65" y="41"/>
                </a:moveTo>
                <a:cubicBezTo>
                  <a:pt x="65" y="48"/>
                  <a:pt x="60" y="53"/>
                  <a:pt x="54" y="53"/>
                </a:cubicBezTo>
                <a:cubicBezTo>
                  <a:pt x="28" y="53"/>
                  <a:pt x="28" y="53"/>
                  <a:pt x="28" y="53"/>
                </a:cubicBezTo>
                <a:cubicBezTo>
                  <a:pt x="22" y="53"/>
                  <a:pt x="16" y="48"/>
                  <a:pt x="16" y="41"/>
                </a:cubicBezTo>
                <a:cubicBezTo>
                  <a:pt x="16" y="28"/>
                  <a:pt x="16" y="28"/>
                  <a:pt x="16" y="28"/>
                </a:cubicBezTo>
                <a:cubicBezTo>
                  <a:pt x="16" y="22"/>
                  <a:pt x="22" y="17"/>
                  <a:pt x="28" y="17"/>
                </a:cubicBezTo>
                <a:cubicBezTo>
                  <a:pt x="54" y="17"/>
                  <a:pt x="54" y="17"/>
                  <a:pt x="54" y="17"/>
                </a:cubicBezTo>
                <a:cubicBezTo>
                  <a:pt x="60" y="17"/>
                  <a:pt x="65" y="22"/>
                  <a:pt x="65" y="28"/>
                </a:cubicBezTo>
                <a:lnTo>
                  <a:pt x="65" y="41"/>
                </a:lnTo>
                <a:close/>
                <a:moveTo>
                  <a:pt x="133" y="41"/>
                </a:moveTo>
                <a:cubicBezTo>
                  <a:pt x="133" y="48"/>
                  <a:pt x="128" y="53"/>
                  <a:pt x="121" y="53"/>
                </a:cubicBezTo>
                <a:cubicBezTo>
                  <a:pt x="95" y="53"/>
                  <a:pt x="95" y="53"/>
                  <a:pt x="95" y="53"/>
                </a:cubicBezTo>
                <a:cubicBezTo>
                  <a:pt x="89" y="53"/>
                  <a:pt x="84" y="48"/>
                  <a:pt x="84" y="41"/>
                </a:cubicBezTo>
                <a:cubicBezTo>
                  <a:pt x="84" y="28"/>
                  <a:pt x="84" y="28"/>
                  <a:pt x="84" y="28"/>
                </a:cubicBezTo>
                <a:cubicBezTo>
                  <a:pt x="84" y="22"/>
                  <a:pt x="89" y="17"/>
                  <a:pt x="95" y="17"/>
                </a:cubicBezTo>
                <a:cubicBezTo>
                  <a:pt x="121" y="17"/>
                  <a:pt x="121" y="17"/>
                  <a:pt x="121" y="17"/>
                </a:cubicBezTo>
                <a:cubicBezTo>
                  <a:pt x="128" y="17"/>
                  <a:pt x="133" y="22"/>
                  <a:pt x="133" y="28"/>
                </a:cubicBezTo>
                <a:lnTo>
                  <a:pt x="133" y="41"/>
                </a:lnTo>
                <a:close/>
                <a:moveTo>
                  <a:pt x="200" y="41"/>
                </a:moveTo>
                <a:cubicBezTo>
                  <a:pt x="200" y="48"/>
                  <a:pt x="195" y="53"/>
                  <a:pt x="188" y="53"/>
                </a:cubicBezTo>
                <a:cubicBezTo>
                  <a:pt x="162" y="53"/>
                  <a:pt x="162" y="53"/>
                  <a:pt x="162" y="53"/>
                </a:cubicBezTo>
                <a:cubicBezTo>
                  <a:pt x="156" y="53"/>
                  <a:pt x="151" y="48"/>
                  <a:pt x="151" y="41"/>
                </a:cubicBezTo>
                <a:cubicBezTo>
                  <a:pt x="151" y="28"/>
                  <a:pt x="151" y="28"/>
                  <a:pt x="151" y="28"/>
                </a:cubicBezTo>
                <a:cubicBezTo>
                  <a:pt x="151" y="22"/>
                  <a:pt x="156" y="17"/>
                  <a:pt x="162" y="17"/>
                </a:cubicBezTo>
                <a:cubicBezTo>
                  <a:pt x="188" y="17"/>
                  <a:pt x="188" y="17"/>
                  <a:pt x="188" y="17"/>
                </a:cubicBezTo>
                <a:cubicBezTo>
                  <a:pt x="195" y="17"/>
                  <a:pt x="200" y="22"/>
                  <a:pt x="200" y="28"/>
                </a:cubicBezTo>
                <a:lnTo>
                  <a:pt x="200" y="41"/>
                </a:lnTo>
                <a:close/>
                <a:moveTo>
                  <a:pt x="267" y="41"/>
                </a:moveTo>
                <a:cubicBezTo>
                  <a:pt x="267" y="48"/>
                  <a:pt x="262" y="53"/>
                  <a:pt x="256" y="53"/>
                </a:cubicBezTo>
                <a:cubicBezTo>
                  <a:pt x="230" y="53"/>
                  <a:pt x="230" y="53"/>
                  <a:pt x="230" y="53"/>
                </a:cubicBezTo>
                <a:cubicBezTo>
                  <a:pt x="223" y="53"/>
                  <a:pt x="218" y="48"/>
                  <a:pt x="218" y="41"/>
                </a:cubicBezTo>
                <a:cubicBezTo>
                  <a:pt x="218" y="28"/>
                  <a:pt x="218" y="28"/>
                  <a:pt x="218" y="28"/>
                </a:cubicBezTo>
                <a:cubicBezTo>
                  <a:pt x="218" y="22"/>
                  <a:pt x="223" y="17"/>
                  <a:pt x="230" y="17"/>
                </a:cubicBezTo>
                <a:cubicBezTo>
                  <a:pt x="256" y="17"/>
                  <a:pt x="256" y="17"/>
                  <a:pt x="256" y="17"/>
                </a:cubicBezTo>
                <a:cubicBezTo>
                  <a:pt x="262" y="17"/>
                  <a:pt x="267" y="22"/>
                  <a:pt x="267" y="28"/>
                </a:cubicBezTo>
                <a:lnTo>
                  <a:pt x="267" y="41"/>
                </a:lnTo>
                <a:close/>
                <a:moveTo>
                  <a:pt x="335" y="41"/>
                </a:moveTo>
                <a:cubicBezTo>
                  <a:pt x="335" y="48"/>
                  <a:pt x="329" y="53"/>
                  <a:pt x="323" y="53"/>
                </a:cubicBezTo>
                <a:cubicBezTo>
                  <a:pt x="297" y="53"/>
                  <a:pt x="297" y="53"/>
                  <a:pt x="297" y="53"/>
                </a:cubicBezTo>
                <a:cubicBezTo>
                  <a:pt x="291" y="53"/>
                  <a:pt x="285" y="48"/>
                  <a:pt x="285" y="41"/>
                </a:cubicBezTo>
                <a:cubicBezTo>
                  <a:pt x="285" y="28"/>
                  <a:pt x="285" y="28"/>
                  <a:pt x="285" y="28"/>
                </a:cubicBezTo>
                <a:cubicBezTo>
                  <a:pt x="285" y="22"/>
                  <a:pt x="291" y="17"/>
                  <a:pt x="297" y="17"/>
                </a:cubicBezTo>
                <a:cubicBezTo>
                  <a:pt x="323" y="17"/>
                  <a:pt x="323" y="17"/>
                  <a:pt x="323" y="17"/>
                </a:cubicBezTo>
                <a:cubicBezTo>
                  <a:pt x="329" y="17"/>
                  <a:pt x="335" y="22"/>
                  <a:pt x="335" y="28"/>
                </a:cubicBezTo>
                <a:lnTo>
                  <a:pt x="335" y="41"/>
                </a:lnTo>
                <a:close/>
                <a:moveTo>
                  <a:pt x="402" y="41"/>
                </a:moveTo>
                <a:cubicBezTo>
                  <a:pt x="402" y="48"/>
                  <a:pt x="397" y="53"/>
                  <a:pt x="390" y="53"/>
                </a:cubicBezTo>
                <a:cubicBezTo>
                  <a:pt x="364" y="53"/>
                  <a:pt x="364" y="53"/>
                  <a:pt x="364" y="53"/>
                </a:cubicBezTo>
                <a:cubicBezTo>
                  <a:pt x="358" y="53"/>
                  <a:pt x="353" y="48"/>
                  <a:pt x="353" y="41"/>
                </a:cubicBezTo>
                <a:cubicBezTo>
                  <a:pt x="353" y="28"/>
                  <a:pt x="353" y="28"/>
                  <a:pt x="353" y="28"/>
                </a:cubicBezTo>
                <a:cubicBezTo>
                  <a:pt x="353" y="22"/>
                  <a:pt x="358" y="17"/>
                  <a:pt x="364" y="17"/>
                </a:cubicBezTo>
                <a:cubicBezTo>
                  <a:pt x="390" y="17"/>
                  <a:pt x="390" y="17"/>
                  <a:pt x="390" y="17"/>
                </a:cubicBezTo>
                <a:cubicBezTo>
                  <a:pt x="397" y="17"/>
                  <a:pt x="402" y="22"/>
                  <a:pt x="402" y="28"/>
                </a:cubicBezTo>
                <a:lnTo>
                  <a:pt x="402" y="41"/>
                </a:lnTo>
                <a:close/>
              </a:path>
            </a:pathLst>
          </a:custGeom>
          <a:solidFill>
            <a:srgbClr val="FFFFFF"/>
          </a:solidFill>
          <a:ln>
            <a:noFill/>
          </a:ln>
          <a:extLst/>
        </p:spPr>
        <p:txBody>
          <a:bodyPr/>
          <a:lstStyle/>
          <a:p>
            <a:endParaRPr lang="en-US"/>
          </a:p>
        </p:txBody>
      </p:sp>
      <p:sp>
        <p:nvSpPr>
          <p:cNvPr id="62" name="Content Placeholder 3"/>
          <p:cNvSpPr txBox="1">
            <a:spLocks/>
          </p:cNvSpPr>
          <p:nvPr/>
        </p:nvSpPr>
        <p:spPr bwMode="auto">
          <a:xfrm>
            <a:off x="3994912" y="4621096"/>
            <a:ext cx="3435532" cy="612473"/>
          </a:xfrm>
          <a:prstGeom prst="rect">
            <a:avLst/>
          </a:prstGeom>
          <a:noFill/>
          <a:ln w="9525" cap="flat" cmpd="sng" algn="ctr">
            <a:noFill/>
            <a:prstDash val="solid"/>
            <a:miter lim="800000"/>
            <a:headEnd type="none" w="med" len="med"/>
            <a:tailEnd type="none" w="med" len="med"/>
          </a:ln>
          <a:extLst>
            <a:ext uri="{909E8E84-426E-40DD-AFC4-6F175D3DCCD1}">
              <a14:hiddenFill xmlns:a14="http://schemas.microsoft.com/office/drawing/2010/main" xmlns="">
                <a:solidFill>
                  <a:srgbClr val="007B78"/>
                </a:solidFill>
              </a14:hiddenFill>
            </a:ext>
            <a:ext uri="{91240B29-F687-4F45-9708-019B960494DF}">
              <a14:hiddenLine xmlns:a14="http://schemas.microsoft.com/office/drawing/2010/main" xmlns="" w="9525" cap="flat" cmpd="sng" algn="ctr">
                <a:solidFill>
                  <a:prstClr val="black"/>
                </a:solidFill>
                <a:prstDash val="solid"/>
                <a:miter lim="800000"/>
                <a:headEnd type="none" w="med" len="med"/>
                <a:tailEnd type="none" w="med" len="med"/>
              </a14:hiddenLine>
            </a:ext>
          </a:extLst>
        </p:spPr>
        <p:txBody>
          <a:bodyPr vert="horz" wrap="square" lIns="72000" tIns="0" rIns="72000" bIns="0" numCol="1" anchor="t" anchorCtr="0" compatLnSpc="1">
            <a:prstTxWarp prst="textNoShape">
              <a:avLst/>
            </a:prstTxWarp>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lgn="ctr">
              <a:buClr>
                <a:schemeClr val="bg1"/>
              </a:buClr>
              <a:buFont typeface="Arial" charset="0"/>
              <a:buNone/>
            </a:pPr>
            <a:r>
              <a:rPr lang="en-US" sz="5400" kern="0" dirty="0">
                <a:solidFill>
                  <a:srgbClr val="FFFFFF"/>
                </a:solidFill>
              </a:rPr>
              <a:t>Storage</a:t>
            </a:r>
            <a:endParaRPr lang="en-US" sz="8000" kern="0" dirty="0">
              <a:solidFill>
                <a:srgbClr val="FFFFFF"/>
              </a:solidFill>
            </a:endParaRPr>
          </a:p>
        </p:txBody>
      </p:sp>
      <p:sp>
        <p:nvSpPr>
          <p:cNvPr id="65" name="Freeform 5"/>
          <p:cNvSpPr>
            <a:spLocks noChangeAspect="1" noEditPoints="1"/>
          </p:cNvSpPr>
          <p:nvPr/>
        </p:nvSpPr>
        <p:spPr bwMode="auto">
          <a:xfrm>
            <a:off x="5151412" y="2502095"/>
            <a:ext cx="1242734" cy="1374337"/>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00625F">
              <a:alpha val="50000"/>
            </a:srgbClr>
          </a:solidFill>
          <a:ln>
            <a:noFill/>
          </a:ln>
          <a:extLst/>
        </p:spPr>
        <p:txBody>
          <a:bodyPr/>
          <a:lstStyle/>
          <a:p>
            <a:endParaRPr lang="en-US"/>
          </a:p>
        </p:txBody>
      </p:sp>
      <p:sp>
        <p:nvSpPr>
          <p:cNvPr id="66" name="Freeform 5"/>
          <p:cNvSpPr>
            <a:spLocks noChangeAspect="1" noEditPoints="1"/>
          </p:cNvSpPr>
          <p:nvPr/>
        </p:nvSpPr>
        <p:spPr bwMode="auto">
          <a:xfrm>
            <a:off x="4804408" y="2118343"/>
            <a:ext cx="1936743" cy="2141840"/>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00625F">
              <a:alpha val="44000"/>
            </a:srgbClr>
          </a:solidFill>
          <a:ln>
            <a:noFill/>
          </a:ln>
          <a:extLst/>
        </p:spPr>
        <p:txBody>
          <a:bodyPr/>
          <a:lstStyle/>
          <a:p>
            <a:endParaRPr lang="en-US"/>
          </a:p>
        </p:txBody>
      </p:sp>
      <p:sp>
        <p:nvSpPr>
          <p:cNvPr id="67" name="Freeform 5"/>
          <p:cNvSpPr>
            <a:spLocks noChangeAspect="1" noEditPoints="1"/>
          </p:cNvSpPr>
          <p:nvPr/>
        </p:nvSpPr>
        <p:spPr bwMode="auto">
          <a:xfrm>
            <a:off x="4248013" y="1361306"/>
            <a:ext cx="3049532" cy="3372471"/>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00625F">
              <a:alpha val="27000"/>
            </a:srgbClr>
          </a:solidFill>
          <a:ln>
            <a:noFill/>
          </a:ln>
          <a:extLst/>
        </p:spPr>
        <p:txBody>
          <a:bodyPr/>
          <a:lstStyle/>
          <a:p>
            <a:endParaRPr lang="en-US">
              <a:solidFill>
                <a:srgbClr val="E32119"/>
              </a:solidFill>
            </a:endParaRPr>
          </a:p>
        </p:txBody>
      </p:sp>
      <p:sp>
        <p:nvSpPr>
          <p:cNvPr id="69" name="Rectangle 68"/>
          <p:cNvSpPr/>
          <p:nvPr/>
        </p:nvSpPr>
        <p:spPr>
          <a:xfrm>
            <a:off x="7603442" y="1954692"/>
            <a:ext cx="2544286" cy="646331"/>
          </a:xfrm>
          <a:prstGeom prst="rect">
            <a:avLst/>
          </a:prstGeom>
        </p:spPr>
        <p:txBody>
          <a:bodyPr wrap="none" anchor="ctr">
            <a:spAutoFit/>
          </a:bodyPr>
          <a:lstStyle/>
          <a:p>
            <a:r>
              <a:rPr lang="en-US" sz="3600" dirty="0">
                <a:solidFill>
                  <a:srgbClr val="C8DBD9"/>
                </a:solidFill>
              </a:rPr>
              <a:t>Multiscreen</a:t>
            </a:r>
          </a:p>
        </p:txBody>
      </p:sp>
      <p:sp>
        <p:nvSpPr>
          <p:cNvPr id="70" name="Freeform 3"/>
          <p:cNvSpPr>
            <a:spLocks noChangeAspect="1" noEditPoints="1"/>
          </p:cNvSpPr>
          <p:nvPr/>
        </p:nvSpPr>
        <p:spPr bwMode="auto">
          <a:xfrm>
            <a:off x="-1412307" y="5674836"/>
            <a:ext cx="811759" cy="646447"/>
          </a:xfrm>
          <a:custGeom>
            <a:avLst/>
            <a:gdLst>
              <a:gd name="T0" fmla="*/ 2147483647 w 418"/>
              <a:gd name="T1" fmla="*/ 2147483647 h 333"/>
              <a:gd name="T2" fmla="*/ 2147483647 w 418"/>
              <a:gd name="T3" fmla="*/ 2147483647 h 333"/>
              <a:gd name="T4" fmla="*/ 2147483647 w 418"/>
              <a:gd name="T5" fmla="*/ 0 h 333"/>
              <a:gd name="T6" fmla="*/ 0 w 418"/>
              <a:gd name="T7" fmla="*/ 2147483647 h 333"/>
              <a:gd name="T8" fmla="*/ 2147483647 w 418"/>
              <a:gd name="T9" fmla="*/ 2147483647 h 333"/>
              <a:gd name="T10" fmla="*/ 2147483647 w 418"/>
              <a:gd name="T11" fmla="*/ 2147483647 h 333"/>
              <a:gd name="T12" fmla="*/ 2147483647 w 418"/>
              <a:gd name="T13" fmla="*/ 2147483647 h 333"/>
              <a:gd name="T14" fmla="*/ 2147483647 w 418"/>
              <a:gd name="T15" fmla="*/ 2147483647 h 333"/>
              <a:gd name="T16" fmla="*/ 2147483647 w 418"/>
              <a:gd name="T17" fmla="*/ 2147483647 h 333"/>
              <a:gd name="T18" fmla="*/ 2147483647 w 418"/>
              <a:gd name="T19" fmla="*/ 2147483647 h 333"/>
              <a:gd name="T20" fmla="*/ 2147483647 w 418"/>
              <a:gd name="T21" fmla="*/ 2147483647 h 333"/>
              <a:gd name="T22" fmla="*/ 2147483647 w 418"/>
              <a:gd name="T23" fmla="*/ 2147483647 h 333"/>
              <a:gd name="T24" fmla="*/ 2147483647 w 418"/>
              <a:gd name="T25" fmla="*/ 2147483647 h 333"/>
              <a:gd name="T26" fmla="*/ 2147483647 w 418"/>
              <a:gd name="T27" fmla="*/ 2147483647 h 333"/>
              <a:gd name="T28" fmla="*/ 2147483647 w 418"/>
              <a:gd name="T29" fmla="*/ 2147483647 h 333"/>
              <a:gd name="T30" fmla="*/ 2147483647 w 418"/>
              <a:gd name="T31" fmla="*/ 2147483647 h 333"/>
              <a:gd name="T32" fmla="*/ 2147483647 w 418"/>
              <a:gd name="T33" fmla="*/ 2147483647 h 333"/>
              <a:gd name="T34" fmla="*/ 2147483647 w 418"/>
              <a:gd name="T35" fmla="*/ 2147483647 h 333"/>
              <a:gd name="T36" fmla="*/ 2147483647 w 418"/>
              <a:gd name="T37" fmla="*/ 2147483647 h 333"/>
              <a:gd name="T38" fmla="*/ 2147483647 w 418"/>
              <a:gd name="T39" fmla="*/ 2147483647 h 333"/>
              <a:gd name="T40" fmla="*/ 2147483647 w 418"/>
              <a:gd name="T41" fmla="*/ 2147483647 h 333"/>
              <a:gd name="T42" fmla="*/ 2147483647 w 418"/>
              <a:gd name="T43" fmla="*/ 2147483647 h 333"/>
              <a:gd name="T44" fmla="*/ 2147483647 w 418"/>
              <a:gd name="T45" fmla="*/ 2147483647 h 333"/>
              <a:gd name="T46" fmla="*/ 2147483647 w 418"/>
              <a:gd name="T47" fmla="*/ 2147483647 h 333"/>
              <a:gd name="T48" fmla="*/ 2147483647 w 418"/>
              <a:gd name="T49" fmla="*/ 2147483647 h 333"/>
              <a:gd name="T50" fmla="*/ 2147483647 w 418"/>
              <a:gd name="T51" fmla="*/ 2147483647 h 333"/>
              <a:gd name="T52" fmla="*/ 2147483647 w 418"/>
              <a:gd name="T53" fmla="*/ 2147483647 h 333"/>
              <a:gd name="T54" fmla="*/ 2147483647 w 418"/>
              <a:gd name="T55" fmla="*/ 2147483647 h 333"/>
              <a:gd name="T56" fmla="*/ 2147483647 w 418"/>
              <a:gd name="T57" fmla="*/ 2147483647 h 333"/>
              <a:gd name="T58" fmla="*/ 2147483647 w 418"/>
              <a:gd name="T59" fmla="*/ 2147483647 h 333"/>
              <a:gd name="T60" fmla="*/ 2147483647 w 418"/>
              <a:gd name="T61" fmla="*/ 2147483647 h 333"/>
              <a:gd name="T62" fmla="*/ 2147483647 w 418"/>
              <a:gd name="T63" fmla="*/ 2147483647 h 333"/>
              <a:gd name="T64" fmla="*/ 2147483647 w 418"/>
              <a:gd name="T65" fmla="*/ 2147483647 h 333"/>
              <a:gd name="T66" fmla="*/ 2147483647 w 418"/>
              <a:gd name="T67" fmla="*/ 2147483647 h 333"/>
              <a:gd name="T68" fmla="*/ 2147483647 w 418"/>
              <a:gd name="T69" fmla="*/ 2147483647 h 333"/>
              <a:gd name="T70" fmla="*/ 2147483647 w 418"/>
              <a:gd name="T71" fmla="*/ 2147483647 h 333"/>
              <a:gd name="T72" fmla="*/ 2147483647 w 418"/>
              <a:gd name="T73" fmla="*/ 2147483647 h 333"/>
              <a:gd name="T74" fmla="*/ 2147483647 w 418"/>
              <a:gd name="T75" fmla="*/ 2147483647 h 333"/>
              <a:gd name="T76" fmla="*/ 2147483647 w 418"/>
              <a:gd name="T77" fmla="*/ 2147483647 h 333"/>
              <a:gd name="T78" fmla="*/ 2147483647 w 418"/>
              <a:gd name="T79" fmla="*/ 2147483647 h 333"/>
              <a:gd name="T80" fmla="*/ 2147483647 w 418"/>
              <a:gd name="T81" fmla="*/ 2147483647 h 333"/>
              <a:gd name="T82" fmla="*/ 2147483647 w 418"/>
              <a:gd name="T83" fmla="*/ 2147483647 h 333"/>
              <a:gd name="T84" fmla="*/ 2147483647 w 418"/>
              <a:gd name="T85" fmla="*/ 2147483647 h 333"/>
              <a:gd name="T86" fmla="*/ 2147483647 w 418"/>
              <a:gd name="T87" fmla="*/ 2147483647 h 333"/>
              <a:gd name="T88" fmla="*/ 2147483647 w 418"/>
              <a:gd name="T89" fmla="*/ 2147483647 h 333"/>
              <a:gd name="T90" fmla="*/ 2147483647 w 418"/>
              <a:gd name="T91" fmla="*/ 2147483647 h 333"/>
              <a:gd name="T92" fmla="*/ 2147483647 w 418"/>
              <a:gd name="T93" fmla="*/ 2147483647 h 333"/>
              <a:gd name="T94" fmla="*/ 2147483647 w 418"/>
              <a:gd name="T95" fmla="*/ 2147483647 h 333"/>
              <a:gd name="T96" fmla="*/ 2147483647 w 418"/>
              <a:gd name="T97" fmla="*/ 2147483647 h 333"/>
              <a:gd name="T98" fmla="*/ 2147483647 w 418"/>
              <a:gd name="T99" fmla="*/ 2147483647 h 333"/>
              <a:gd name="T100" fmla="*/ 2147483647 w 418"/>
              <a:gd name="T101" fmla="*/ 2147483647 h 333"/>
              <a:gd name="T102" fmla="*/ 2147483647 w 418"/>
              <a:gd name="T103" fmla="*/ 2147483647 h 333"/>
              <a:gd name="T104" fmla="*/ 2147483647 w 418"/>
              <a:gd name="T105" fmla="*/ 2147483647 h 333"/>
              <a:gd name="T106" fmla="*/ 2147483647 w 418"/>
              <a:gd name="T107" fmla="*/ 2147483647 h 333"/>
              <a:gd name="T108" fmla="*/ 2147483647 w 418"/>
              <a:gd name="T109" fmla="*/ 2147483647 h 333"/>
              <a:gd name="T110" fmla="*/ 2147483647 w 418"/>
              <a:gd name="T111" fmla="*/ 2147483647 h 333"/>
              <a:gd name="T112" fmla="*/ 2147483647 w 418"/>
              <a:gd name="T113" fmla="*/ 2147483647 h 333"/>
              <a:gd name="T114" fmla="*/ 2147483647 w 418"/>
              <a:gd name="T115" fmla="*/ 2147483647 h 333"/>
              <a:gd name="T116" fmla="*/ 2147483647 w 418"/>
              <a:gd name="T117" fmla="*/ 2147483647 h 333"/>
              <a:gd name="T118" fmla="*/ 2147483647 w 418"/>
              <a:gd name="T119" fmla="*/ 2147483647 h 333"/>
              <a:gd name="T120" fmla="*/ 2147483647 w 418"/>
              <a:gd name="T121" fmla="*/ 2147483647 h 333"/>
              <a:gd name="T122" fmla="*/ 2147483647 w 418"/>
              <a:gd name="T123" fmla="*/ 2147483647 h 333"/>
              <a:gd name="T124" fmla="*/ 2147483647 w 418"/>
              <a:gd name="T125" fmla="*/ 2147483647 h 3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8" h="333">
                <a:moveTo>
                  <a:pt x="402" y="94"/>
                </a:moveTo>
                <a:cubicBezTo>
                  <a:pt x="402" y="98"/>
                  <a:pt x="406" y="102"/>
                  <a:pt x="410" y="102"/>
                </a:cubicBezTo>
                <a:cubicBezTo>
                  <a:pt x="415" y="102"/>
                  <a:pt x="418" y="98"/>
                  <a:pt x="418" y="94"/>
                </a:cubicBezTo>
                <a:cubicBezTo>
                  <a:pt x="418" y="31"/>
                  <a:pt x="418" y="31"/>
                  <a:pt x="418" y="31"/>
                </a:cubicBezTo>
                <a:cubicBezTo>
                  <a:pt x="418" y="14"/>
                  <a:pt x="405" y="0"/>
                  <a:pt x="388" y="0"/>
                </a:cubicBezTo>
                <a:cubicBezTo>
                  <a:pt x="31" y="0"/>
                  <a:pt x="31" y="0"/>
                  <a:pt x="31" y="0"/>
                </a:cubicBezTo>
                <a:cubicBezTo>
                  <a:pt x="14" y="0"/>
                  <a:pt x="0" y="14"/>
                  <a:pt x="0" y="31"/>
                </a:cubicBezTo>
                <a:cubicBezTo>
                  <a:pt x="0" y="303"/>
                  <a:pt x="0" y="303"/>
                  <a:pt x="0" y="303"/>
                </a:cubicBezTo>
                <a:cubicBezTo>
                  <a:pt x="0" y="320"/>
                  <a:pt x="14" y="333"/>
                  <a:pt x="31" y="333"/>
                </a:cubicBezTo>
                <a:cubicBezTo>
                  <a:pt x="388" y="333"/>
                  <a:pt x="388" y="333"/>
                  <a:pt x="388" y="333"/>
                </a:cubicBezTo>
                <a:cubicBezTo>
                  <a:pt x="405" y="333"/>
                  <a:pt x="418" y="320"/>
                  <a:pt x="418" y="303"/>
                </a:cubicBezTo>
                <a:cubicBezTo>
                  <a:pt x="418" y="125"/>
                  <a:pt x="418" y="125"/>
                  <a:pt x="418" y="125"/>
                </a:cubicBezTo>
                <a:cubicBezTo>
                  <a:pt x="418" y="121"/>
                  <a:pt x="415" y="117"/>
                  <a:pt x="410" y="117"/>
                </a:cubicBezTo>
                <a:cubicBezTo>
                  <a:pt x="406" y="117"/>
                  <a:pt x="402" y="121"/>
                  <a:pt x="402" y="125"/>
                </a:cubicBezTo>
                <a:cubicBezTo>
                  <a:pt x="402" y="264"/>
                  <a:pt x="402" y="264"/>
                  <a:pt x="402" y="264"/>
                </a:cubicBezTo>
                <a:cubicBezTo>
                  <a:pt x="18" y="264"/>
                  <a:pt x="18" y="264"/>
                  <a:pt x="18" y="264"/>
                </a:cubicBezTo>
                <a:cubicBezTo>
                  <a:pt x="18" y="69"/>
                  <a:pt x="18" y="69"/>
                  <a:pt x="18" y="69"/>
                </a:cubicBezTo>
                <a:cubicBezTo>
                  <a:pt x="402" y="69"/>
                  <a:pt x="402" y="69"/>
                  <a:pt x="402" y="69"/>
                </a:cubicBezTo>
                <a:lnTo>
                  <a:pt x="402" y="94"/>
                </a:lnTo>
                <a:close/>
                <a:moveTo>
                  <a:pt x="353" y="292"/>
                </a:moveTo>
                <a:cubicBezTo>
                  <a:pt x="353" y="286"/>
                  <a:pt x="358" y="280"/>
                  <a:pt x="365" y="280"/>
                </a:cubicBezTo>
                <a:cubicBezTo>
                  <a:pt x="390" y="280"/>
                  <a:pt x="390" y="280"/>
                  <a:pt x="390" y="280"/>
                </a:cubicBezTo>
                <a:cubicBezTo>
                  <a:pt x="397" y="280"/>
                  <a:pt x="402" y="286"/>
                  <a:pt x="402" y="292"/>
                </a:cubicBezTo>
                <a:cubicBezTo>
                  <a:pt x="402" y="305"/>
                  <a:pt x="402" y="305"/>
                  <a:pt x="402" y="305"/>
                </a:cubicBezTo>
                <a:cubicBezTo>
                  <a:pt x="402" y="312"/>
                  <a:pt x="397" y="317"/>
                  <a:pt x="390" y="317"/>
                </a:cubicBezTo>
                <a:cubicBezTo>
                  <a:pt x="365" y="317"/>
                  <a:pt x="365" y="317"/>
                  <a:pt x="365" y="317"/>
                </a:cubicBezTo>
                <a:cubicBezTo>
                  <a:pt x="358" y="317"/>
                  <a:pt x="353" y="312"/>
                  <a:pt x="353" y="305"/>
                </a:cubicBezTo>
                <a:lnTo>
                  <a:pt x="353" y="292"/>
                </a:lnTo>
                <a:close/>
                <a:moveTo>
                  <a:pt x="286" y="292"/>
                </a:moveTo>
                <a:cubicBezTo>
                  <a:pt x="286" y="286"/>
                  <a:pt x="291" y="280"/>
                  <a:pt x="297" y="280"/>
                </a:cubicBezTo>
                <a:cubicBezTo>
                  <a:pt x="323" y="280"/>
                  <a:pt x="323" y="280"/>
                  <a:pt x="323" y="280"/>
                </a:cubicBezTo>
                <a:cubicBezTo>
                  <a:pt x="330" y="280"/>
                  <a:pt x="335" y="286"/>
                  <a:pt x="335" y="292"/>
                </a:cubicBezTo>
                <a:cubicBezTo>
                  <a:pt x="335" y="305"/>
                  <a:pt x="335" y="305"/>
                  <a:pt x="335" y="305"/>
                </a:cubicBezTo>
                <a:cubicBezTo>
                  <a:pt x="335" y="312"/>
                  <a:pt x="330" y="317"/>
                  <a:pt x="323" y="317"/>
                </a:cubicBezTo>
                <a:cubicBezTo>
                  <a:pt x="297" y="317"/>
                  <a:pt x="297" y="317"/>
                  <a:pt x="297" y="317"/>
                </a:cubicBezTo>
                <a:cubicBezTo>
                  <a:pt x="291" y="317"/>
                  <a:pt x="286" y="312"/>
                  <a:pt x="286" y="305"/>
                </a:cubicBezTo>
                <a:lnTo>
                  <a:pt x="286" y="292"/>
                </a:lnTo>
                <a:close/>
                <a:moveTo>
                  <a:pt x="218" y="292"/>
                </a:moveTo>
                <a:cubicBezTo>
                  <a:pt x="218" y="286"/>
                  <a:pt x="224" y="280"/>
                  <a:pt x="230" y="280"/>
                </a:cubicBezTo>
                <a:cubicBezTo>
                  <a:pt x="256" y="280"/>
                  <a:pt x="256" y="280"/>
                  <a:pt x="256" y="280"/>
                </a:cubicBezTo>
                <a:cubicBezTo>
                  <a:pt x="262" y="280"/>
                  <a:pt x="268" y="286"/>
                  <a:pt x="268" y="292"/>
                </a:cubicBezTo>
                <a:cubicBezTo>
                  <a:pt x="268" y="305"/>
                  <a:pt x="268" y="305"/>
                  <a:pt x="268" y="305"/>
                </a:cubicBezTo>
                <a:cubicBezTo>
                  <a:pt x="268" y="312"/>
                  <a:pt x="262" y="317"/>
                  <a:pt x="256" y="317"/>
                </a:cubicBezTo>
                <a:cubicBezTo>
                  <a:pt x="230" y="317"/>
                  <a:pt x="230" y="317"/>
                  <a:pt x="230" y="317"/>
                </a:cubicBezTo>
                <a:cubicBezTo>
                  <a:pt x="224" y="317"/>
                  <a:pt x="218" y="312"/>
                  <a:pt x="218" y="305"/>
                </a:cubicBezTo>
                <a:lnTo>
                  <a:pt x="218" y="292"/>
                </a:lnTo>
                <a:close/>
                <a:moveTo>
                  <a:pt x="151" y="292"/>
                </a:moveTo>
                <a:cubicBezTo>
                  <a:pt x="151" y="286"/>
                  <a:pt x="156" y="280"/>
                  <a:pt x="163" y="280"/>
                </a:cubicBezTo>
                <a:cubicBezTo>
                  <a:pt x="189" y="280"/>
                  <a:pt x="189" y="280"/>
                  <a:pt x="189" y="280"/>
                </a:cubicBezTo>
                <a:cubicBezTo>
                  <a:pt x="195" y="280"/>
                  <a:pt x="200" y="286"/>
                  <a:pt x="200" y="292"/>
                </a:cubicBezTo>
                <a:cubicBezTo>
                  <a:pt x="200" y="305"/>
                  <a:pt x="200" y="305"/>
                  <a:pt x="200" y="305"/>
                </a:cubicBezTo>
                <a:cubicBezTo>
                  <a:pt x="200" y="312"/>
                  <a:pt x="195" y="317"/>
                  <a:pt x="189" y="317"/>
                </a:cubicBezTo>
                <a:cubicBezTo>
                  <a:pt x="163" y="317"/>
                  <a:pt x="163" y="317"/>
                  <a:pt x="163" y="317"/>
                </a:cubicBezTo>
                <a:cubicBezTo>
                  <a:pt x="156" y="317"/>
                  <a:pt x="151" y="312"/>
                  <a:pt x="151" y="305"/>
                </a:cubicBezTo>
                <a:lnTo>
                  <a:pt x="151" y="292"/>
                </a:lnTo>
                <a:close/>
                <a:moveTo>
                  <a:pt x="84" y="292"/>
                </a:moveTo>
                <a:cubicBezTo>
                  <a:pt x="84" y="286"/>
                  <a:pt x="89" y="280"/>
                  <a:pt x="96" y="280"/>
                </a:cubicBezTo>
                <a:cubicBezTo>
                  <a:pt x="121" y="280"/>
                  <a:pt x="121" y="280"/>
                  <a:pt x="121" y="280"/>
                </a:cubicBezTo>
                <a:cubicBezTo>
                  <a:pt x="128" y="280"/>
                  <a:pt x="133" y="286"/>
                  <a:pt x="133" y="292"/>
                </a:cubicBezTo>
                <a:cubicBezTo>
                  <a:pt x="133" y="305"/>
                  <a:pt x="133" y="305"/>
                  <a:pt x="133" y="305"/>
                </a:cubicBezTo>
                <a:cubicBezTo>
                  <a:pt x="133" y="312"/>
                  <a:pt x="128" y="317"/>
                  <a:pt x="121" y="317"/>
                </a:cubicBezTo>
                <a:cubicBezTo>
                  <a:pt x="96" y="317"/>
                  <a:pt x="96" y="317"/>
                  <a:pt x="96" y="317"/>
                </a:cubicBezTo>
                <a:cubicBezTo>
                  <a:pt x="89" y="317"/>
                  <a:pt x="84" y="312"/>
                  <a:pt x="84" y="305"/>
                </a:cubicBezTo>
                <a:lnTo>
                  <a:pt x="84" y="292"/>
                </a:lnTo>
                <a:close/>
                <a:moveTo>
                  <a:pt x="28" y="280"/>
                </a:moveTo>
                <a:cubicBezTo>
                  <a:pt x="54" y="280"/>
                  <a:pt x="54" y="280"/>
                  <a:pt x="54" y="280"/>
                </a:cubicBezTo>
                <a:cubicBezTo>
                  <a:pt x="61" y="280"/>
                  <a:pt x="66" y="286"/>
                  <a:pt x="66" y="292"/>
                </a:cubicBezTo>
                <a:cubicBezTo>
                  <a:pt x="66" y="305"/>
                  <a:pt x="66" y="305"/>
                  <a:pt x="66" y="305"/>
                </a:cubicBezTo>
                <a:cubicBezTo>
                  <a:pt x="66" y="312"/>
                  <a:pt x="61" y="317"/>
                  <a:pt x="54" y="317"/>
                </a:cubicBezTo>
                <a:cubicBezTo>
                  <a:pt x="28" y="317"/>
                  <a:pt x="28" y="317"/>
                  <a:pt x="28" y="317"/>
                </a:cubicBezTo>
                <a:cubicBezTo>
                  <a:pt x="22" y="317"/>
                  <a:pt x="17" y="312"/>
                  <a:pt x="17" y="305"/>
                </a:cubicBezTo>
                <a:cubicBezTo>
                  <a:pt x="17" y="292"/>
                  <a:pt x="17" y="292"/>
                  <a:pt x="17" y="292"/>
                </a:cubicBezTo>
                <a:cubicBezTo>
                  <a:pt x="17" y="286"/>
                  <a:pt x="22" y="280"/>
                  <a:pt x="28" y="280"/>
                </a:cubicBezTo>
                <a:close/>
                <a:moveTo>
                  <a:pt x="65" y="41"/>
                </a:moveTo>
                <a:cubicBezTo>
                  <a:pt x="65" y="48"/>
                  <a:pt x="60" y="53"/>
                  <a:pt x="54" y="53"/>
                </a:cubicBezTo>
                <a:cubicBezTo>
                  <a:pt x="28" y="53"/>
                  <a:pt x="28" y="53"/>
                  <a:pt x="28" y="53"/>
                </a:cubicBezTo>
                <a:cubicBezTo>
                  <a:pt x="22" y="53"/>
                  <a:pt x="16" y="48"/>
                  <a:pt x="16" y="41"/>
                </a:cubicBezTo>
                <a:cubicBezTo>
                  <a:pt x="16" y="28"/>
                  <a:pt x="16" y="28"/>
                  <a:pt x="16" y="28"/>
                </a:cubicBezTo>
                <a:cubicBezTo>
                  <a:pt x="16" y="22"/>
                  <a:pt x="22" y="17"/>
                  <a:pt x="28" y="17"/>
                </a:cubicBezTo>
                <a:cubicBezTo>
                  <a:pt x="54" y="17"/>
                  <a:pt x="54" y="17"/>
                  <a:pt x="54" y="17"/>
                </a:cubicBezTo>
                <a:cubicBezTo>
                  <a:pt x="60" y="17"/>
                  <a:pt x="65" y="22"/>
                  <a:pt x="65" y="28"/>
                </a:cubicBezTo>
                <a:lnTo>
                  <a:pt x="65" y="41"/>
                </a:lnTo>
                <a:close/>
                <a:moveTo>
                  <a:pt x="133" y="41"/>
                </a:moveTo>
                <a:cubicBezTo>
                  <a:pt x="133" y="48"/>
                  <a:pt x="128" y="53"/>
                  <a:pt x="121" y="53"/>
                </a:cubicBezTo>
                <a:cubicBezTo>
                  <a:pt x="95" y="53"/>
                  <a:pt x="95" y="53"/>
                  <a:pt x="95" y="53"/>
                </a:cubicBezTo>
                <a:cubicBezTo>
                  <a:pt x="89" y="53"/>
                  <a:pt x="84" y="48"/>
                  <a:pt x="84" y="41"/>
                </a:cubicBezTo>
                <a:cubicBezTo>
                  <a:pt x="84" y="28"/>
                  <a:pt x="84" y="28"/>
                  <a:pt x="84" y="28"/>
                </a:cubicBezTo>
                <a:cubicBezTo>
                  <a:pt x="84" y="22"/>
                  <a:pt x="89" y="17"/>
                  <a:pt x="95" y="17"/>
                </a:cubicBezTo>
                <a:cubicBezTo>
                  <a:pt x="121" y="17"/>
                  <a:pt x="121" y="17"/>
                  <a:pt x="121" y="17"/>
                </a:cubicBezTo>
                <a:cubicBezTo>
                  <a:pt x="128" y="17"/>
                  <a:pt x="133" y="22"/>
                  <a:pt x="133" y="28"/>
                </a:cubicBezTo>
                <a:lnTo>
                  <a:pt x="133" y="41"/>
                </a:lnTo>
                <a:close/>
                <a:moveTo>
                  <a:pt x="200" y="41"/>
                </a:moveTo>
                <a:cubicBezTo>
                  <a:pt x="200" y="48"/>
                  <a:pt x="195" y="53"/>
                  <a:pt x="188" y="53"/>
                </a:cubicBezTo>
                <a:cubicBezTo>
                  <a:pt x="162" y="53"/>
                  <a:pt x="162" y="53"/>
                  <a:pt x="162" y="53"/>
                </a:cubicBezTo>
                <a:cubicBezTo>
                  <a:pt x="156" y="53"/>
                  <a:pt x="151" y="48"/>
                  <a:pt x="151" y="41"/>
                </a:cubicBezTo>
                <a:cubicBezTo>
                  <a:pt x="151" y="28"/>
                  <a:pt x="151" y="28"/>
                  <a:pt x="151" y="28"/>
                </a:cubicBezTo>
                <a:cubicBezTo>
                  <a:pt x="151" y="22"/>
                  <a:pt x="156" y="17"/>
                  <a:pt x="162" y="17"/>
                </a:cubicBezTo>
                <a:cubicBezTo>
                  <a:pt x="188" y="17"/>
                  <a:pt x="188" y="17"/>
                  <a:pt x="188" y="17"/>
                </a:cubicBezTo>
                <a:cubicBezTo>
                  <a:pt x="195" y="17"/>
                  <a:pt x="200" y="22"/>
                  <a:pt x="200" y="28"/>
                </a:cubicBezTo>
                <a:lnTo>
                  <a:pt x="200" y="41"/>
                </a:lnTo>
                <a:close/>
                <a:moveTo>
                  <a:pt x="267" y="41"/>
                </a:moveTo>
                <a:cubicBezTo>
                  <a:pt x="267" y="48"/>
                  <a:pt x="262" y="53"/>
                  <a:pt x="256" y="53"/>
                </a:cubicBezTo>
                <a:cubicBezTo>
                  <a:pt x="230" y="53"/>
                  <a:pt x="230" y="53"/>
                  <a:pt x="230" y="53"/>
                </a:cubicBezTo>
                <a:cubicBezTo>
                  <a:pt x="223" y="53"/>
                  <a:pt x="218" y="48"/>
                  <a:pt x="218" y="41"/>
                </a:cubicBezTo>
                <a:cubicBezTo>
                  <a:pt x="218" y="28"/>
                  <a:pt x="218" y="28"/>
                  <a:pt x="218" y="28"/>
                </a:cubicBezTo>
                <a:cubicBezTo>
                  <a:pt x="218" y="22"/>
                  <a:pt x="223" y="17"/>
                  <a:pt x="230" y="17"/>
                </a:cubicBezTo>
                <a:cubicBezTo>
                  <a:pt x="256" y="17"/>
                  <a:pt x="256" y="17"/>
                  <a:pt x="256" y="17"/>
                </a:cubicBezTo>
                <a:cubicBezTo>
                  <a:pt x="262" y="17"/>
                  <a:pt x="267" y="22"/>
                  <a:pt x="267" y="28"/>
                </a:cubicBezTo>
                <a:lnTo>
                  <a:pt x="267" y="41"/>
                </a:lnTo>
                <a:close/>
                <a:moveTo>
                  <a:pt x="335" y="41"/>
                </a:moveTo>
                <a:cubicBezTo>
                  <a:pt x="335" y="48"/>
                  <a:pt x="329" y="53"/>
                  <a:pt x="323" y="53"/>
                </a:cubicBezTo>
                <a:cubicBezTo>
                  <a:pt x="297" y="53"/>
                  <a:pt x="297" y="53"/>
                  <a:pt x="297" y="53"/>
                </a:cubicBezTo>
                <a:cubicBezTo>
                  <a:pt x="291" y="53"/>
                  <a:pt x="285" y="48"/>
                  <a:pt x="285" y="41"/>
                </a:cubicBezTo>
                <a:cubicBezTo>
                  <a:pt x="285" y="28"/>
                  <a:pt x="285" y="28"/>
                  <a:pt x="285" y="28"/>
                </a:cubicBezTo>
                <a:cubicBezTo>
                  <a:pt x="285" y="22"/>
                  <a:pt x="291" y="17"/>
                  <a:pt x="297" y="17"/>
                </a:cubicBezTo>
                <a:cubicBezTo>
                  <a:pt x="323" y="17"/>
                  <a:pt x="323" y="17"/>
                  <a:pt x="323" y="17"/>
                </a:cubicBezTo>
                <a:cubicBezTo>
                  <a:pt x="329" y="17"/>
                  <a:pt x="335" y="22"/>
                  <a:pt x="335" y="28"/>
                </a:cubicBezTo>
                <a:lnTo>
                  <a:pt x="335" y="41"/>
                </a:lnTo>
                <a:close/>
                <a:moveTo>
                  <a:pt x="402" y="41"/>
                </a:moveTo>
                <a:cubicBezTo>
                  <a:pt x="402" y="48"/>
                  <a:pt x="397" y="53"/>
                  <a:pt x="390" y="53"/>
                </a:cubicBezTo>
                <a:cubicBezTo>
                  <a:pt x="364" y="53"/>
                  <a:pt x="364" y="53"/>
                  <a:pt x="364" y="53"/>
                </a:cubicBezTo>
                <a:cubicBezTo>
                  <a:pt x="358" y="53"/>
                  <a:pt x="353" y="48"/>
                  <a:pt x="353" y="41"/>
                </a:cubicBezTo>
                <a:cubicBezTo>
                  <a:pt x="353" y="28"/>
                  <a:pt x="353" y="28"/>
                  <a:pt x="353" y="28"/>
                </a:cubicBezTo>
                <a:cubicBezTo>
                  <a:pt x="353" y="22"/>
                  <a:pt x="358" y="17"/>
                  <a:pt x="364" y="17"/>
                </a:cubicBezTo>
                <a:cubicBezTo>
                  <a:pt x="390" y="17"/>
                  <a:pt x="390" y="17"/>
                  <a:pt x="390" y="17"/>
                </a:cubicBezTo>
                <a:cubicBezTo>
                  <a:pt x="397" y="17"/>
                  <a:pt x="402" y="22"/>
                  <a:pt x="402" y="28"/>
                </a:cubicBezTo>
                <a:lnTo>
                  <a:pt x="402" y="41"/>
                </a:lnTo>
                <a:close/>
              </a:path>
            </a:pathLst>
          </a:custGeom>
          <a:solidFill>
            <a:srgbClr val="FFFFFF"/>
          </a:solidFill>
          <a:ln>
            <a:noFill/>
          </a:ln>
          <a:extLst/>
        </p:spPr>
        <p:txBody>
          <a:bodyPr/>
          <a:lstStyle/>
          <a:p>
            <a:endParaRPr lang="en-US"/>
          </a:p>
        </p:txBody>
      </p:sp>
      <p:sp>
        <p:nvSpPr>
          <p:cNvPr id="71" name="Freeform 3"/>
          <p:cNvSpPr>
            <a:spLocks noChangeAspect="1" noEditPoints="1"/>
          </p:cNvSpPr>
          <p:nvPr/>
        </p:nvSpPr>
        <p:spPr bwMode="auto">
          <a:xfrm>
            <a:off x="-1412307" y="5674836"/>
            <a:ext cx="811759" cy="646447"/>
          </a:xfrm>
          <a:custGeom>
            <a:avLst/>
            <a:gdLst>
              <a:gd name="T0" fmla="*/ 2147483647 w 418"/>
              <a:gd name="T1" fmla="*/ 2147483647 h 333"/>
              <a:gd name="T2" fmla="*/ 2147483647 w 418"/>
              <a:gd name="T3" fmla="*/ 2147483647 h 333"/>
              <a:gd name="T4" fmla="*/ 2147483647 w 418"/>
              <a:gd name="T5" fmla="*/ 0 h 333"/>
              <a:gd name="T6" fmla="*/ 0 w 418"/>
              <a:gd name="T7" fmla="*/ 2147483647 h 333"/>
              <a:gd name="T8" fmla="*/ 2147483647 w 418"/>
              <a:gd name="T9" fmla="*/ 2147483647 h 333"/>
              <a:gd name="T10" fmla="*/ 2147483647 w 418"/>
              <a:gd name="T11" fmla="*/ 2147483647 h 333"/>
              <a:gd name="T12" fmla="*/ 2147483647 w 418"/>
              <a:gd name="T13" fmla="*/ 2147483647 h 333"/>
              <a:gd name="T14" fmla="*/ 2147483647 w 418"/>
              <a:gd name="T15" fmla="*/ 2147483647 h 333"/>
              <a:gd name="T16" fmla="*/ 2147483647 w 418"/>
              <a:gd name="T17" fmla="*/ 2147483647 h 333"/>
              <a:gd name="T18" fmla="*/ 2147483647 w 418"/>
              <a:gd name="T19" fmla="*/ 2147483647 h 333"/>
              <a:gd name="T20" fmla="*/ 2147483647 w 418"/>
              <a:gd name="T21" fmla="*/ 2147483647 h 333"/>
              <a:gd name="T22" fmla="*/ 2147483647 w 418"/>
              <a:gd name="T23" fmla="*/ 2147483647 h 333"/>
              <a:gd name="T24" fmla="*/ 2147483647 w 418"/>
              <a:gd name="T25" fmla="*/ 2147483647 h 333"/>
              <a:gd name="T26" fmla="*/ 2147483647 w 418"/>
              <a:gd name="T27" fmla="*/ 2147483647 h 333"/>
              <a:gd name="T28" fmla="*/ 2147483647 w 418"/>
              <a:gd name="T29" fmla="*/ 2147483647 h 333"/>
              <a:gd name="T30" fmla="*/ 2147483647 w 418"/>
              <a:gd name="T31" fmla="*/ 2147483647 h 333"/>
              <a:gd name="T32" fmla="*/ 2147483647 w 418"/>
              <a:gd name="T33" fmla="*/ 2147483647 h 333"/>
              <a:gd name="T34" fmla="*/ 2147483647 w 418"/>
              <a:gd name="T35" fmla="*/ 2147483647 h 333"/>
              <a:gd name="T36" fmla="*/ 2147483647 w 418"/>
              <a:gd name="T37" fmla="*/ 2147483647 h 333"/>
              <a:gd name="T38" fmla="*/ 2147483647 w 418"/>
              <a:gd name="T39" fmla="*/ 2147483647 h 333"/>
              <a:gd name="T40" fmla="*/ 2147483647 w 418"/>
              <a:gd name="T41" fmla="*/ 2147483647 h 333"/>
              <a:gd name="T42" fmla="*/ 2147483647 w 418"/>
              <a:gd name="T43" fmla="*/ 2147483647 h 333"/>
              <a:gd name="T44" fmla="*/ 2147483647 w 418"/>
              <a:gd name="T45" fmla="*/ 2147483647 h 333"/>
              <a:gd name="T46" fmla="*/ 2147483647 w 418"/>
              <a:gd name="T47" fmla="*/ 2147483647 h 333"/>
              <a:gd name="T48" fmla="*/ 2147483647 w 418"/>
              <a:gd name="T49" fmla="*/ 2147483647 h 333"/>
              <a:gd name="T50" fmla="*/ 2147483647 w 418"/>
              <a:gd name="T51" fmla="*/ 2147483647 h 333"/>
              <a:gd name="T52" fmla="*/ 2147483647 w 418"/>
              <a:gd name="T53" fmla="*/ 2147483647 h 333"/>
              <a:gd name="T54" fmla="*/ 2147483647 w 418"/>
              <a:gd name="T55" fmla="*/ 2147483647 h 333"/>
              <a:gd name="T56" fmla="*/ 2147483647 w 418"/>
              <a:gd name="T57" fmla="*/ 2147483647 h 333"/>
              <a:gd name="T58" fmla="*/ 2147483647 w 418"/>
              <a:gd name="T59" fmla="*/ 2147483647 h 333"/>
              <a:gd name="T60" fmla="*/ 2147483647 w 418"/>
              <a:gd name="T61" fmla="*/ 2147483647 h 333"/>
              <a:gd name="T62" fmla="*/ 2147483647 w 418"/>
              <a:gd name="T63" fmla="*/ 2147483647 h 333"/>
              <a:gd name="T64" fmla="*/ 2147483647 w 418"/>
              <a:gd name="T65" fmla="*/ 2147483647 h 333"/>
              <a:gd name="T66" fmla="*/ 2147483647 w 418"/>
              <a:gd name="T67" fmla="*/ 2147483647 h 333"/>
              <a:gd name="T68" fmla="*/ 2147483647 w 418"/>
              <a:gd name="T69" fmla="*/ 2147483647 h 333"/>
              <a:gd name="T70" fmla="*/ 2147483647 w 418"/>
              <a:gd name="T71" fmla="*/ 2147483647 h 333"/>
              <a:gd name="T72" fmla="*/ 2147483647 w 418"/>
              <a:gd name="T73" fmla="*/ 2147483647 h 333"/>
              <a:gd name="T74" fmla="*/ 2147483647 w 418"/>
              <a:gd name="T75" fmla="*/ 2147483647 h 333"/>
              <a:gd name="T76" fmla="*/ 2147483647 w 418"/>
              <a:gd name="T77" fmla="*/ 2147483647 h 333"/>
              <a:gd name="T78" fmla="*/ 2147483647 w 418"/>
              <a:gd name="T79" fmla="*/ 2147483647 h 333"/>
              <a:gd name="T80" fmla="*/ 2147483647 w 418"/>
              <a:gd name="T81" fmla="*/ 2147483647 h 333"/>
              <a:gd name="T82" fmla="*/ 2147483647 w 418"/>
              <a:gd name="T83" fmla="*/ 2147483647 h 333"/>
              <a:gd name="T84" fmla="*/ 2147483647 w 418"/>
              <a:gd name="T85" fmla="*/ 2147483647 h 333"/>
              <a:gd name="T86" fmla="*/ 2147483647 w 418"/>
              <a:gd name="T87" fmla="*/ 2147483647 h 333"/>
              <a:gd name="T88" fmla="*/ 2147483647 w 418"/>
              <a:gd name="T89" fmla="*/ 2147483647 h 333"/>
              <a:gd name="T90" fmla="*/ 2147483647 w 418"/>
              <a:gd name="T91" fmla="*/ 2147483647 h 333"/>
              <a:gd name="T92" fmla="*/ 2147483647 w 418"/>
              <a:gd name="T93" fmla="*/ 2147483647 h 333"/>
              <a:gd name="T94" fmla="*/ 2147483647 w 418"/>
              <a:gd name="T95" fmla="*/ 2147483647 h 333"/>
              <a:gd name="T96" fmla="*/ 2147483647 w 418"/>
              <a:gd name="T97" fmla="*/ 2147483647 h 333"/>
              <a:gd name="T98" fmla="*/ 2147483647 w 418"/>
              <a:gd name="T99" fmla="*/ 2147483647 h 333"/>
              <a:gd name="T100" fmla="*/ 2147483647 w 418"/>
              <a:gd name="T101" fmla="*/ 2147483647 h 333"/>
              <a:gd name="T102" fmla="*/ 2147483647 w 418"/>
              <a:gd name="T103" fmla="*/ 2147483647 h 333"/>
              <a:gd name="T104" fmla="*/ 2147483647 w 418"/>
              <a:gd name="T105" fmla="*/ 2147483647 h 333"/>
              <a:gd name="T106" fmla="*/ 2147483647 w 418"/>
              <a:gd name="T107" fmla="*/ 2147483647 h 333"/>
              <a:gd name="T108" fmla="*/ 2147483647 w 418"/>
              <a:gd name="T109" fmla="*/ 2147483647 h 333"/>
              <a:gd name="T110" fmla="*/ 2147483647 w 418"/>
              <a:gd name="T111" fmla="*/ 2147483647 h 333"/>
              <a:gd name="T112" fmla="*/ 2147483647 w 418"/>
              <a:gd name="T113" fmla="*/ 2147483647 h 333"/>
              <a:gd name="T114" fmla="*/ 2147483647 w 418"/>
              <a:gd name="T115" fmla="*/ 2147483647 h 333"/>
              <a:gd name="T116" fmla="*/ 2147483647 w 418"/>
              <a:gd name="T117" fmla="*/ 2147483647 h 333"/>
              <a:gd name="T118" fmla="*/ 2147483647 w 418"/>
              <a:gd name="T119" fmla="*/ 2147483647 h 333"/>
              <a:gd name="T120" fmla="*/ 2147483647 w 418"/>
              <a:gd name="T121" fmla="*/ 2147483647 h 333"/>
              <a:gd name="T122" fmla="*/ 2147483647 w 418"/>
              <a:gd name="T123" fmla="*/ 2147483647 h 333"/>
              <a:gd name="T124" fmla="*/ 2147483647 w 418"/>
              <a:gd name="T125" fmla="*/ 2147483647 h 3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8" h="333">
                <a:moveTo>
                  <a:pt x="402" y="94"/>
                </a:moveTo>
                <a:cubicBezTo>
                  <a:pt x="402" y="98"/>
                  <a:pt x="406" y="102"/>
                  <a:pt x="410" y="102"/>
                </a:cubicBezTo>
                <a:cubicBezTo>
                  <a:pt x="415" y="102"/>
                  <a:pt x="418" y="98"/>
                  <a:pt x="418" y="94"/>
                </a:cubicBezTo>
                <a:cubicBezTo>
                  <a:pt x="418" y="31"/>
                  <a:pt x="418" y="31"/>
                  <a:pt x="418" y="31"/>
                </a:cubicBezTo>
                <a:cubicBezTo>
                  <a:pt x="418" y="14"/>
                  <a:pt x="405" y="0"/>
                  <a:pt x="388" y="0"/>
                </a:cubicBezTo>
                <a:cubicBezTo>
                  <a:pt x="31" y="0"/>
                  <a:pt x="31" y="0"/>
                  <a:pt x="31" y="0"/>
                </a:cubicBezTo>
                <a:cubicBezTo>
                  <a:pt x="14" y="0"/>
                  <a:pt x="0" y="14"/>
                  <a:pt x="0" y="31"/>
                </a:cubicBezTo>
                <a:cubicBezTo>
                  <a:pt x="0" y="303"/>
                  <a:pt x="0" y="303"/>
                  <a:pt x="0" y="303"/>
                </a:cubicBezTo>
                <a:cubicBezTo>
                  <a:pt x="0" y="320"/>
                  <a:pt x="14" y="333"/>
                  <a:pt x="31" y="333"/>
                </a:cubicBezTo>
                <a:cubicBezTo>
                  <a:pt x="388" y="333"/>
                  <a:pt x="388" y="333"/>
                  <a:pt x="388" y="333"/>
                </a:cubicBezTo>
                <a:cubicBezTo>
                  <a:pt x="405" y="333"/>
                  <a:pt x="418" y="320"/>
                  <a:pt x="418" y="303"/>
                </a:cubicBezTo>
                <a:cubicBezTo>
                  <a:pt x="418" y="125"/>
                  <a:pt x="418" y="125"/>
                  <a:pt x="418" y="125"/>
                </a:cubicBezTo>
                <a:cubicBezTo>
                  <a:pt x="418" y="121"/>
                  <a:pt x="415" y="117"/>
                  <a:pt x="410" y="117"/>
                </a:cubicBezTo>
                <a:cubicBezTo>
                  <a:pt x="406" y="117"/>
                  <a:pt x="402" y="121"/>
                  <a:pt x="402" y="125"/>
                </a:cubicBezTo>
                <a:cubicBezTo>
                  <a:pt x="402" y="264"/>
                  <a:pt x="402" y="264"/>
                  <a:pt x="402" y="264"/>
                </a:cubicBezTo>
                <a:cubicBezTo>
                  <a:pt x="18" y="264"/>
                  <a:pt x="18" y="264"/>
                  <a:pt x="18" y="264"/>
                </a:cubicBezTo>
                <a:cubicBezTo>
                  <a:pt x="18" y="69"/>
                  <a:pt x="18" y="69"/>
                  <a:pt x="18" y="69"/>
                </a:cubicBezTo>
                <a:cubicBezTo>
                  <a:pt x="402" y="69"/>
                  <a:pt x="402" y="69"/>
                  <a:pt x="402" y="69"/>
                </a:cubicBezTo>
                <a:lnTo>
                  <a:pt x="402" y="94"/>
                </a:lnTo>
                <a:close/>
                <a:moveTo>
                  <a:pt x="353" y="292"/>
                </a:moveTo>
                <a:cubicBezTo>
                  <a:pt x="353" y="286"/>
                  <a:pt x="358" y="280"/>
                  <a:pt x="365" y="280"/>
                </a:cubicBezTo>
                <a:cubicBezTo>
                  <a:pt x="390" y="280"/>
                  <a:pt x="390" y="280"/>
                  <a:pt x="390" y="280"/>
                </a:cubicBezTo>
                <a:cubicBezTo>
                  <a:pt x="397" y="280"/>
                  <a:pt x="402" y="286"/>
                  <a:pt x="402" y="292"/>
                </a:cubicBezTo>
                <a:cubicBezTo>
                  <a:pt x="402" y="305"/>
                  <a:pt x="402" y="305"/>
                  <a:pt x="402" y="305"/>
                </a:cubicBezTo>
                <a:cubicBezTo>
                  <a:pt x="402" y="312"/>
                  <a:pt x="397" y="317"/>
                  <a:pt x="390" y="317"/>
                </a:cubicBezTo>
                <a:cubicBezTo>
                  <a:pt x="365" y="317"/>
                  <a:pt x="365" y="317"/>
                  <a:pt x="365" y="317"/>
                </a:cubicBezTo>
                <a:cubicBezTo>
                  <a:pt x="358" y="317"/>
                  <a:pt x="353" y="312"/>
                  <a:pt x="353" y="305"/>
                </a:cubicBezTo>
                <a:lnTo>
                  <a:pt x="353" y="292"/>
                </a:lnTo>
                <a:close/>
                <a:moveTo>
                  <a:pt x="286" y="292"/>
                </a:moveTo>
                <a:cubicBezTo>
                  <a:pt x="286" y="286"/>
                  <a:pt x="291" y="280"/>
                  <a:pt x="297" y="280"/>
                </a:cubicBezTo>
                <a:cubicBezTo>
                  <a:pt x="323" y="280"/>
                  <a:pt x="323" y="280"/>
                  <a:pt x="323" y="280"/>
                </a:cubicBezTo>
                <a:cubicBezTo>
                  <a:pt x="330" y="280"/>
                  <a:pt x="335" y="286"/>
                  <a:pt x="335" y="292"/>
                </a:cubicBezTo>
                <a:cubicBezTo>
                  <a:pt x="335" y="305"/>
                  <a:pt x="335" y="305"/>
                  <a:pt x="335" y="305"/>
                </a:cubicBezTo>
                <a:cubicBezTo>
                  <a:pt x="335" y="312"/>
                  <a:pt x="330" y="317"/>
                  <a:pt x="323" y="317"/>
                </a:cubicBezTo>
                <a:cubicBezTo>
                  <a:pt x="297" y="317"/>
                  <a:pt x="297" y="317"/>
                  <a:pt x="297" y="317"/>
                </a:cubicBezTo>
                <a:cubicBezTo>
                  <a:pt x="291" y="317"/>
                  <a:pt x="286" y="312"/>
                  <a:pt x="286" y="305"/>
                </a:cubicBezTo>
                <a:lnTo>
                  <a:pt x="286" y="292"/>
                </a:lnTo>
                <a:close/>
                <a:moveTo>
                  <a:pt x="218" y="292"/>
                </a:moveTo>
                <a:cubicBezTo>
                  <a:pt x="218" y="286"/>
                  <a:pt x="224" y="280"/>
                  <a:pt x="230" y="280"/>
                </a:cubicBezTo>
                <a:cubicBezTo>
                  <a:pt x="256" y="280"/>
                  <a:pt x="256" y="280"/>
                  <a:pt x="256" y="280"/>
                </a:cubicBezTo>
                <a:cubicBezTo>
                  <a:pt x="262" y="280"/>
                  <a:pt x="268" y="286"/>
                  <a:pt x="268" y="292"/>
                </a:cubicBezTo>
                <a:cubicBezTo>
                  <a:pt x="268" y="305"/>
                  <a:pt x="268" y="305"/>
                  <a:pt x="268" y="305"/>
                </a:cubicBezTo>
                <a:cubicBezTo>
                  <a:pt x="268" y="312"/>
                  <a:pt x="262" y="317"/>
                  <a:pt x="256" y="317"/>
                </a:cubicBezTo>
                <a:cubicBezTo>
                  <a:pt x="230" y="317"/>
                  <a:pt x="230" y="317"/>
                  <a:pt x="230" y="317"/>
                </a:cubicBezTo>
                <a:cubicBezTo>
                  <a:pt x="224" y="317"/>
                  <a:pt x="218" y="312"/>
                  <a:pt x="218" y="305"/>
                </a:cubicBezTo>
                <a:lnTo>
                  <a:pt x="218" y="292"/>
                </a:lnTo>
                <a:close/>
                <a:moveTo>
                  <a:pt x="151" y="292"/>
                </a:moveTo>
                <a:cubicBezTo>
                  <a:pt x="151" y="286"/>
                  <a:pt x="156" y="280"/>
                  <a:pt x="163" y="280"/>
                </a:cubicBezTo>
                <a:cubicBezTo>
                  <a:pt x="189" y="280"/>
                  <a:pt x="189" y="280"/>
                  <a:pt x="189" y="280"/>
                </a:cubicBezTo>
                <a:cubicBezTo>
                  <a:pt x="195" y="280"/>
                  <a:pt x="200" y="286"/>
                  <a:pt x="200" y="292"/>
                </a:cubicBezTo>
                <a:cubicBezTo>
                  <a:pt x="200" y="305"/>
                  <a:pt x="200" y="305"/>
                  <a:pt x="200" y="305"/>
                </a:cubicBezTo>
                <a:cubicBezTo>
                  <a:pt x="200" y="312"/>
                  <a:pt x="195" y="317"/>
                  <a:pt x="189" y="317"/>
                </a:cubicBezTo>
                <a:cubicBezTo>
                  <a:pt x="163" y="317"/>
                  <a:pt x="163" y="317"/>
                  <a:pt x="163" y="317"/>
                </a:cubicBezTo>
                <a:cubicBezTo>
                  <a:pt x="156" y="317"/>
                  <a:pt x="151" y="312"/>
                  <a:pt x="151" y="305"/>
                </a:cubicBezTo>
                <a:lnTo>
                  <a:pt x="151" y="292"/>
                </a:lnTo>
                <a:close/>
                <a:moveTo>
                  <a:pt x="84" y="292"/>
                </a:moveTo>
                <a:cubicBezTo>
                  <a:pt x="84" y="286"/>
                  <a:pt x="89" y="280"/>
                  <a:pt x="96" y="280"/>
                </a:cubicBezTo>
                <a:cubicBezTo>
                  <a:pt x="121" y="280"/>
                  <a:pt x="121" y="280"/>
                  <a:pt x="121" y="280"/>
                </a:cubicBezTo>
                <a:cubicBezTo>
                  <a:pt x="128" y="280"/>
                  <a:pt x="133" y="286"/>
                  <a:pt x="133" y="292"/>
                </a:cubicBezTo>
                <a:cubicBezTo>
                  <a:pt x="133" y="305"/>
                  <a:pt x="133" y="305"/>
                  <a:pt x="133" y="305"/>
                </a:cubicBezTo>
                <a:cubicBezTo>
                  <a:pt x="133" y="312"/>
                  <a:pt x="128" y="317"/>
                  <a:pt x="121" y="317"/>
                </a:cubicBezTo>
                <a:cubicBezTo>
                  <a:pt x="96" y="317"/>
                  <a:pt x="96" y="317"/>
                  <a:pt x="96" y="317"/>
                </a:cubicBezTo>
                <a:cubicBezTo>
                  <a:pt x="89" y="317"/>
                  <a:pt x="84" y="312"/>
                  <a:pt x="84" y="305"/>
                </a:cubicBezTo>
                <a:lnTo>
                  <a:pt x="84" y="292"/>
                </a:lnTo>
                <a:close/>
                <a:moveTo>
                  <a:pt x="28" y="280"/>
                </a:moveTo>
                <a:cubicBezTo>
                  <a:pt x="54" y="280"/>
                  <a:pt x="54" y="280"/>
                  <a:pt x="54" y="280"/>
                </a:cubicBezTo>
                <a:cubicBezTo>
                  <a:pt x="61" y="280"/>
                  <a:pt x="66" y="286"/>
                  <a:pt x="66" y="292"/>
                </a:cubicBezTo>
                <a:cubicBezTo>
                  <a:pt x="66" y="305"/>
                  <a:pt x="66" y="305"/>
                  <a:pt x="66" y="305"/>
                </a:cubicBezTo>
                <a:cubicBezTo>
                  <a:pt x="66" y="312"/>
                  <a:pt x="61" y="317"/>
                  <a:pt x="54" y="317"/>
                </a:cubicBezTo>
                <a:cubicBezTo>
                  <a:pt x="28" y="317"/>
                  <a:pt x="28" y="317"/>
                  <a:pt x="28" y="317"/>
                </a:cubicBezTo>
                <a:cubicBezTo>
                  <a:pt x="22" y="317"/>
                  <a:pt x="17" y="312"/>
                  <a:pt x="17" y="305"/>
                </a:cubicBezTo>
                <a:cubicBezTo>
                  <a:pt x="17" y="292"/>
                  <a:pt x="17" y="292"/>
                  <a:pt x="17" y="292"/>
                </a:cubicBezTo>
                <a:cubicBezTo>
                  <a:pt x="17" y="286"/>
                  <a:pt x="22" y="280"/>
                  <a:pt x="28" y="280"/>
                </a:cubicBezTo>
                <a:close/>
                <a:moveTo>
                  <a:pt x="65" y="41"/>
                </a:moveTo>
                <a:cubicBezTo>
                  <a:pt x="65" y="48"/>
                  <a:pt x="60" y="53"/>
                  <a:pt x="54" y="53"/>
                </a:cubicBezTo>
                <a:cubicBezTo>
                  <a:pt x="28" y="53"/>
                  <a:pt x="28" y="53"/>
                  <a:pt x="28" y="53"/>
                </a:cubicBezTo>
                <a:cubicBezTo>
                  <a:pt x="22" y="53"/>
                  <a:pt x="16" y="48"/>
                  <a:pt x="16" y="41"/>
                </a:cubicBezTo>
                <a:cubicBezTo>
                  <a:pt x="16" y="28"/>
                  <a:pt x="16" y="28"/>
                  <a:pt x="16" y="28"/>
                </a:cubicBezTo>
                <a:cubicBezTo>
                  <a:pt x="16" y="22"/>
                  <a:pt x="22" y="17"/>
                  <a:pt x="28" y="17"/>
                </a:cubicBezTo>
                <a:cubicBezTo>
                  <a:pt x="54" y="17"/>
                  <a:pt x="54" y="17"/>
                  <a:pt x="54" y="17"/>
                </a:cubicBezTo>
                <a:cubicBezTo>
                  <a:pt x="60" y="17"/>
                  <a:pt x="65" y="22"/>
                  <a:pt x="65" y="28"/>
                </a:cubicBezTo>
                <a:lnTo>
                  <a:pt x="65" y="41"/>
                </a:lnTo>
                <a:close/>
                <a:moveTo>
                  <a:pt x="133" y="41"/>
                </a:moveTo>
                <a:cubicBezTo>
                  <a:pt x="133" y="48"/>
                  <a:pt x="128" y="53"/>
                  <a:pt x="121" y="53"/>
                </a:cubicBezTo>
                <a:cubicBezTo>
                  <a:pt x="95" y="53"/>
                  <a:pt x="95" y="53"/>
                  <a:pt x="95" y="53"/>
                </a:cubicBezTo>
                <a:cubicBezTo>
                  <a:pt x="89" y="53"/>
                  <a:pt x="84" y="48"/>
                  <a:pt x="84" y="41"/>
                </a:cubicBezTo>
                <a:cubicBezTo>
                  <a:pt x="84" y="28"/>
                  <a:pt x="84" y="28"/>
                  <a:pt x="84" y="28"/>
                </a:cubicBezTo>
                <a:cubicBezTo>
                  <a:pt x="84" y="22"/>
                  <a:pt x="89" y="17"/>
                  <a:pt x="95" y="17"/>
                </a:cubicBezTo>
                <a:cubicBezTo>
                  <a:pt x="121" y="17"/>
                  <a:pt x="121" y="17"/>
                  <a:pt x="121" y="17"/>
                </a:cubicBezTo>
                <a:cubicBezTo>
                  <a:pt x="128" y="17"/>
                  <a:pt x="133" y="22"/>
                  <a:pt x="133" y="28"/>
                </a:cubicBezTo>
                <a:lnTo>
                  <a:pt x="133" y="41"/>
                </a:lnTo>
                <a:close/>
                <a:moveTo>
                  <a:pt x="200" y="41"/>
                </a:moveTo>
                <a:cubicBezTo>
                  <a:pt x="200" y="48"/>
                  <a:pt x="195" y="53"/>
                  <a:pt x="188" y="53"/>
                </a:cubicBezTo>
                <a:cubicBezTo>
                  <a:pt x="162" y="53"/>
                  <a:pt x="162" y="53"/>
                  <a:pt x="162" y="53"/>
                </a:cubicBezTo>
                <a:cubicBezTo>
                  <a:pt x="156" y="53"/>
                  <a:pt x="151" y="48"/>
                  <a:pt x="151" y="41"/>
                </a:cubicBezTo>
                <a:cubicBezTo>
                  <a:pt x="151" y="28"/>
                  <a:pt x="151" y="28"/>
                  <a:pt x="151" y="28"/>
                </a:cubicBezTo>
                <a:cubicBezTo>
                  <a:pt x="151" y="22"/>
                  <a:pt x="156" y="17"/>
                  <a:pt x="162" y="17"/>
                </a:cubicBezTo>
                <a:cubicBezTo>
                  <a:pt x="188" y="17"/>
                  <a:pt x="188" y="17"/>
                  <a:pt x="188" y="17"/>
                </a:cubicBezTo>
                <a:cubicBezTo>
                  <a:pt x="195" y="17"/>
                  <a:pt x="200" y="22"/>
                  <a:pt x="200" y="28"/>
                </a:cubicBezTo>
                <a:lnTo>
                  <a:pt x="200" y="41"/>
                </a:lnTo>
                <a:close/>
                <a:moveTo>
                  <a:pt x="267" y="41"/>
                </a:moveTo>
                <a:cubicBezTo>
                  <a:pt x="267" y="48"/>
                  <a:pt x="262" y="53"/>
                  <a:pt x="256" y="53"/>
                </a:cubicBezTo>
                <a:cubicBezTo>
                  <a:pt x="230" y="53"/>
                  <a:pt x="230" y="53"/>
                  <a:pt x="230" y="53"/>
                </a:cubicBezTo>
                <a:cubicBezTo>
                  <a:pt x="223" y="53"/>
                  <a:pt x="218" y="48"/>
                  <a:pt x="218" y="41"/>
                </a:cubicBezTo>
                <a:cubicBezTo>
                  <a:pt x="218" y="28"/>
                  <a:pt x="218" y="28"/>
                  <a:pt x="218" y="28"/>
                </a:cubicBezTo>
                <a:cubicBezTo>
                  <a:pt x="218" y="22"/>
                  <a:pt x="223" y="17"/>
                  <a:pt x="230" y="17"/>
                </a:cubicBezTo>
                <a:cubicBezTo>
                  <a:pt x="256" y="17"/>
                  <a:pt x="256" y="17"/>
                  <a:pt x="256" y="17"/>
                </a:cubicBezTo>
                <a:cubicBezTo>
                  <a:pt x="262" y="17"/>
                  <a:pt x="267" y="22"/>
                  <a:pt x="267" y="28"/>
                </a:cubicBezTo>
                <a:lnTo>
                  <a:pt x="267" y="41"/>
                </a:lnTo>
                <a:close/>
                <a:moveTo>
                  <a:pt x="335" y="41"/>
                </a:moveTo>
                <a:cubicBezTo>
                  <a:pt x="335" y="48"/>
                  <a:pt x="329" y="53"/>
                  <a:pt x="323" y="53"/>
                </a:cubicBezTo>
                <a:cubicBezTo>
                  <a:pt x="297" y="53"/>
                  <a:pt x="297" y="53"/>
                  <a:pt x="297" y="53"/>
                </a:cubicBezTo>
                <a:cubicBezTo>
                  <a:pt x="291" y="53"/>
                  <a:pt x="285" y="48"/>
                  <a:pt x="285" y="41"/>
                </a:cubicBezTo>
                <a:cubicBezTo>
                  <a:pt x="285" y="28"/>
                  <a:pt x="285" y="28"/>
                  <a:pt x="285" y="28"/>
                </a:cubicBezTo>
                <a:cubicBezTo>
                  <a:pt x="285" y="22"/>
                  <a:pt x="291" y="17"/>
                  <a:pt x="297" y="17"/>
                </a:cubicBezTo>
                <a:cubicBezTo>
                  <a:pt x="323" y="17"/>
                  <a:pt x="323" y="17"/>
                  <a:pt x="323" y="17"/>
                </a:cubicBezTo>
                <a:cubicBezTo>
                  <a:pt x="329" y="17"/>
                  <a:pt x="335" y="22"/>
                  <a:pt x="335" y="28"/>
                </a:cubicBezTo>
                <a:lnTo>
                  <a:pt x="335" y="41"/>
                </a:lnTo>
                <a:close/>
                <a:moveTo>
                  <a:pt x="402" y="41"/>
                </a:moveTo>
                <a:cubicBezTo>
                  <a:pt x="402" y="48"/>
                  <a:pt x="397" y="53"/>
                  <a:pt x="390" y="53"/>
                </a:cubicBezTo>
                <a:cubicBezTo>
                  <a:pt x="364" y="53"/>
                  <a:pt x="364" y="53"/>
                  <a:pt x="364" y="53"/>
                </a:cubicBezTo>
                <a:cubicBezTo>
                  <a:pt x="358" y="53"/>
                  <a:pt x="353" y="48"/>
                  <a:pt x="353" y="41"/>
                </a:cubicBezTo>
                <a:cubicBezTo>
                  <a:pt x="353" y="28"/>
                  <a:pt x="353" y="28"/>
                  <a:pt x="353" y="28"/>
                </a:cubicBezTo>
                <a:cubicBezTo>
                  <a:pt x="353" y="22"/>
                  <a:pt x="358" y="17"/>
                  <a:pt x="364" y="17"/>
                </a:cubicBezTo>
                <a:cubicBezTo>
                  <a:pt x="390" y="17"/>
                  <a:pt x="390" y="17"/>
                  <a:pt x="390" y="17"/>
                </a:cubicBezTo>
                <a:cubicBezTo>
                  <a:pt x="397" y="17"/>
                  <a:pt x="402" y="22"/>
                  <a:pt x="402" y="28"/>
                </a:cubicBezTo>
                <a:lnTo>
                  <a:pt x="402" y="41"/>
                </a:lnTo>
                <a:close/>
              </a:path>
            </a:pathLst>
          </a:custGeom>
          <a:solidFill>
            <a:srgbClr val="FFFFFF"/>
          </a:solidFill>
          <a:ln>
            <a:noFill/>
          </a:ln>
          <a:extLst/>
        </p:spPr>
        <p:txBody>
          <a:bodyPr/>
          <a:lstStyle/>
          <a:p>
            <a:endParaRPr lang="en-US"/>
          </a:p>
        </p:txBody>
      </p:sp>
      <p:sp>
        <p:nvSpPr>
          <p:cNvPr id="72" name="Freeform 3"/>
          <p:cNvSpPr>
            <a:spLocks noChangeAspect="1" noEditPoints="1"/>
          </p:cNvSpPr>
          <p:nvPr/>
        </p:nvSpPr>
        <p:spPr bwMode="auto">
          <a:xfrm>
            <a:off x="-1412307" y="5674836"/>
            <a:ext cx="811759" cy="646447"/>
          </a:xfrm>
          <a:custGeom>
            <a:avLst/>
            <a:gdLst>
              <a:gd name="T0" fmla="*/ 2147483647 w 418"/>
              <a:gd name="T1" fmla="*/ 2147483647 h 333"/>
              <a:gd name="T2" fmla="*/ 2147483647 w 418"/>
              <a:gd name="T3" fmla="*/ 2147483647 h 333"/>
              <a:gd name="T4" fmla="*/ 2147483647 w 418"/>
              <a:gd name="T5" fmla="*/ 0 h 333"/>
              <a:gd name="T6" fmla="*/ 0 w 418"/>
              <a:gd name="T7" fmla="*/ 2147483647 h 333"/>
              <a:gd name="T8" fmla="*/ 2147483647 w 418"/>
              <a:gd name="T9" fmla="*/ 2147483647 h 333"/>
              <a:gd name="T10" fmla="*/ 2147483647 w 418"/>
              <a:gd name="T11" fmla="*/ 2147483647 h 333"/>
              <a:gd name="T12" fmla="*/ 2147483647 w 418"/>
              <a:gd name="T13" fmla="*/ 2147483647 h 333"/>
              <a:gd name="T14" fmla="*/ 2147483647 w 418"/>
              <a:gd name="T15" fmla="*/ 2147483647 h 333"/>
              <a:gd name="T16" fmla="*/ 2147483647 w 418"/>
              <a:gd name="T17" fmla="*/ 2147483647 h 333"/>
              <a:gd name="T18" fmla="*/ 2147483647 w 418"/>
              <a:gd name="T19" fmla="*/ 2147483647 h 333"/>
              <a:gd name="T20" fmla="*/ 2147483647 w 418"/>
              <a:gd name="T21" fmla="*/ 2147483647 h 333"/>
              <a:gd name="T22" fmla="*/ 2147483647 w 418"/>
              <a:gd name="T23" fmla="*/ 2147483647 h 333"/>
              <a:gd name="T24" fmla="*/ 2147483647 w 418"/>
              <a:gd name="T25" fmla="*/ 2147483647 h 333"/>
              <a:gd name="T26" fmla="*/ 2147483647 w 418"/>
              <a:gd name="T27" fmla="*/ 2147483647 h 333"/>
              <a:gd name="T28" fmla="*/ 2147483647 w 418"/>
              <a:gd name="T29" fmla="*/ 2147483647 h 333"/>
              <a:gd name="T30" fmla="*/ 2147483647 w 418"/>
              <a:gd name="T31" fmla="*/ 2147483647 h 333"/>
              <a:gd name="T32" fmla="*/ 2147483647 w 418"/>
              <a:gd name="T33" fmla="*/ 2147483647 h 333"/>
              <a:gd name="T34" fmla="*/ 2147483647 w 418"/>
              <a:gd name="T35" fmla="*/ 2147483647 h 333"/>
              <a:gd name="T36" fmla="*/ 2147483647 w 418"/>
              <a:gd name="T37" fmla="*/ 2147483647 h 333"/>
              <a:gd name="T38" fmla="*/ 2147483647 w 418"/>
              <a:gd name="T39" fmla="*/ 2147483647 h 333"/>
              <a:gd name="T40" fmla="*/ 2147483647 w 418"/>
              <a:gd name="T41" fmla="*/ 2147483647 h 333"/>
              <a:gd name="T42" fmla="*/ 2147483647 w 418"/>
              <a:gd name="T43" fmla="*/ 2147483647 h 333"/>
              <a:gd name="T44" fmla="*/ 2147483647 w 418"/>
              <a:gd name="T45" fmla="*/ 2147483647 h 333"/>
              <a:gd name="T46" fmla="*/ 2147483647 w 418"/>
              <a:gd name="T47" fmla="*/ 2147483647 h 333"/>
              <a:gd name="T48" fmla="*/ 2147483647 w 418"/>
              <a:gd name="T49" fmla="*/ 2147483647 h 333"/>
              <a:gd name="T50" fmla="*/ 2147483647 w 418"/>
              <a:gd name="T51" fmla="*/ 2147483647 h 333"/>
              <a:gd name="T52" fmla="*/ 2147483647 w 418"/>
              <a:gd name="T53" fmla="*/ 2147483647 h 333"/>
              <a:gd name="T54" fmla="*/ 2147483647 w 418"/>
              <a:gd name="T55" fmla="*/ 2147483647 h 333"/>
              <a:gd name="T56" fmla="*/ 2147483647 w 418"/>
              <a:gd name="T57" fmla="*/ 2147483647 h 333"/>
              <a:gd name="T58" fmla="*/ 2147483647 w 418"/>
              <a:gd name="T59" fmla="*/ 2147483647 h 333"/>
              <a:gd name="T60" fmla="*/ 2147483647 w 418"/>
              <a:gd name="T61" fmla="*/ 2147483647 h 333"/>
              <a:gd name="T62" fmla="*/ 2147483647 w 418"/>
              <a:gd name="T63" fmla="*/ 2147483647 h 333"/>
              <a:gd name="T64" fmla="*/ 2147483647 w 418"/>
              <a:gd name="T65" fmla="*/ 2147483647 h 333"/>
              <a:gd name="T66" fmla="*/ 2147483647 w 418"/>
              <a:gd name="T67" fmla="*/ 2147483647 h 333"/>
              <a:gd name="T68" fmla="*/ 2147483647 w 418"/>
              <a:gd name="T69" fmla="*/ 2147483647 h 333"/>
              <a:gd name="T70" fmla="*/ 2147483647 w 418"/>
              <a:gd name="T71" fmla="*/ 2147483647 h 333"/>
              <a:gd name="T72" fmla="*/ 2147483647 w 418"/>
              <a:gd name="T73" fmla="*/ 2147483647 h 333"/>
              <a:gd name="T74" fmla="*/ 2147483647 w 418"/>
              <a:gd name="T75" fmla="*/ 2147483647 h 333"/>
              <a:gd name="T76" fmla="*/ 2147483647 w 418"/>
              <a:gd name="T77" fmla="*/ 2147483647 h 333"/>
              <a:gd name="T78" fmla="*/ 2147483647 w 418"/>
              <a:gd name="T79" fmla="*/ 2147483647 h 333"/>
              <a:gd name="T80" fmla="*/ 2147483647 w 418"/>
              <a:gd name="T81" fmla="*/ 2147483647 h 333"/>
              <a:gd name="T82" fmla="*/ 2147483647 w 418"/>
              <a:gd name="T83" fmla="*/ 2147483647 h 333"/>
              <a:gd name="T84" fmla="*/ 2147483647 w 418"/>
              <a:gd name="T85" fmla="*/ 2147483647 h 333"/>
              <a:gd name="T86" fmla="*/ 2147483647 w 418"/>
              <a:gd name="T87" fmla="*/ 2147483647 h 333"/>
              <a:gd name="T88" fmla="*/ 2147483647 w 418"/>
              <a:gd name="T89" fmla="*/ 2147483647 h 333"/>
              <a:gd name="T90" fmla="*/ 2147483647 w 418"/>
              <a:gd name="T91" fmla="*/ 2147483647 h 333"/>
              <a:gd name="T92" fmla="*/ 2147483647 w 418"/>
              <a:gd name="T93" fmla="*/ 2147483647 h 333"/>
              <a:gd name="T94" fmla="*/ 2147483647 w 418"/>
              <a:gd name="T95" fmla="*/ 2147483647 h 333"/>
              <a:gd name="T96" fmla="*/ 2147483647 w 418"/>
              <a:gd name="T97" fmla="*/ 2147483647 h 333"/>
              <a:gd name="T98" fmla="*/ 2147483647 w 418"/>
              <a:gd name="T99" fmla="*/ 2147483647 h 333"/>
              <a:gd name="T100" fmla="*/ 2147483647 w 418"/>
              <a:gd name="T101" fmla="*/ 2147483647 h 333"/>
              <a:gd name="T102" fmla="*/ 2147483647 w 418"/>
              <a:gd name="T103" fmla="*/ 2147483647 h 333"/>
              <a:gd name="T104" fmla="*/ 2147483647 w 418"/>
              <a:gd name="T105" fmla="*/ 2147483647 h 333"/>
              <a:gd name="T106" fmla="*/ 2147483647 w 418"/>
              <a:gd name="T107" fmla="*/ 2147483647 h 333"/>
              <a:gd name="T108" fmla="*/ 2147483647 w 418"/>
              <a:gd name="T109" fmla="*/ 2147483647 h 333"/>
              <a:gd name="T110" fmla="*/ 2147483647 w 418"/>
              <a:gd name="T111" fmla="*/ 2147483647 h 333"/>
              <a:gd name="T112" fmla="*/ 2147483647 w 418"/>
              <a:gd name="T113" fmla="*/ 2147483647 h 333"/>
              <a:gd name="T114" fmla="*/ 2147483647 w 418"/>
              <a:gd name="T115" fmla="*/ 2147483647 h 333"/>
              <a:gd name="T116" fmla="*/ 2147483647 w 418"/>
              <a:gd name="T117" fmla="*/ 2147483647 h 333"/>
              <a:gd name="T118" fmla="*/ 2147483647 w 418"/>
              <a:gd name="T119" fmla="*/ 2147483647 h 333"/>
              <a:gd name="T120" fmla="*/ 2147483647 w 418"/>
              <a:gd name="T121" fmla="*/ 2147483647 h 333"/>
              <a:gd name="T122" fmla="*/ 2147483647 w 418"/>
              <a:gd name="T123" fmla="*/ 2147483647 h 333"/>
              <a:gd name="T124" fmla="*/ 2147483647 w 418"/>
              <a:gd name="T125" fmla="*/ 2147483647 h 3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8" h="333">
                <a:moveTo>
                  <a:pt x="402" y="94"/>
                </a:moveTo>
                <a:cubicBezTo>
                  <a:pt x="402" y="98"/>
                  <a:pt x="406" y="102"/>
                  <a:pt x="410" y="102"/>
                </a:cubicBezTo>
                <a:cubicBezTo>
                  <a:pt x="415" y="102"/>
                  <a:pt x="418" y="98"/>
                  <a:pt x="418" y="94"/>
                </a:cubicBezTo>
                <a:cubicBezTo>
                  <a:pt x="418" y="31"/>
                  <a:pt x="418" y="31"/>
                  <a:pt x="418" y="31"/>
                </a:cubicBezTo>
                <a:cubicBezTo>
                  <a:pt x="418" y="14"/>
                  <a:pt x="405" y="0"/>
                  <a:pt x="388" y="0"/>
                </a:cubicBezTo>
                <a:cubicBezTo>
                  <a:pt x="31" y="0"/>
                  <a:pt x="31" y="0"/>
                  <a:pt x="31" y="0"/>
                </a:cubicBezTo>
                <a:cubicBezTo>
                  <a:pt x="14" y="0"/>
                  <a:pt x="0" y="14"/>
                  <a:pt x="0" y="31"/>
                </a:cubicBezTo>
                <a:cubicBezTo>
                  <a:pt x="0" y="303"/>
                  <a:pt x="0" y="303"/>
                  <a:pt x="0" y="303"/>
                </a:cubicBezTo>
                <a:cubicBezTo>
                  <a:pt x="0" y="320"/>
                  <a:pt x="14" y="333"/>
                  <a:pt x="31" y="333"/>
                </a:cubicBezTo>
                <a:cubicBezTo>
                  <a:pt x="388" y="333"/>
                  <a:pt x="388" y="333"/>
                  <a:pt x="388" y="333"/>
                </a:cubicBezTo>
                <a:cubicBezTo>
                  <a:pt x="405" y="333"/>
                  <a:pt x="418" y="320"/>
                  <a:pt x="418" y="303"/>
                </a:cubicBezTo>
                <a:cubicBezTo>
                  <a:pt x="418" y="125"/>
                  <a:pt x="418" y="125"/>
                  <a:pt x="418" y="125"/>
                </a:cubicBezTo>
                <a:cubicBezTo>
                  <a:pt x="418" y="121"/>
                  <a:pt x="415" y="117"/>
                  <a:pt x="410" y="117"/>
                </a:cubicBezTo>
                <a:cubicBezTo>
                  <a:pt x="406" y="117"/>
                  <a:pt x="402" y="121"/>
                  <a:pt x="402" y="125"/>
                </a:cubicBezTo>
                <a:cubicBezTo>
                  <a:pt x="402" y="264"/>
                  <a:pt x="402" y="264"/>
                  <a:pt x="402" y="264"/>
                </a:cubicBezTo>
                <a:cubicBezTo>
                  <a:pt x="18" y="264"/>
                  <a:pt x="18" y="264"/>
                  <a:pt x="18" y="264"/>
                </a:cubicBezTo>
                <a:cubicBezTo>
                  <a:pt x="18" y="69"/>
                  <a:pt x="18" y="69"/>
                  <a:pt x="18" y="69"/>
                </a:cubicBezTo>
                <a:cubicBezTo>
                  <a:pt x="402" y="69"/>
                  <a:pt x="402" y="69"/>
                  <a:pt x="402" y="69"/>
                </a:cubicBezTo>
                <a:lnTo>
                  <a:pt x="402" y="94"/>
                </a:lnTo>
                <a:close/>
                <a:moveTo>
                  <a:pt x="353" y="292"/>
                </a:moveTo>
                <a:cubicBezTo>
                  <a:pt x="353" y="286"/>
                  <a:pt x="358" y="280"/>
                  <a:pt x="365" y="280"/>
                </a:cubicBezTo>
                <a:cubicBezTo>
                  <a:pt x="390" y="280"/>
                  <a:pt x="390" y="280"/>
                  <a:pt x="390" y="280"/>
                </a:cubicBezTo>
                <a:cubicBezTo>
                  <a:pt x="397" y="280"/>
                  <a:pt x="402" y="286"/>
                  <a:pt x="402" y="292"/>
                </a:cubicBezTo>
                <a:cubicBezTo>
                  <a:pt x="402" y="305"/>
                  <a:pt x="402" y="305"/>
                  <a:pt x="402" y="305"/>
                </a:cubicBezTo>
                <a:cubicBezTo>
                  <a:pt x="402" y="312"/>
                  <a:pt x="397" y="317"/>
                  <a:pt x="390" y="317"/>
                </a:cubicBezTo>
                <a:cubicBezTo>
                  <a:pt x="365" y="317"/>
                  <a:pt x="365" y="317"/>
                  <a:pt x="365" y="317"/>
                </a:cubicBezTo>
                <a:cubicBezTo>
                  <a:pt x="358" y="317"/>
                  <a:pt x="353" y="312"/>
                  <a:pt x="353" y="305"/>
                </a:cubicBezTo>
                <a:lnTo>
                  <a:pt x="353" y="292"/>
                </a:lnTo>
                <a:close/>
                <a:moveTo>
                  <a:pt x="286" y="292"/>
                </a:moveTo>
                <a:cubicBezTo>
                  <a:pt x="286" y="286"/>
                  <a:pt x="291" y="280"/>
                  <a:pt x="297" y="280"/>
                </a:cubicBezTo>
                <a:cubicBezTo>
                  <a:pt x="323" y="280"/>
                  <a:pt x="323" y="280"/>
                  <a:pt x="323" y="280"/>
                </a:cubicBezTo>
                <a:cubicBezTo>
                  <a:pt x="330" y="280"/>
                  <a:pt x="335" y="286"/>
                  <a:pt x="335" y="292"/>
                </a:cubicBezTo>
                <a:cubicBezTo>
                  <a:pt x="335" y="305"/>
                  <a:pt x="335" y="305"/>
                  <a:pt x="335" y="305"/>
                </a:cubicBezTo>
                <a:cubicBezTo>
                  <a:pt x="335" y="312"/>
                  <a:pt x="330" y="317"/>
                  <a:pt x="323" y="317"/>
                </a:cubicBezTo>
                <a:cubicBezTo>
                  <a:pt x="297" y="317"/>
                  <a:pt x="297" y="317"/>
                  <a:pt x="297" y="317"/>
                </a:cubicBezTo>
                <a:cubicBezTo>
                  <a:pt x="291" y="317"/>
                  <a:pt x="286" y="312"/>
                  <a:pt x="286" y="305"/>
                </a:cubicBezTo>
                <a:lnTo>
                  <a:pt x="286" y="292"/>
                </a:lnTo>
                <a:close/>
                <a:moveTo>
                  <a:pt x="218" y="292"/>
                </a:moveTo>
                <a:cubicBezTo>
                  <a:pt x="218" y="286"/>
                  <a:pt x="224" y="280"/>
                  <a:pt x="230" y="280"/>
                </a:cubicBezTo>
                <a:cubicBezTo>
                  <a:pt x="256" y="280"/>
                  <a:pt x="256" y="280"/>
                  <a:pt x="256" y="280"/>
                </a:cubicBezTo>
                <a:cubicBezTo>
                  <a:pt x="262" y="280"/>
                  <a:pt x="268" y="286"/>
                  <a:pt x="268" y="292"/>
                </a:cubicBezTo>
                <a:cubicBezTo>
                  <a:pt x="268" y="305"/>
                  <a:pt x="268" y="305"/>
                  <a:pt x="268" y="305"/>
                </a:cubicBezTo>
                <a:cubicBezTo>
                  <a:pt x="268" y="312"/>
                  <a:pt x="262" y="317"/>
                  <a:pt x="256" y="317"/>
                </a:cubicBezTo>
                <a:cubicBezTo>
                  <a:pt x="230" y="317"/>
                  <a:pt x="230" y="317"/>
                  <a:pt x="230" y="317"/>
                </a:cubicBezTo>
                <a:cubicBezTo>
                  <a:pt x="224" y="317"/>
                  <a:pt x="218" y="312"/>
                  <a:pt x="218" y="305"/>
                </a:cubicBezTo>
                <a:lnTo>
                  <a:pt x="218" y="292"/>
                </a:lnTo>
                <a:close/>
                <a:moveTo>
                  <a:pt x="151" y="292"/>
                </a:moveTo>
                <a:cubicBezTo>
                  <a:pt x="151" y="286"/>
                  <a:pt x="156" y="280"/>
                  <a:pt x="163" y="280"/>
                </a:cubicBezTo>
                <a:cubicBezTo>
                  <a:pt x="189" y="280"/>
                  <a:pt x="189" y="280"/>
                  <a:pt x="189" y="280"/>
                </a:cubicBezTo>
                <a:cubicBezTo>
                  <a:pt x="195" y="280"/>
                  <a:pt x="200" y="286"/>
                  <a:pt x="200" y="292"/>
                </a:cubicBezTo>
                <a:cubicBezTo>
                  <a:pt x="200" y="305"/>
                  <a:pt x="200" y="305"/>
                  <a:pt x="200" y="305"/>
                </a:cubicBezTo>
                <a:cubicBezTo>
                  <a:pt x="200" y="312"/>
                  <a:pt x="195" y="317"/>
                  <a:pt x="189" y="317"/>
                </a:cubicBezTo>
                <a:cubicBezTo>
                  <a:pt x="163" y="317"/>
                  <a:pt x="163" y="317"/>
                  <a:pt x="163" y="317"/>
                </a:cubicBezTo>
                <a:cubicBezTo>
                  <a:pt x="156" y="317"/>
                  <a:pt x="151" y="312"/>
                  <a:pt x="151" y="305"/>
                </a:cubicBezTo>
                <a:lnTo>
                  <a:pt x="151" y="292"/>
                </a:lnTo>
                <a:close/>
                <a:moveTo>
                  <a:pt x="84" y="292"/>
                </a:moveTo>
                <a:cubicBezTo>
                  <a:pt x="84" y="286"/>
                  <a:pt x="89" y="280"/>
                  <a:pt x="96" y="280"/>
                </a:cubicBezTo>
                <a:cubicBezTo>
                  <a:pt x="121" y="280"/>
                  <a:pt x="121" y="280"/>
                  <a:pt x="121" y="280"/>
                </a:cubicBezTo>
                <a:cubicBezTo>
                  <a:pt x="128" y="280"/>
                  <a:pt x="133" y="286"/>
                  <a:pt x="133" y="292"/>
                </a:cubicBezTo>
                <a:cubicBezTo>
                  <a:pt x="133" y="305"/>
                  <a:pt x="133" y="305"/>
                  <a:pt x="133" y="305"/>
                </a:cubicBezTo>
                <a:cubicBezTo>
                  <a:pt x="133" y="312"/>
                  <a:pt x="128" y="317"/>
                  <a:pt x="121" y="317"/>
                </a:cubicBezTo>
                <a:cubicBezTo>
                  <a:pt x="96" y="317"/>
                  <a:pt x="96" y="317"/>
                  <a:pt x="96" y="317"/>
                </a:cubicBezTo>
                <a:cubicBezTo>
                  <a:pt x="89" y="317"/>
                  <a:pt x="84" y="312"/>
                  <a:pt x="84" y="305"/>
                </a:cubicBezTo>
                <a:lnTo>
                  <a:pt x="84" y="292"/>
                </a:lnTo>
                <a:close/>
                <a:moveTo>
                  <a:pt x="28" y="280"/>
                </a:moveTo>
                <a:cubicBezTo>
                  <a:pt x="54" y="280"/>
                  <a:pt x="54" y="280"/>
                  <a:pt x="54" y="280"/>
                </a:cubicBezTo>
                <a:cubicBezTo>
                  <a:pt x="61" y="280"/>
                  <a:pt x="66" y="286"/>
                  <a:pt x="66" y="292"/>
                </a:cubicBezTo>
                <a:cubicBezTo>
                  <a:pt x="66" y="305"/>
                  <a:pt x="66" y="305"/>
                  <a:pt x="66" y="305"/>
                </a:cubicBezTo>
                <a:cubicBezTo>
                  <a:pt x="66" y="312"/>
                  <a:pt x="61" y="317"/>
                  <a:pt x="54" y="317"/>
                </a:cubicBezTo>
                <a:cubicBezTo>
                  <a:pt x="28" y="317"/>
                  <a:pt x="28" y="317"/>
                  <a:pt x="28" y="317"/>
                </a:cubicBezTo>
                <a:cubicBezTo>
                  <a:pt x="22" y="317"/>
                  <a:pt x="17" y="312"/>
                  <a:pt x="17" y="305"/>
                </a:cubicBezTo>
                <a:cubicBezTo>
                  <a:pt x="17" y="292"/>
                  <a:pt x="17" y="292"/>
                  <a:pt x="17" y="292"/>
                </a:cubicBezTo>
                <a:cubicBezTo>
                  <a:pt x="17" y="286"/>
                  <a:pt x="22" y="280"/>
                  <a:pt x="28" y="280"/>
                </a:cubicBezTo>
                <a:close/>
                <a:moveTo>
                  <a:pt x="65" y="41"/>
                </a:moveTo>
                <a:cubicBezTo>
                  <a:pt x="65" y="48"/>
                  <a:pt x="60" y="53"/>
                  <a:pt x="54" y="53"/>
                </a:cubicBezTo>
                <a:cubicBezTo>
                  <a:pt x="28" y="53"/>
                  <a:pt x="28" y="53"/>
                  <a:pt x="28" y="53"/>
                </a:cubicBezTo>
                <a:cubicBezTo>
                  <a:pt x="22" y="53"/>
                  <a:pt x="16" y="48"/>
                  <a:pt x="16" y="41"/>
                </a:cubicBezTo>
                <a:cubicBezTo>
                  <a:pt x="16" y="28"/>
                  <a:pt x="16" y="28"/>
                  <a:pt x="16" y="28"/>
                </a:cubicBezTo>
                <a:cubicBezTo>
                  <a:pt x="16" y="22"/>
                  <a:pt x="22" y="17"/>
                  <a:pt x="28" y="17"/>
                </a:cubicBezTo>
                <a:cubicBezTo>
                  <a:pt x="54" y="17"/>
                  <a:pt x="54" y="17"/>
                  <a:pt x="54" y="17"/>
                </a:cubicBezTo>
                <a:cubicBezTo>
                  <a:pt x="60" y="17"/>
                  <a:pt x="65" y="22"/>
                  <a:pt x="65" y="28"/>
                </a:cubicBezTo>
                <a:lnTo>
                  <a:pt x="65" y="41"/>
                </a:lnTo>
                <a:close/>
                <a:moveTo>
                  <a:pt x="133" y="41"/>
                </a:moveTo>
                <a:cubicBezTo>
                  <a:pt x="133" y="48"/>
                  <a:pt x="128" y="53"/>
                  <a:pt x="121" y="53"/>
                </a:cubicBezTo>
                <a:cubicBezTo>
                  <a:pt x="95" y="53"/>
                  <a:pt x="95" y="53"/>
                  <a:pt x="95" y="53"/>
                </a:cubicBezTo>
                <a:cubicBezTo>
                  <a:pt x="89" y="53"/>
                  <a:pt x="84" y="48"/>
                  <a:pt x="84" y="41"/>
                </a:cubicBezTo>
                <a:cubicBezTo>
                  <a:pt x="84" y="28"/>
                  <a:pt x="84" y="28"/>
                  <a:pt x="84" y="28"/>
                </a:cubicBezTo>
                <a:cubicBezTo>
                  <a:pt x="84" y="22"/>
                  <a:pt x="89" y="17"/>
                  <a:pt x="95" y="17"/>
                </a:cubicBezTo>
                <a:cubicBezTo>
                  <a:pt x="121" y="17"/>
                  <a:pt x="121" y="17"/>
                  <a:pt x="121" y="17"/>
                </a:cubicBezTo>
                <a:cubicBezTo>
                  <a:pt x="128" y="17"/>
                  <a:pt x="133" y="22"/>
                  <a:pt x="133" y="28"/>
                </a:cubicBezTo>
                <a:lnTo>
                  <a:pt x="133" y="41"/>
                </a:lnTo>
                <a:close/>
                <a:moveTo>
                  <a:pt x="200" y="41"/>
                </a:moveTo>
                <a:cubicBezTo>
                  <a:pt x="200" y="48"/>
                  <a:pt x="195" y="53"/>
                  <a:pt x="188" y="53"/>
                </a:cubicBezTo>
                <a:cubicBezTo>
                  <a:pt x="162" y="53"/>
                  <a:pt x="162" y="53"/>
                  <a:pt x="162" y="53"/>
                </a:cubicBezTo>
                <a:cubicBezTo>
                  <a:pt x="156" y="53"/>
                  <a:pt x="151" y="48"/>
                  <a:pt x="151" y="41"/>
                </a:cubicBezTo>
                <a:cubicBezTo>
                  <a:pt x="151" y="28"/>
                  <a:pt x="151" y="28"/>
                  <a:pt x="151" y="28"/>
                </a:cubicBezTo>
                <a:cubicBezTo>
                  <a:pt x="151" y="22"/>
                  <a:pt x="156" y="17"/>
                  <a:pt x="162" y="17"/>
                </a:cubicBezTo>
                <a:cubicBezTo>
                  <a:pt x="188" y="17"/>
                  <a:pt x="188" y="17"/>
                  <a:pt x="188" y="17"/>
                </a:cubicBezTo>
                <a:cubicBezTo>
                  <a:pt x="195" y="17"/>
                  <a:pt x="200" y="22"/>
                  <a:pt x="200" y="28"/>
                </a:cubicBezTo>
                <a:lnTo>
                  <a:pt x="200" y="41"/>
                </a:lnTo>
                <a:close/>
                <a:moveTo>
                  <a:pt x="267" y="41"/>
                </a:moveTo>
                <a:cubicBezTo>
                  <a:pt x="267" y="48"/>
                  <a:pt x="262" y="53"/>
                  <a:pt x="256" y="53"/>
                </a:cubicBezTo>
                <a:cubicBezTo>
                  <a:pt x="230" y="53"/>
                  <a:pt x="230" y="53"/>
                  <a:pt x="230" y="53"/>
                </a:cubicBezTo>
                <a:cubicBezTo>
                  <a:pt x="223" y="53"/>
                  <a:pt x="218" y="48"/>
                  <a:pt x="218" y="41"/>
                </a:cubicBezTo>
                <a:cubicBezTo>
                  <a:pt x="218" y="28"/>
                  <a:pt x="218" y="28"/>
                  <a:pt x="218" y="28"/>
                </a:cubicBezTo>
                <a:cubicBezTo>
                  <a:pt x="218" y="22"/>
                  <a:pt x="223" y="17"/>
                  <a:pt x="230" y="17"/>
                </a:cubicBezTo>
                <a:cubicBezTo>
                  <a:pt x="256" y="17"/>
                  <a:pt x="256" y="17"/>
                  <a:pt x="256" y="17"/>
                </a:cubicBezTo>
                <a:cubicBezTo>
                  <a:pt x="262" y="17"/>
                  <a:pt x="267" y="22"/>
                  <a:pt x="267" y="28"/>
                </a:cubicBezTo>
                <a:lnTo>
                  <a:pt x="267" y="41"/>
                </a:lnTo>
                <a:close/>
                <a:moveTo>
                  <a:pt x="335" y="41"/>
                </a:moveTo>
                <a:cubicBezTo>
                  <a:pt x="335" y="48"/>
                  <a:pt x="329" y="53"/>
                  <a:pt x="323" y="53"/>
                </a:cubicBezTo>
                <a:cubicBezTo>
                  <a:pt x="297" y="53"/>
                  <a:pt x="297" y="53"/>
                  <a:pt x="297" y="53"/>
                </a:cubicBezTo>
                <a:cubicBezTo>
                  <a:pt x="291" y="53"/>
                  <a:pt x="285" y="48"/>
                  <a:pt x="285" y="41"/>
                </a:cubicBezTo>
                <a:cubicBezTo>
                  <a:pt x="285" y="28"/>
                  <a:pt x="285" y="28"/>
                  <a:pt x="285" y="28"/>
                </a:cubicBezTo>
                <a:cubicBezTo>
                  <a:pt x="285" y="22"/>
                  <a:pt x="291" y="17"/>
                  <a:pt x="297" y="17"/>
                </a:cubicBezTo>
                <a:cubicBezTo>
                  <a:pt x="323" y="17"/>
                  <a:pt x="323" y="17"/>
                  <a:pt x="323" y="17"/>
                </a:cubicBezTo>
                <a:cubicBezTo>
                  <a:pt x="329" y="17"/>
                  <a:pt x="335" y="22"/>
                  <a:pt x="335" y="28"/>
                </a:cubicBezTo>
                <a:lnTo>
                  <a:pt x="335" y="41"/>
                </a:lnTo>
                <a:close/>
                <a:moveTo>
                  <a:pt x="402" y="41"/>
                </a:moveTo>
                <a:cubicBezTo>
                  <a:pt x="402" y="48"/>
                  <a:pt x="397" y="53"/>
                  <a:pt x="390" y="53"/>
                </a:cubicBezTo>
                <a:cubicBezTo>
                  <a:pt x="364" y="53"/>
                  <a:pt x="364" y="53"/>
                  <a:pt x="364" y="53"/>
                </a:cubicBezTo>
                <a:cubicBezTo>
                  <a:pt x="358" y="53"/>
                  <a:pt x="353" y="48"/>
                  <a:pt x="353" y="41"/>
                </a:cubicBezTo>
                <a:cubicBezTo>
                  <a:pt x="353" y="28"/>
                  <a:pt x="353" y="28"/>
                  <a:pt x="353" y="28"/>
                </a:cubicBezTo>
                <a:cubicBezTo>
                  <a:pt x="353" y="22"/>
                  <a:pt x="358" y="17"/>
                  <a:pt x="364" y="17"/>
                </a:cubicBezTo>
                <a:cubicBezTo>
                  <a:pt x="390" y="17"/>
                  <a:pt x="390" y="17"/>
                  <a:pt x="390" y="17"/>
                </a:cubicBezTo>
                <a:cubicBezTo>
                  <a:pt x="397" y="17"/>
                  <a:pt x="402" y="22"/>
                  <a:pt x="402" y="28"/>
                </a:cubicBezTo>
                <a:lnTo>
                  <a:pt x="402" y="41"/>
                </a:lnTo>
                <a:close/>
              </a:path>
            </a:pathLst>
          </a:custGeom>
          <a:solidFill>
            <a:srgbClr val="FFFFFF"/>
          </a:solidFill>
          <a:ln>
            <a:noFill/>
          </a:ln>
          <a:extLst/>
        </p:spPr>
        <p:txBody>
          <a:bodyPr/>
          <a:lstStyle/>
          <a:p>
            <a:endParaRPr lang="en-US"/>
          </a:p>
        </p:txBody>
      </p:sp>
      <p:sp>
        <p:nvSpPr>
          <p:cNvPr id="73" name="Freeform 3"/>
          <p:cNvSpPr>
            <a:spLocks noChangeAspect="1" noEditPoints="1"/>
          </p:cNvSpPr>
          <p:nvPr/>
        </p:nvSpPr>
        <p:spPr bwMode="auto">
          <a:xfrm>
            <a:off x="-1412307" y="5674836"/>
            <a:ext cx="811759" cy="646447"/>
          </a:xfrm>
          <a:custGeom>
            <a:avLst/>
            <a:gdLst>
              <a:gd name="T0" fmla="*/ 2147483647 w 418"/>
              <a:gd name="T1" fmla="*/ 2147483647 h 333"/>
              <a:gd name="T2" fmla="*/ 2147483647 w 418"/>
              <a:gd name="T3" fmla="*/ 2147483647 h 333"/>
              <a:gd name="T4" fmla="*/ 2147483647 w 418"/>
              <a:gd name="T5" fmla="*/ 0 h 333"/>
              <a:gd name="T6" fmla="*/ 0 w 418"/>
              <a:gd name="T7" fmla="*/ 2147483647 h 333"/>
              <a:gd name="T8" fmla="*/ 2147483647 w 418"/>
              <a:gd name="T9" fmla="*/ 2147483647 h 333"/>
              <a:gd name="T10" fmla="*/ 2147483647 w 418"/>
              <a:gd name="T11" fmla="*/ 2147483647 h 333"/>
              <a:gd name="T12" fmla="*/ 2147483647 w 418"/>
              <a:gd name="T13" fmla="*/ 2147483647 h 333"/>
              <a:gd name="T14" fmla="*/ 2147483647 w 418"/>
              <a:gd name="T15" fmla="*/ 2147483647 h 333"/>
              <a:gd name="T16" fmla="*/ 2147483647 w 418"/>
              <a:gd name="T17" fmla="*/ 2147483647 h 333"/>
              <a:gd name="T18" fmla="*/ 2147483647 w 418"/>
              <a:gd name="T19" fmla="*/ 2147483647 h 333"/>
              <a:gd name="T20" fmla="*/ 2147483647 w 418"/>
              <a:gd name="T21" fmla="*/ 2147483647 h 333"/>
              <a:gd name="T22" fmla="*/ 2147483647 w 418"/>
              <a:gd name="T23" fmla="*/ 2147483647 h 333"/>
              <a:gd name="T24" fmla="*/ 2147483647 w 418"/>
              <a:gd name="T25" fmla="*/ 2147483647 h 333"/>
              <a:gd name="T26" fmla="*/ 2147483647 w 418"/>
              <a:gd name="T27" fmla="*/ 2147483647 h 333"/>
              <a:gd name="T28" fmla="*/ 2147483647 w 418"/>
              <a:gd name="T29" fmla="*/ 2147483647 h 333"/>
              <a:gd name="T30" fmla="*/ 2147483647 w 418"/>
              <a:gd name="T31" fmla="*/ 2147483647 h 333"/>
              <a:gd name="T32" fmla="*/ 2147483647 w 418"/>
              <a:gd name="T33" fmla="*/ 2147483647 h 333"/>
              <a:gd name="T34" fmla="*/ 2147483647 w 418"/>
              <a:gd name="T35" fmla="*/ 2147483647 h 333"/>
              <a:gd name="T36" fmla="*/ 2147483647 w 418"/>
              <a:gd name="T37" fmla="*/ 2147483647 h 333"/>
              <a:gd name="T38" fmla="*/ 2147483647 w 418"/>
              <a:gd name="T39" fmla="*/ 2147483647 h 333"/>
              <a:gd name="T40" fmla="*/ 2147483647 w 418"/>
              <a:gd name="T41" fmla="*/ 2147483647 h 333"/>
              <a:gd name="T42" fmla="*/ 2147483647 w 418"/>
              <a:gd name="T43" fmla="*/ 2147483647 h 333"/>
              <a:gd name="T44" fmla="*/ 2147483647 w 418"/>
              <a:gd name="T45" fmla="*/ 2147483647 h 333"/>
              <a:gd name="T46" fmla="*/ 2147483647 w 418"/>
              <a:gd name="T47" fmla="*/ 2147483647 h 333"/>
              <a:gd name="T48" fmla="*/ 2147483647 w 418"/>
              <a:gd name="T49" fmla="*/ 2147483647 h 333"/>
              <a:gd name="T50" fmla="*/ 2147483647 w 418"/>
              <a:gd name="T51" fmla="*/ 2147483647 h 333"/>
              <a:gd name="T52" fmla="*/ 2147483647 w 418"/>
              <a:gd name="T53" fmla="*/ 2147483647 h 333"/>
              <a:gd name="T54" fmla="*/ 2147483647 w 418"/>
              <a:gd name="T55" fmla="*/ 2147483647 h 333"/>
              <a:gd name="T56" fmla="*/ 2147483647 w 418"/>
              <a:gd name="T57" fmla="*/ 2147483647 h 333"/>
              <a:gd name="T58" fmla="*/ 2147483647 w 418"/>
              <a:gd name="T59" fmla="*/ 2147483647 h 333"/>
              <a:gd name="T60" fmla="*/ 2147483647 w 418"/>
              <a:gd name="T61" fmla="*/ 2147483647 h 333"/>
              <a:gd name="T62" fmla="*/ 2147483647 w 418"/>
              <a:gd name="T63" fmla="*/ 2147483647 h 333"/>
              <a:gd name="T64" fmla="*/ 2147483647 w 418"/>
              <a:gd name="T65" fmla="*/ 2147483647 h 333"/>
              <a:gd name="T66" fmla="*/ 2147483647 w 418"/>
              <a:gd name="T67" fmla="*/ 2147483647 h 333"/>
              <a:gd name="T68" fmla="*/ 2147483647 w 418"/>
              <a:gd name="T69" fmla="*/ 2147483647 h 333"/>
              <a:gd name="T70" fmla="*/ 2147483647 w 418"/>
              <a:gd name="T71" fmla="*/ 2147483647 h 333"/>
              <a:gd name="T72" fmla="*/ 2147483647 w 418"/>
              <a:gd name="T73" fmla="*/ 2147483647 h 333"/>
              <a:gd name="T74" fmla="*/ 2147483647 w 418"/>
              <a:gd name="T75" fmla="*/ 2147483647 h 333"/>
              <a:gd name="T76" fmla="*/ 2147483647 w 418"/>
              <a:gd name="T77" fmla="*/ 2147483647 h 333"/>
              <a:gd name="T78" fmla="*/ 2147483647 w 418"/>
              <a:gd name="T79" fmla="*/ 2147483647 h 333"/>
              <a:gd name="T80" fmla="*/ 2147483647 w 418"/>
              <a:gd name="T81" fmla="*/ 2147483647 h 333"/>
              <a:gd name="T82" fmla="*/ 2147483647 w 418"/>
              <a:gd name="T83" fmla="*/ 2147483647 h 333"/>
              <a:gd name="T84" fmla="*/ 2147483647 w 418"/>
              <a:gd name="T85" fmla="*/ 2147483647 h 333"/>
              <a:gd name="T86" fmla="*/ 2147483647 w 418"/>
              <a:gd name="T87" fmla="*/ 2147483647 h 333"/>
              <a:gd name="T88" fmla="*/ 2147483647 w 418"/>
              <a:gd name="T89" fmla="*/ 2147483647 h 333"/>
              <a:gd name="T90" fmla="*/ 2147483647 w 418"/>
              <a:gd name="T91" fmla="*/ 2147483647 h 333"/>
              <a:gd name="T92" fmla="*/ 2147483647 w 418"/>
              <a:gd name="T93" fmla="*/ 2147483647 h 333"/>
              <a:gd name="T94" fmla="*/ 2147483647 w 418"/>
              <a:gd name="T95" fmla="*/ 2147483647 h 333"/>
              <a:gd name="T96" fmla="*/ 2147483647 w 418"/>
              <a:gd name="T97" fmla="*/ 2147483647 h 333"/>
              <a:gd name="T98" fmla="*/ 2147483647 w 418"/>
              <a:gd name="T99" fmla="*/ 2147483647 h 333"/>
              <a:gd name="T100" fmla="*/ 2147483647 w 418"/>
              <a:gd name="T101" fmla="*/ 2147483647 h 333"/>
              <a:gd name="T102" fmla="*/ 2147483647 w 418"/>
              <a:gd name="T103" fmla="*/ 2147483647 h 333"/>
              <a:gd name="T104" fmla="*/ 2147483647 w 418"/>
              <a:gd name="T105" fmla="*/ 2147483647 h 333"/>
              <a:gd name="T106" fmla="*/ 2147483647 w 418"/>
              <a:gd name="T107" fmla="*/ 2147483647 h 333"/>
              <a:gd name="T108" fmla="*/ 2147483647 w 418"/>
              <a:gd name="T109" fmla="*/ 2147483647 h 333"/>
              <a:gd name="T110" fmla="*/ 2147483647 w 418"/>
              <a:gd name="T111" fmla="*/ 2147483647 h 333"/>
              <a:gd name="T112" fmla="*/ 2147483647 w 418"/>
              <a:gd name="T113" fmla="*/ 2147483647 h 333"/>
              <a:gd name="T114" fmla="*/ 2147483647 w 418"/>
              <a:gd name="T115" fmla="*/ 2147483647 h 333"/>
              <a:gd name="T116" fmla="*/ 2147483647 w 418"/>
              <a:gd name="T117" fmla="*/ 2147483647 h 333"/>
              <a:gd name="T118" fmla="*/ 2147483647 w 418"/>
              <a:gd name="T119" fmla="*/ 2147483647 h 333"/>
              <a:gd name="T120" fmla="*/ 2147483647 w 418"/>
              <a:gd name="T121" fmla="*/ 2147483647 h 333"/>
              <a:gd name="T122" fmla="*/ 2147483647 w 418"/>
              <a:gd name="T123" fmla="*/ 2147483647 h 333"/>
              <a:gd name="T124" fmla="*/ 2147483647 w 418"/>
              <a:gd name="T125" fmla="*/ 2147483647 h 3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8" h="333">
                <a:moveTo>
                  <a:pt x="402" y="94"/>
                </a:moveTo>
                <a:cubicBezTo>
                  <a:pt x="402" y="98"/>
                  <a:pt x="406" y="102"/>
                  <a:pt x="410" y="102"/>
                </a:cubicBezTo>
                <a:cubicBezTo>
                  <a:pt x="415" y="102"/>
                  <a:pt x="418" y="98"/>
                  <a:pt x="418" y="94"/>
                </a:cubicBezTo>
                <a:cubicBezTo>
                  <a:pt x="418" y="31"/>
                  <a:pt x="418" y="31"/>
                  <a:pt x="418" y="31"/>
                </a:cubicBezTo>
                <a:cubicBezTo>
                  <a:pt x="418" y="14"/>
                  <a:pt x="405" y="0"/>
                  <a:pt x="388" y="0"/>
                </a:cubicBezTo>
                <a:cubicBezTo>
                  <a:pt x="31" y="0"/>
                  <a:pt x="31" y="0"/>
                  <a:pt x="31" y="0"/>
                </a:cubicBezTo>
                <a:cubicBezTo>
                  <a:pt x="14" y="0"/>
                  <a:pt x="0" y="14"/>
                  <a:pt x="0" y="31"/>
                </a:cubicBezTo>
                <a:cubicBezTo>
                  <a:pt x="0" y="303"/>
                  <a:pt x="0" y="303"/>
                  <a:pt x="0" y="303"/>
                </a:cubicBezTo>
                <a:cubicBezTo>
                  <a:pt x="0" y="320"/>
                  <a:pt x="14" y="333"/>
                  <a:pt x="31" y="333"/>
                </a:cubicBezTo>
                <a:cubicBezTo>
                  <a:pt x="388" y="333"/>
                  <a:pt x="388" y="333"/>
                  <a:pt x="388" y="333"/>
                </a:cubicBezTo>
                <a:cubicBezTo>
                  <a:pt x="405" y="333"/>
                  <a:pt x="418" y="320"/>
                  <a:pt x="418" y="303"/>
                </a:cubicBezTo>
                <a:cubicBezTo>
                  <a:pt x="418" y="125"/>
                  <a:pt x="418" y="125"/>
                  <a:pt x="418" y="125"/>
                </a:cubicBezTo>
                <a:cubicBezTo>
                  <a:pt x="418" y="121"/>
                  <a:pt x="415" y="117"/>
                  <a:pt x="410" y="117"/>
                </a:cubicBezTo>
                <a:cubicBezTo>
                  <a:pt x="406" y="117"/>
                  <a:pt x="402" y="121"/>
                  <a:pt x="402" y="125"/>
                </a:cubicBezTo>
                <a:cubicBezTo>
                  <a:pt x="402" y="264"/>
                  <a:pt x="402" y="264"/>
                  <a:pt x="402" y="264"/>
                </a:cubicBezTo>
                <a:cubicBezTo>
                  <a:pt x="18" y="264"/>
                  <a:pt x="18" y="264"/>
                  <a:pt x="18" y="264"/>
                </a:cubicBezTo>
                <a:cubicBezTo>
                  <a:pt x="18" y="69"/>
                  <a:pt x="18" y="69"/>
                  <a:pt x="18" y="69"/>
                </a:cubicBezTo>
                <a:cubicBezTo>
                  <a:pt x="402" y="69"/>
                  <a:pt x="402" y="69"/>
                  <a:pt x="402" y="69"/>
                </a:cubicBezTo>
                <a:lnTo>
                  <a:pt x="402" y="94"/>
                </a:lnTo>
                <a:close/>
                <a:moveTo>
                  <a:pt x="353" y="292"/>
                </a:moveTo>
                <a:cubicBezTo>
                  <a:pt x="353" y="286"/>
                  <a:pt x="358" y="280"/>
                  <a:pt x="365" y="280"/>
                </a:cubicBezTo>
                <a:cubicBezTo>
                  <a:pt x="390" y="280"/>
                  <a:pt x="390" y="280"/>
                  <a:pt x="390" y="280"/>
                </a:cubicBezTo>
                <a:cubicBezTo>
                  <a:pt x="397" y="280"/>
                  <a:pt x="402" y="286"/>
                  <a:pt x="402" y="292"/>
                </a:cubicBezTo>
                <a:cubicBezTo>
                  <a:pt x="402" y="305"/>
                  <a:pt x="402" y="305"/>
                  <a:pt x="402" y="305"/>
                </a:cubicBezTo>
                <a:cubicBezTo>
                  <a:pt x="402" y="312"/>
                  <a:pt x="397" y="317"/>
                  <a:pt x="390" y="317"/>
                </a:cubicBezTo>
                <a:cubicBezTo>
                  <a:pt x="365" y="317"/>
                  <a:pt x="365" y="317"/>
                  <a:pt x="365" y="317"/>
                </a:cubicBezTo>
                <a:cubicBezTo>
                  <a:pt x="358" y="317"/>
                  <a:pt x="353" y="312"/>
                  <a:pt x="353" y="305"/>
                </a:cubicBezTo>
                <a:lnTo>
                  <a:pt x="353" y="292"/>
                </a:lnTo>
                <a:close/>
                <a:moveTo>
                  <a:pt x="286" y="292"/>
                </a:moveTo>
                <a:cubicBezTo>
                  <a:pt x="286" y="286"/>
                  <a:pt x="291" y="280"/>
                  <a:pt x="297" y="280"/>
                </a:cubicBezTo>
                <a:cubicBezTo>
                  <a:pt x="323" y="280"/>
                  <a:pt x="323" y="280"/>
                  <a:pt x="323" y="280"/>
                </a:cubicBezTo>
                <a:cubicBezTo>
                  <a:pt x="330" y="280"/>
                  <a:pt x="335" y="286"/>
                  <a:pt x="335" y="292"/>
                </a:cubicBezTo>
                <a:cubicBezTo>
                  <a:pt x="335" y="305"/>
                  <a:pt x="335" y="305"/>
                  <a:pt x="335" y="305"/>
                </a:cubicBezTo>
                <a:cubicBezTo>
                  <a:pt x="335" y="312"/>
                  <a:pt x="330" y="317"/>
                  <a:pt x="323" y="317"/>
                </a:cubicBezTo>
                <a:cubicBezTo>
                  <a:pt x="297" y="317"/>
                  <a:pt x="297" y="317"/>
                  <a:pt x="297" y="317"/>
                </a:cubicBezTo>
                <a:cubicBezTo>
                  <a:pt x="291" y="317"/>
                  <a:pt x="286" y="312"/>
                  <a:pt x="286" y="305"/>
                </a:cubicBezTo>
                <a:lnTo>
                  <a:pt x="286" y="292"/>
                </a:lnTo>
                <a:close/>
                <a:moveTo>
                  <a:pt x="218" y="292"/>
                </a:moveTo>
                <a:cubicBezTo>
                  <a:pt x="218" y="286"/>
                  <a:pt x="224" y="280"/>
                  <a:pt x="230" y="280"/>
                </a:cubicBezTo>
                <a:cubicBezTo>
                  <a:pt x="256" y="280"/>
                  <a:pt x="256" y="280"/>
                  <a:pt x="256" y="280"/>
                </a:cubicBezTo>
                <a:cubicBezTo>
                  <a:pt x="262" y="280"/>
                  <a:pt x="268" y="286"/>
                  <a:pt x="268" y="292"/>
                </a:cubicBezTo>
                <a:cubicBezTo>
                  <a:pt x="268" y="305"/>
                  <a:pt x="268" y="305"/>
                  <a:pt x="268" y="305"/>
                </a:cubicBezTo>
                <a:cubicBezTo>
                  <a:pt x="268" y="312"/>
                  <a:pt x="262" y="317"/>
                  <a:pt x="256" y="317"/>
                </a:cubicBezTo>
                <a:cubicBezTo>
                  <a:pt x="230" y="317"/>
                  <a:pt x="230" y="317"/>
                  <a:pt x="230" y="317"/>
                </a:cubicBezTo>
                <a:cubicBezTo>
                  <a:pt x="224" y="317"/>
                  <a:pt x="218" y="312"/>
                  <a:pt x="218" y="305"/>
                </a:cubicBezTo>
                <a:lnTo>
                  <a:pt x="218" y="292"/>
                </a:lnTo>
                <a:close/>
                <a:moveTo>
                  <a:pt x="151" y="292"/>
                </a:moveTo>
                <a:cubicBezTo>
                  <a:pt x="151" y="286"/>
                  <a:pt x="156" y="280"/>
                  <a:pt x="163" y="280"/>
                </a:cubicBezTo>
                <a:cubicBezTo>
                  <a:pt x="189" y="280"/>
                  <a:pt x="189" y="280"/>
                  <a:pt x="189" y="280"/>
                </a:cubicBezTo>
                <a:cubicBezTo>
                  <a:pt x="195" y="280"/>
                  <a:pt x="200" y="286"/>
                  <a:pt x="200" y="292"/>
                </a:cubicBezTo>
                <a:cubicBezTo>
                  <a:pt x="200" y="305"/>
                  <a:pt x="200" y="305"/>
                  <a:pt x="200" y="305"/>
                </a:cubicBezTo>
                <a:cubicBezTo>
                  <a:pt x="200" y="312"/>
                  <a:pt x="195" y="317"/>
                  <a:pt x="189" y="317"/>
                </a:cubicBezTo>
                <a:cubicBezTo>
                  <a:pt x="163" y="317"/>
                  <a:pt x="163" y="317"/>
                  <a:pt x="163" y="317"/>
                </a:cubicBezTo>
                <a:cubicBezTo>
                  <a:pt x="156" y="317"/>
                  <a:pt x="151" y="312"/>
                  <a:pt x="151" y="305"/>
                </a:cubicBezTo>
                <a:lnTo>
                  <a:pt x="151" y="292"/>
                </a:lnTo>
                <a:close/>
                <a:moveTo>
                  <a:pt x="84" y="292"/>
                </a:moveTo>
                <a:cubicBezTo>
                  <a:pt x="84" y="286"/>
                  <a:pt x="89" y="280"/>
                  <a:pt x="96" y="280"/>
                </a:cubicBezTo>
                <a:cubicBezTo>
                  <a:pt x="121" y="280"/>
                  <a:pt x="121" y="280"/>
                  <a:pt x="121" y="280"/>
                </a:cubicBezTo>
                <a:cubicBezTo>
                  <a:pt x="128" y="280"/>
                  <a:pt x="133" y="286"/>
                  <a:pt x="133" y="292"/>
                </a:cubicBezTo>
                <a:cubicBezTo>
                  <a:pt x="133" y="305"/>
                  <a:pt x="133" y="305"/>
                  <a:pt x="133" y="305"/>
                </a:cubicBezTo>
                <a:cubicBezTo>
                  <a:pt x="133" y="312"/>
                  <a:pt x="128" y="317"/>
                  <a:pt x="121" y="317"/>
                </a:cubicBezTo>
                <a:cubicBezTo>
                  <a:pt x="96" y="317"/>
                  <a:pt x="96" y="317"/>
                  <a:pt x="96" y="317"/>
                </a:cubicBezTo>
                <a:cubicBezTo>
                  <a:pt x="89" y="317"/>
                  <a:pt x="84" y="312"/>
                  <a:pt x="84" y="305"/>
                </a:cubicBezTo>
                <a:lnTo>
                  <a:pt x="84" y="292"/>
                </a:lnTo>
                <a:close/>
                <a:moveTo>
                  <a:pt x="28" y="280"/>
                </a:moveTo>
                <a:cubicBezTo>
                  <a:pt x="54" y="280"/>
                  <a:pt x="54" y="280"/>
                  <a:pt x="54" y="280"/>
                </a:cubicBezTo>
                <a:cubicBezTo>
                  <a:pt x="61" y="280"/>
                  <a:pt x="66" y="286"/>
                  <a:pt x="66" y="292"/>
                </a:cubicBezTo>
                <a:cubicBezTo>
                  <a:pt x="66" y="305"/>
                  <a:pt x="66" y="305"/>
                  <a:pt x="66" y="305"/>
                </a:cubicBezTo>
                <a:cubicBezTo>
                  <a:pt x="66" y="312"/>
                  <a:pt x="61" y="317"/>
                  <a:pt x="54" y="317"/>
                </a:cubicBezTo>
                <a:cubicBezTo>
                  <a:pt x="28" y="317"/>
                  <a:pt x="28" y="317"/>
                  <a:pt x="28" y="317"/>
                </a:cubicBezTo>
                <a:cubicBezTo>
                  <a:pt x="22" y="317"/>
                  <a:pt x="17" y="312"/>
                  <a:pt x="17" y="305"/>
                </a:cubicBezTo>
                <a:cubicBezTo>
                  <a:pt x="17" y="292"/>
                  <a:pt x="17" y="292"/>
                  <a:pt x="17" y="292"/>
                </a:cubicBezTo>
                <a:cubicBezTo>
                  <a:pt x="17" y="286"/>
                  <a:pt x="22" y="280"/>
                  <a:pt x="28" y="280"/>
                </a:cubicBezTo>
                <a:close/>
                <a:moveTo>
                  <a:pt x="65" y="41"/>
                </a:moveTo>
                <a:cubicBezTo>
                  <a:pt x="65" y="48"/>
                  <a:pt x="60" y="53"/>
                  <a:pt x="54" y="53"/>
                </a:cubicBezTo>
                <a:cubicBezTo>
                  <a:pt x="28" y="53"/>
                  <a:pt x="28" y="53"/>
                  <a:pt x="28" y="53"/>
                </a:cubicBezTo>
                <a:cubicBezTo>
                  <a:pt x="22" y="53"/>
                  <a:pt x="16" y="48"/>
                  <a:pt x="16" y="41"/>
                </a:cubicBezTo>
                <a:cubicBezTo>
                  <a:pt x="16" y="28"/>
                  <a:pt x="16" y="28"/>
                  <a:pt x="16" y="28"/>
                </a:cubicBezTo>
                <a:cubicBezTo>
                  <a:pt x="16" y="22"/>
                  <a:pt x="22" y="17"/>
                  <a:pt x="28" y="17"/>
                </a:cubicBezTo>
                <a:cubicBezTo>
                  <a:pt x="54" y="17"/>
                  <a:pt x="54" y="17"/>
                  <a:pt x="54" y="17"/>
                </a:cubicBezTo>
                <a:cubicBezTo>
                  <a:pt x="60" y="17"/>
                  <a:pt x="65" y="22"/>
                  <a:pt x="65" y="28"/>
                </a:cubicBezTo>
                <a:lnTo>
                  <a:pt x="65" y="41"/>
                </a:lnTo>
                <a:close/>
                <a:moveTo>
                  <a:pt x="133" y="41"/>
                </a:moveTo>
                <a:cubicBezTo>
                  <a:pt x="133" y="48"/>
                  <a:pt x="128" y="53"/>
                  <a:pt x="121" y="53"/>
                </a:cubicBezTo>
                <a:cubicBezTo>
                  <a:pt x="95" y="53"/>
                  <a:pt x="95" y="53"/>
                  <a:pt x="95" y="53"/>
                </a:cubicBezTo>
                <a:cubicBezTo>
                  <a:pt x="89" y="53"/>
                  <a:pt x="84" y="48"/>
                  <a:pt x="84" y="41"/>
                </a:cubicBezTo>
                <a:cubicBezTo>
                  <a:pt x="84" y="28"/>
                  <a:pt x="84" y="28"/>
                  <a:pt x="84" y="28"/>
                </a:cubicBezTo>
                <a:cubicBezTo>
                  <a:pt x="84" y="22"/>
                  <a:pt x="89" y="17"/>
                  <a:pt x="95" y="17"/>
                </a:cubicBezTo>
                <a:cubicBezTo>
                  <a:pt x="121" y="17"/>
                  <a:pt x="121" y="17"/>
                  <a:pt x="121" y="17"/>
                </a:cubicBezTo>
                <a:cubicBezTo>
                  <a:pt x="128" y="17"/>
                  <a:pt x="133" y="22"/>
                  <a:pt x="133" y="28"/>
                </a:cubicBezTo>
                <a:lnTo>
                  <a:pt x="133" y="41"/>
                </a:lnTo>
                <a:close/>
                <a:moveTo>
                  <a:pt x="200" y="41"/>
                </a:moveTo>
                <a:cubicBezTo>
                  <a:pt x="200" y="48"/>
                  <a:pt x="195" y="53"/>
                  <a:pt x="188" y="53"/>
                </a:cubicBezTo>
                <a:cubicBezTo>
                  <a:pt x="162" y="53"/>
                  <a:pt x="162" y="53"/>
                  <a:pt x="162" y="53"/>
                </a:cubicBezTo>
                <a:cubicBezTo>
                  <a:pt x="156" y="53"/>
                  <a:pt x="151" y="48"/>
                  <a:pt x="151" y="41"/>
                </a:cubicBezTo>
                <a:cubicBezTo>
                  <a:pt x="151" y="28"/>
                  <a:pt x="151" y="28"/>
                  <a:pt x="151" y="28"/>
                </a:cubicBezTo>
                <a:cubicBezTo>
                  <a:pt x="151" y="22"/>
                  <a:pt x="156" y="17"/>
                  <a:pt x="162" y="17"/>
                </a:cubicBezTo>
                <a:cubicBezTo>
                  <a:pt x="188" y="17"/>
                  <a:pt x="188" y="17"/>
                  <a:pt x="188" y="17"/>
                </a:cubicBezTo>
                <a:cubicBezTo>
                  <a:pt x="195" y="17"/>
                  <a:pt x="200" y="22"/>
                  <a:pt x="200" y="28"/>
                </a:cubicBezTo>
                <a:lnTo>
                  <a:pt x="200" y="41"/>
                </a:lnTo>
                <a:close/>
                <a:moveTo>
                  <a:pt x="267" y="41"/>
                </a:moveTo>
                <a:cubicBezTo>
                  <a:pt x="267" y="48"/>
                  <a:pt x="262" y="53"/>
                  <a:pt x="256" y="53"/>
                </a:cubicBezTo>
                <a:cubicBezTo>
                  <a:pt x="230" y="53"/>
                  <a:pt x="230" y="53"/>
                  <a:pt x="230" y="53"/>
                </a:cubicBezTo>
                <a:cubicBezTo>
                  <a:pt x="223" y="53"/>
                  <a:pt x="218" y="48"/>
                  <a:pt x="218" y="41"/>
                </a:cubicBezTo>
                <a:cubicBezTo>
                  <a:pt x="218" y="28"/>
                  <a:pt x="218" y="28"/>
                  <a:pt x="218" y="28"/>
                </a:cubicBezTo>
                <a:cubicBezTo>
                  <a:pt x="218" y="22"/>
                  <a:pt x="223" y="17"/>
                  <a:pt x="230" y="17"/>
                </a:cubicBezTo>
                <a:cubicBezTo>
                  <a:pt x="256" y="17"/>
                  <a:pt x="256" y="17"/>
                  <a:pt x="256" y="17"/>
                </a:cubicBezTo>
                <a:cubicBezTo>
                  <a:pt x="262" y="17"/>
                  <a:pt x="267" y="22"/>
                  <a:pt x="267" y="28"/>
                </a:cubicBezTo>
                <a:lnTo>
                  <a:pt x="267" y="41"/>
                </a:lnTo>
                <a:close/>
                <a:moveTo>
                  <a:pt x="335" y="41"/>
                </a:moveTo>
                <a:cubicBezTo>
                  <a:pt x="335" y="48"/>
                  <a:pt x="329" y="53"/>
                  <a:pt x="323" y="53"/>
                </a:cubicBezTo>
                <a:cubicBezTo>
                  <a:pt x="297" y="53"/>
                  <a:pt x="297" y="53"/>
                  <a:pt x="297" y="53"/>
                </a:cubicBezTo>
                <a:cubicBezTo>
                  <a:pt x="291" y="53"/>
                  <a:pt x="285" y="48"/>
                  <a:pt x="285" y="41"/>
                </a:cubicBezTo>
                <a:cubicBezTo>
                  <a:pt x="285" y="28"/>
                  <a:pt x="285" y="28"/>
                  <a:pt x="285" y="28"/>
                </a:cubicBezTo>
                <a:cubicBezTo>
                  <a:pt x="285" y="22"/>
                  <a:pt x="291" y="17"/>
                  <a:pt x="297" y="17"/>
                </a:cubicBezTo>
                <a:cubicBezTo>
                  <a:pt x="323" y="17"/>
                  <a:pt x="323" y="17"/>
                  <a:pt x="323" y="17"/>
                </a:cubicBezTo>
                <a:cubicBezTo>
                  <a:pt x="329" y="17"/>
                  <a:pt x="335" y="22"/>
                  <a:pt x="335" y="28"/>
                </a:cubicBezTo>
                <a:lnTo>
                  <a:pt x="335" y="41"/>
                </a:lnTo>
                <a:close/>
                <a:moveTo>
                  <a:pt x="402" y="41"/>
                </a:moveTo>
                <a:cubicBezTo>
                  <a:pt x="402" y="48"/>
                  <a:pt x="397" y="53"/>
                  <a:pt x="390" y="53"/>
                </a:cubicBezTo>
                <a:cubicBezTo>
                  <a:pt x="364" y="53"/>
                  <a:pt x="364" y="53"/>
                  <a:pt x="364" y="53"/>
                </a:cubicBezTo>
                <a:cubicBezTo>
                  <a:pt x="358" y="53"/>
                  <a:pt x="353" y="48"/>
                  <a:pt x="353" y="41"/>
                </a:cubicBezTo>
                <a:cubicBezTo>
                  <a:pt x="353" y="28"/>
                  <a:pt x="353" y="28"/>
                  <a:pt x="353" y="28"/>
                </a:cubicBezTo>
                <a:cubicBezTo>
                  <a:pt x="353" y="22"/>
                  <a:pt x="358" y="17"/>
                  <a:pt x="364" y="17"/>
                </a:cubicBezTo>
                <a:cubicBezTo>
                  <a:pt x="390" y="17"/>
                  <a:pt x="390" y="17"/>
                  <a:pt x="390" y="17"/>
                </a:cubicBezTo>
                <a:cubicBezTo>
                  <a:pt x="397" y="17"/>
                  <a:pt x="402" y="22"/>
                  <a:pt x="402" y="28"/>
                </a:cubicBezTo>
                <a:lnTo>
                  <a:pt x="402" y="41"/>
                </a:lnTo>
                <a:close/>
              </a:path>
            </a:pathLst>
          </a:custGeom>
          <a:solidFill>
            <a:srgbClr val="FFFFFF"/>
          </a:solidFill>
          <a:ln>
            <a:noFill/>
          </a:ln>
          <a:extLst/>
        </p:spPr>
        <p:txBody>
          <a:bodyPr/>
          <a:lstStyle/>
          <a:p>
            <a:endParaRPr lang="en-US"/>
          </a:p>
        </p:txBody>
      </p:sp>
      <p:sp>
        <p:nvSpPr>
          <p:cNvPr id="75" name="Content Placeholder 3"/>
          <p:cNvSpPr txBox="1">
            <a:spLocks/>
          </p:cNvSpPr>
          <p:nvPr/>
        </p:nvSpPr>
        <p:spPr bwMode="auto">
          <a:xfrm>
            <a:off x="160749" y="2026600"/>
            <a:ext cx="5201818" cy="558005"/>
          </a:xfrm>
          <a:prstGeom prst="rect">
            <a:avLst/>
          </a:prstGeom>
          <a:noFill/>
          <a:ln w="9525">
            <a:noFill/>
            <a:miter lim="800000"/>
            <a:headEnd/>
            <a:tailEnd/>
          </a:ln>
        </p:spPr>
        <p:txBody>
          <a:bodyPr vert="horz" wrap="square" lIns="72000" tIns="0" rIns="72000" bIns="0" numCol="1" anchor="ctr" anchorCtr="0" compatLnSpc="1">
            <a:prstTxWarp prst="textNoShape">
              <a:avLst/>
            </a:prstTxWarp>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lgn="ctr">
              <a:buFont typeface="Arial" charset="0"/>
              <a:buNone/>
            </a:pPr>
            <a:r>
              <a:rPr lang="en-US" sz="4000" kern="0" dirty="0">
                <a:solidFill>
                  <a:srgbClr val="C8DBD9"/>
                </a:solidFill>
              </a:rPr>
              <a:t>Streaming Capacity</a:t>
            </a:r>
            <a:endParaRPr lang="en-US" sz="3600" kern="0" dirty="0">
              <a:solidFill>
                <a:srgbClr val="C8DBD9"/>
              </a:solidFill>
            </a:endParaRPr>
          </a:p>
        </p:txBody>
      </p:sp>
      <p:cxnSp>
        <p:nvCxnSpPr>
          <p:cNvPr id="81" name="Straight Arrow Connector 80"/>
          <p:cNvCxnSpPr/>
          <p:nvPr/>
        </p:nvCxnSpPr>
        <p:spPr bwMode="auto">
          <a:xfrm>
            <a:off x="-803488" y="3364113"/>
            <a:ext cx="10713607" cy="0"/>
          </a:xfrm>
          <a:prstGeom prst="straightConnector1">
            <a:avLst/>
          </a:prstGeom>
          <a:solidFill>
            <a:schemeClr val="accent1"/>
          </a:solidFill>
          <a:ln w="38100" cap="flat" cmpd="sng" algn="ctr">
            <a:gradFill>
              <a:gsLst>
                <a:gs pos="0">
                  <a:schemeClr val="accent2"/>
                </a:gs>
                <a:gs pos="100000">
                  <a:srgbClr val="FFC000"/>
                </a:gs>
              </a:gsLst>
              <a:lin ang="5400000" scaled="0"/>
            </a:gradFill>
            <a:prstDash val="dash"/>
            <a:round/>
            <a:headEnd type="none" w="med" len="med"/>
            <a:tailEnd type="triangle" w="lg" len="med"/>
          </a:ln>
          <a:effectLst/>
        </p:spPr>
      </p:cxnSp>
      <p:sp>
        <p:nvSpPr>
          <p:cNvPr id="82" name="Content Placeholder 3"/>
          <p:cNvSpPr txBox="1">
            <a:spLocks/>
          </p:cNvSpPr>
          <p:nvPr/>
        </p:nvSpPr>
        <p:spPr bwMode="auto">
          <a:xfrm>
            <a:off x="5825279" y="2026600"/>
            <a:ext cx="5201818" cy="558005"/>
          </a:xfrm>
          <a:prstGeom prst="rect">
            <a:avLst/>
          </a:prstGeom>
          <a:noFill/>
          <a:ln w="9525">
            <a:noFill/>
            <a:miter lim="800000"/>
            <a:headEnd/>
            <a:tailEnd/>
          </a:ln>
        </p:spPr>
        <p:txBody>
          <a:bodyPr vert="horz" wrap="square" lIns="72000" tIns="0" rIns="72000" bIns="0" numCol="1" anchor="ctr" anchorCtr="0" compatLnSpc="1">
            <a:prstTxWarp prst="textNoShape">
              <a:avLst/>
            </a:prstTxWarp>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lgn="ctr">
              <a:buFont typeface="Arial" charset="0"/>
              <a:buNone/>
            </a:pPr>
            <a:r>
              <a:rPr lang="en-US" sz="4000" kern="0" dirty="0">
                <a:solidFill>
                  <a:srgbClr val="C8DBD9"/>
                </a:solidFill>
              </a:rPr>
              <a:t>Live to VOD </a:t>
            </a:r>
            <a:endParaRPr lang="en-US" sz="3600" kern="0" dirty="0">
              <a:solidFill>
                <a:srgbClr val="C8DBD9"/>
              </a:solidFill>
            </a:endParaRPr>
          </a:p>
        </p:txBody>
      </p:sp>
      <p:cxnSp>
        <p:nvCxnSpPr>
          <p:cNvPr id="88" name="Straight Arrow Connector 87"/>
          <p:cNvCxnSpPr/>
          <p:nvPr/>
        </p:nvCxnSpPr>
        <p:spPr bwMode="auto">
          <a:xfrm>
            <a:off x="-803489" y="3619161"/>
            <a:ext cx="10713607" cy="0"/>
          </a:xfrm>
          <a:prstGeom prst="straightConnector1">
            <a:avLst/>
          </a:prstGeom>
          <a:solidFill>
            <a:schemeClr val="accent1"/>
          </a:solidFill>
          <a:ln w="38100" cap="flat" cmpd="sng" algn="ctr">
            <a:gradFill>
              <a:gsLst>
                <a:gs pos="0">
                  <a:schemeClr val="accent2"/>
                </a:gs>
                <a:gs pos="100000">
                  <a:srgbClr val="FFC000"/>
                </a:gs>
              </a:gsLst>
              <a:lin ang="5400000" scaled="0"/>
            </a:gradFill>
            <a:prstDash val="dash"/>
            <a:round/>
            <a:headEnd type="none" w="med" len="med"/>
            <a:tailEnd type="triangle" w="lg" len="med"/>
          </a:ln>
          <a:effectLst/>
        </p:spPr>
      </p:cxnSp>
      <p:cxnSp>
        <p:nvCxnSpPr>
          <p:cNvPr id="89" name="Straight Arrow Connector 88"/>
          <p:cNvCxnSpPr/>
          <p:nvPr/>
        </p:nvCxnSpPr>
        <p:spPr bwMode="auto">
          <a:xfrm>
            <a:off x="-803488" y="3111689"/>
            <a:ext cx="10713607" cy="0"/>
          </a:xfrm>
          <a:prstGeom prst="straightConnector1">
            <a:avLst/>
          </a:prstGeom>
          <a:solidFill>
            <a:schemeClr val="accent1"/>
          </a:solidFill>
          <a:ln w="38100" cap="flat" cmpd="sng" algn="ctr">
            <a:gradFill>
              <a:gsLst>
                <a:gs pos="0">
                  <a:schemeClr val="accent2"/>
                </a:gs>
                <a:gs pos="100000">
                  <a:srgbClr val="FFC000"/>
                </a:gs>
              </a:gsLst>
              <a:lin ang="5400000" scaled="0"/>
            </a:gradFill>
            <a:prstDash val="dash"/>
            <a:round/>
            <a:headEnd type="none" w="med" len="med"/>
            <a:tailEnd type="triangle" w="lg" len="med"/>
          </a:ln>
          <a:effectLst/>
        </p:spPr>
      </p:cxnSp>
      <p:sp>
        <p:nvSpPr>
          <p:cNvPr id="91" name="Freeform 6"/>
          <p:cNvSpPr>
            <a:spLocks noChangeAspect="1" noEditPoints="1"/>
          </p:cNvSpPr>
          <p:nvPr/>
        </p:nvSpPr>
        <p:spPr bwMode="auto">
          <a:xfrm>
            <a:off x="851192" y="2616805"/>
            <a:ext cx="1125538" cy="1079500"/>
          </a:xfrm>
          <a:custGeom>
            <a:avLst/>
            <a:gdLst>
              <a:gd name="T0" fmla="*/ 2147483647 w 300"/>
              <a:gd name="T1" fmla="*/ 2147483647 h 288"/>
              <a:gd name="T2" fmla="*/ 2147483647 w 300"/>
              <a:gd name="T3" fmla="*/ 2147483647 h 288"/>
              <a:gd name="T4" fmla="*/ 2147483647 w 300"/>
              <a:gd name="T5" fmla="*/ 0 h 288"/>
              <a:gd name="T6" fmla="*/ 2147483647 w 300"/>
              <a:gd name="T7" fmla="*/ 2147483647 h 288"/>
              <a:gd name="T8" fmla="*/ 2147483647 w 300"/>
              <a:gd name="T9" fmla="*/ 2147483647 h 288"/>
              <a:gd name="T10" fmla="*/ 2147483647 w 300"/>
              <a:gd name="T11" fmla="*/ 2147483647 h 288"/>
              <a:gd name="T12" fmla="*/ 2147483647 w 300"/>
              <a:gd name="T13" fmla="*/ 2147483647 h 288"/>
              <a:gd name="T14" fmla="*/ 2147483647 w 300"/>
              <a:gd name="T15" fmla="*/ 2147483647 h 288"/>
              <a:gd name="T16" fmla="*/ 2147483647 w 300"/>
              <a:gd name="T17" fmla="*/ 2147483647 h 288"/>
              <a:gd name="T18" fmla="*/ 2147483647 w 300"/>
              <a:gd name="T19" fmla="*/ 2147483647 h 288"/>
              <a:gd name="T20" fmla="*/ 2147483647 w 300"/>
              <a:gd name="T21" fmla="*/ 2147483647 h 288"/>
              <a:gd name="T22" fmla="*/ 2147483647 w 300"/>
              <a:gd name="T23" fmla="*/ 2147483647 h 288"/>
              <a:gd name="T24" fmla="*/ 2147483647 w 300"/>
              <a:gd name="T25" fmla="*/ 2147483647 h 288"/>
              <a:gd name="T26" fmla="*/ 0 w 300"/>
              <a:gd name="T27" fmla="*/ 2147483647 h 288"/>
              <a:gd name="T28" fmla="*/ 0 w 300"/>
              <a:gd name="T29" fmla="*/ 2147483647 h 288"/>
              <a:gd name="T30" fmla="*/ 2147483647 w 300"/>
              <a:gd name="T31" fmla="*/ 2147483647 h 288"/>
              <a:gd name="T32" fmla="*/ 2147483647 w 300"/>
              <a:gd name="T33" fmla="*/ 2147483647 h 288"/>
              <a:gd name="T34" fmla="*/ 2147483647 w 300"/>
              <a:gd name="T35" fmla="*/ 2147483647 h 288"/>
              <a:gd name="T36" fmla="*/ 2147483647 w 300"/>
              <a:gd name="T37" fmla="*/ 2147483647 h 288"/>
              <a:gd name="T38" fmla="*/ 2147483647 w 300"/>
              <a:gd name="T39" fmla="*/ 2147483647 h 288"/>
              <a:gd name="T40" fmla="*/ 2147483647 w 300"/>
              <a:gd name="T41" fmla="*/ 2147483647 h 288"/>
              <a:gd name="T42" fmla="*/ 2147483647 w 300"/>
              <a:gd name="T43" fmla="*/ 2147483647 h 288"/>
              <a:gd name="T44" fmla="*/ 2147483647 w 300"/>
              <a:gd name="T45" fmla="*/ 2147483647 h 288"/>
              <a:gd name="T46" fmla="*/ 2147483647 w 300"/>
              <a:gd name="T47" fmla="*/ 2147483647 h 288"/>
              <a:gd name="T48" fmla="*/ 2147483647 w 300"/>
              <a:gd name="T49" fmla="*/ 2147483647 h 288"/>
              <a:gd name="T50" fmla="*/ 2147483647 w 300"/>
              <a:gd name="T51" fmla="*/ 2147483647 h 288"/>
              <a:gd name="T52" fmla="*/ 2147483647 w 300"/>
              <a:gd name="T53" fmla="*/ 2147483647 h 288"/>
              <a:gd name="T54" fmla="*/ 2147483647 w 300"/>
              <a:gd name="T55" fmla="*/ 2147483647 h 288"/>
              <a:gd name="T56" fmla="*/ 2147483647 w 300"/>
              <a:gd name="T57" fmla="*/ 2147483647 h 288"/>
              <a:gd name="T58" fmla="*/ 2147483647 w 300"/>
              <a:gd name="T59" fmla="*/ 2147483647 h 288"/>
              <a:gd name="T60" fmla="*/ 2147483647 w 300"/>
              <a:gd name="T61" fmla="*/ 2147483647 h 288"/>
              <a:gd name="T62" fmla="*/ 2147483647 w 300"/>
              <a:gd name="T63" fmla="*/ 2147483647 h 288"/>
              <a:gd name="T64" fmla="*/ 2147483647 w 300"/>
              <a:gd name="T65" fmla="*/ 2147483647 h 288"/>
              <a:gd name="T66" fmla="*/ 2147483647 w 300"/>
              <a:gd name="T67" fmla="*/ 2147483647 h 288"/>
              <a:gd name="T68" fmla="*/ 2147483647 w 300"/>
              <a:gd name="T69" fmla="*/ 2147483647 h 288"/>
              <a:gd name="T70" fmla="*/ 2147483647 w 300"/>
              <a:gd name="T71" fmla="*/ 2147483647 h 288"/>
              <a:gd name="T72" fmla="*/ 2147483647 w 300"/>
              <a:gd name="T73" fmla="*/ 2147483647 h 288"/>
              <a:gd name="T74" fmla="*/ 2147483647 w 300"/>
              <a:gd name="T75" fmla="*/ 2147483647 h 288"/>
              <a:gd name="T76" fmla="*/ 2147483647 w 300"/>
              <a:gd name="T77" fmla="*/ 2147483647 h 288"/>
              <a:gd name="T78" fmla="*/ 0 w 300"/>
              <a:gd name="T79" fmla="*/ 2147483647 h 288"/>
              <a:gd name="T80" fmla="*/ 0 w 300"/>
              <a:gd name="T81" fmla="*/ 2147483647 h 288"/>
              <a:gd name="T82" fmla="*/ 2147483647 w 300"/>
              <a:gd name="T83" fmla="*/ 2147483647 h 288"/>
              <a:gd name="T84" fmla="*/ 2147483647 w 300"/>
              <a:gd name="T85" fmla="*/ 2147483647 h 288"/>
              <a:gd name="T86" fmla="*/ 2147483647 w 300"/>
              <a:gd name="T87" fmla="*/ 2147483647 h 288"/>
              <a:gd name="T88" fmla="*/ 2147483647 w 300"/>
              <a:gd name="T89" fmla="*/ 2147483647 h 288"/>
              <a:gd name="T90" fmla="*/ 2147483647 w 300"/>
              <a:gd name="T91" fmla="*/ 2147483647 h 288"/>
              <a:gd name="T92" fmla="*/ 2147483647 w 300"/>
              <a:gd name="T93" fmla="*/ 2147483647 h 288"/>
              <a:gd name="T94" fmla="*/ 2147483647 w 300"/>
              <a:gd name="T95" fmla="*/ 2147483647 h 288"/>
              <a:gd name="T96" fmla="*/ 2147483647 w 300"/>
              <a:gd name="T97" fmla="*/ 2147483647 h 288"/>
              <a:gd name="T98" fmla="*/ 2147483647 w 300"/>
              <a:gd name="T99" fmla="*/ 2147483647 h 288"/>
              <a:gd name="T100" fmla="*/ 2147483647 w 300"/>
              <a:gd name="T101" fmla="*/ 2147483647 h 288"/>
              <a:gd name="T102" fmla="*/ 2147483647 w 300"/>
              <a:gd name="T103" fmla="*/ 2147483647 h 288"/>
              <a:gd name="T104" fmla="*/ 2147483647 w 300"/>
              <a:gd name="T105" fmla="*/ 0 h 288"/>
              <a:gd name="T106" fmla="*/ 2147483647 w 300"/>
              <a:gd name="T107" fmla="*/ 2147483647 h 288"/>
              <a:gd name="T108" fmla="*/ 2147483647 w 300"/>
              <a:gd name="T109" fmla="*/ 2147483647 h 2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00" h="288">
                <a:moveTo>
                  <a:pt x="171" y="83"/>
                </a:moveTo>
                <a:cubicBezTo>
                  <a:pt x="194" y="83"/>
                  <a:pt x="213" y="64"/>
                  <a:pt x="213" y="41"/>
                </a:cubicBezTo>
                <a:cubicBezTo>
                  <a:pt x="213" y="19"/>
                  <a:pt x="194" y="0"/>
                  <a:pt x="171" y="0"/>
                </a:cubicBezTo>
                <a:cubicBezTo>
                  <a:pt x="149" y="0"/>
                  <a:pt x="130" y="19"/>
                  <a:pt x="130" y="41"/>
                </a:cubicBezTo>
                <a:cubicBezTo>
                  <a:pt x="130" y="64"/>
                  <a:pt x="149" y="83"/>
                  <a:pt x="171" y="83"/>
                </a:cubicBezTo>
                <a:close/>
                <a:moveTo>
                  <a:pt x="300" y="142"/>
                </a:moveTo>
                <a:cubicBezTo>
                  <a:pt x="300" y="137"/>
                  <a:pt x="299" y="132"/>
                  <a:pt x="296" y="128"/>
                </a:cubicBezTo>
                <a:cubicBezTo>
                  <a:pt x="294" y="124"/>
                  <a:pt x="289" y="122"/>
                  <a:pt x="284" y="122"/>
                </a:cubicBezTo>
                <a:cubicBezTo>
                  <a:pt x="279" y="122"/>
                  <a:pt x="275" y="124"/>
                  <a:pt x="271" y="127"/>
                </a:cubicBezTo>
                <a:cubicBezTo>
                  <a:pt x="271" y="127"/>
                  <a:pt x="247" y="146"/>
                  <a:pt x="229" y="161"/>
                </a:cubicBezTo>
                <a:cubicBezTo>
                  <a:pt x="229" y="139"/>
                  <a:pt x="229" y="139"/>
                  <a:pt x="229" y="139"/>
                </a:cubicBezTo>
                <a:cubicBezTo>
                  <a:pt x="229" y="116"/>
                  <a:pt x="210" y="97"/>
                  <a:pt x="187" y="97"/>
                </a:cubicBezTo>
                <a:cubicBezTo>
                  <a:pt x="42" y="97"/>
                  <a:pt x="42" y="97"/>
                  <a:pt x="42" y="97"/>
                </a:cubicBezTo>
                <a:cubicBezTo>
                  <a:pt x="19" y="97"/>
                  <a:pt x="0" y="116"/>
                  <a:pt x="0" y="139"/>
                </a:cubicBezTo>
                <a:cubicBezTo>
                  <a:pt x="0" y="197"/>
                  <a:pt x="0" y="197"/>
                  <a:pt x="0" y="197"/>
                </a:cubicBezTo>
                <a:cubicBezTo>
                  <a:pt x="0" y="201"/>
                  <a:pt x="4" y="205"/>
                  <a:pt x="8" y="205"/>
                </a:cubicBezTo>
                <a:cubicBezTo>
                  <a:pt x="12" y="205"/>
                  <a:pt x="16" y="201"/>
                  <a:pt x="16" y="197"/>
                </a:cubicBezTo>
                <a:cubicBezTo>
                  <a:pt x="16" y="139"/>
                  <a:pt x="16" y="139"/>
                  <a:pt x="16" y="139"/>
                </a:cubicBezTo>
                <a:cubicBezTo>
                  <a:pt x="16" y="125"/>
                  <a:pt x="28" y="113"/>
                  <a:pt x="42" y="113"/>
                </a:cubicBezTo>
                <a:cubicBezTo>
                  <a:pt x="187" y="113"/>
                  <a:pt x="187" y="113"/>
                  <a:pt x="187" y="113"/>
                </a:cubicBezTo>
                <a:cubicBezTo>
                  <a:pt x="201" y="113"/>
                  <a:pt x="213" y="125"/>
                  <a:pt x="213" y="139"/>
                </a:cubicBezTo>
                <a:cubicBezTo>
                  <a:pt x="213" y="177"/>
                  <a:pt x="213" y="177"/>
                  <a:pt x="213" y="177"/>
                </a:cubicBezTo>
                <a:cubicBezTo>
                  <a:pt x="213" y="180"/>
                  <a:pt x="215" y="183"/>
                  <a:pt x="217" y="184"/>
                </a:cubicBezTo>
                <a:cubicBezTo>
                  <a:pt x="220" y="186"/>
                  <a:pt x="223" y="185"/>
                  <a:pt x="226" y="183"/>
                </a:cubicBezTo>
                <a:cubicBezTo>
                  <a:pt x="235" y="176"/>
                  <a:pt x="280" y="140"/>
                  <a:pt x="281" y="140"/>
                </a:cubicBezTo>
                <a:cubicBezTo>
                  <a:pt x="282" y="139"/>
                  <a:pt x="283" y="138"/>
                  <a:pt x="283" y="138"/>
                </a:cubicBezTo>
                <a:cubicBezTo>
                  <a:pt x="284" y="139"/>
                  <a:pt x="284" y="140"/>
                  <a:pt x="284" y="142"/>
                </a:cubicBezTo>
                <a:cubicBezTo>
                  <a:pt x="284" y="143"/>
                  <a:pt x="284" y="250"/>
                  <a:pt x="284" y="252"/>
                </a:cubicBezTo>
                <a:cubicBezTo>
                  <a:pt x="284" y="253"/>
                  <a:pt x="284" y="255"/>
                  <a:pt x="283" y="255"/>
                </a:cubicBezTo>
                <a:cubicBezTo>
                  <a:pt x="283" y="255"/>
                  <a:pt x="282" y="255"/>
                  <a:pt x="281" y="254"/>
                </a:cubicBezTo>
                <a:cubicBezTo>
                  <a:pt x="275" y="249"/>
                  <a:pt x="244" y="224"/>
                  <a:pt x="226" y="210"/>
                </a:cubicBezTo>
                <a:cubicBezTo>
                  <a:pt x="223" y="208"/>
                  <a:pt x="220" y="208"/>
                  <a:pt x="217" y="209"/>
                </a:cubicBezTo>
                <a:cubicBezTo>
                  <a:pt x="215" y="211"/>
                  <a:pt x="213" y="213"/>
                  <a:pt x="213" y="216"/>
                </a:cubicBezTo>
                <a:cubicBezTo>
                  <a:pt x="213" y="246"/>
                  <a:pt x="213" y="246"/>
                  <a:pt x="213" y="246"/>
                </a:cubicBezTo>
                <a:cubicBezTo>
                  <a:pt x="213" y="260"/>
                  <a:pt x="201" y="272"/>
                  <a:pt x="187" y="272"/>
                </a:cubicBezTo>
                <a:cubicBezTo>
                  <a:pt x="42" y="272"/>
                  <a:pt x="42" y="272"/>
                  <a:pt x="42" y="272"/>
                </a:cubicBezTo>
                <a:cubicBezTo>
                  <a:pt x="28" y="272"/>
                  <a:pt x="16" y="260"/>
                  <a:pt x="16" y="246"/>
                </a:cubicBezTo>
                <a:cubicBezTo>
                  <a:pt x="16" y="229"/>
                  <a:pt x="16" y="229"/>
                  <a:pt x="16" y="229"/>
                </a:cubicBezTo>
                <a:cubicBezTo>
                  <a:pt x="16" y="224"/>
                  <a:pt x="12" y="221"/>
                  <a:pt x="8" y="221"/>
                </a:cubicBezTo>
                <a:cubicBezTo>
                  <a:pt x="4" y="221"/>
                  <a:pt x="0" y="224"/>
                  <a:pt x="0" y="229"/>
                </a:cubicBezTo>
                <a:cubicBezTo>
                  <a:pt x="0" y="246"/>
                  <a:pt x="0" y="246"/>
                  <a:pt x="0" y="246"/>
                </a:cubicBezTo>
                <a:cubicBezTo>
                  <a:pt x="0" y="269"/>
                  <a:pt x="19" y="288"/>
                  <a:pt x="42" y="288"/>
                </a:cubicBezTo>
                <a:cubicBezTo>
                  <a:pt x="187" y="288"/>
                  <a:pt x="187" y="288"/>
                  <a:pt x="187" y="288"/>
                </a:cubicBezTo>
                <a:cubicBezTo>
                  <a:pt x="210" y="288"/>
                  <a:pt x="229" y="269"/>
                  <a:pt x="229" y="246"/>
                </a:cubicBezTo>
                <a:cubicBezTo>
                  <a:pt x="229" y="233"/>
                  <a:pt x="229" y="233"/>
                  <a:pt x="229" y="233"/>
                </a:cubicBezTo>
                <a:cubicBezTo>
                  <a:pt x="246" y="246"/>
                  <a:pt x="266" y="262"/>
                  <a:pt x="271" y="266"/>
                </a:cubicBezTo>
                <a:cubicBezTo>
                  <a:pt x="275" y="269"/>
                  <a:pt x="279" y="271"/>
                  <a:pt x="284" y="271"/>
                </a:cubicBezTo>
                <a:cubicBezTo>
                  <a:pt x="288" y="272"/>
                  <a:pt x="293" y="269"/>
                  <a:pt x="296" y="265"/>
                </a:cubicBezTo>
                <a:cubicBezTo>
                  <a:pt x="299" y="261"/>
                  <a:pt x="300" y="257"/>
                  <a:pt x="300" y="252"/>
                </a:cubicBezTo>
                <a:cubicBezTo>
                  <a:pt x="300" y="250"/>
                  <a:pt x="300" y="143"/>
                  <a:pt x="300" y="142"/>
                </a:cubicBezTo>
                <a:close/>
                <a:moveTo>
                  <a:pt x="66" y="83"/>
                </a:moveTo>
                <a:cubicBezTo>
                  <a:pt x="89" y="83"/>
                  <a:pt x="107" y="64"/>
                  <a:pt x="107" y="41"/>
                </a:cubicBezTo>
                <a:cubicBezTo>
                  <a:pt x="107" y="19"/>
                  <a:pt x="89" y="0"/>
                  <a:pt x="66" y="0"/>
                </a:cubicBezTo>
                <a:cubicBezTo>
                  <a:pt x="43" y="0"/>
                  <a:pt x="25" y="19"/>
                  <a:pt x="25" y="41"/>
                </a:cubicBezTo>
                <a:cubicBezTo>
                  <a:pt x="25" y="64"/>
                  <a:pt x="43" y="83"/>
                  <a:pt x="66" y="83"/>
                </a:cubicBezTo>
                <a:close/>
              </a:path>
            </a:pathLst>
          </a:custGeom>
          <a:solidFill>
            <a:srgbClr val="00285F"/>
          </a:solidFill>
          <a:ln w="9525" cap="flat" cmpd="sng" algn="ctr">
            <a:noFill/>
            <a:prstDash val="solid"/>
            <a:round/>
            <a:headEnd type="none" w="med" len="med"/>
            <a:tailEnd type="none" w="med" len="med"/>
          </a:ln>
          <a:scene3d>
            <a:camera prst="orthographicFront">
              <a:rot lat="0" lon="10800000" rev="0"/>
            </a:camera>
            <a:lightRig rig="threePt" dir="t"/>
          </a:scene3d>
          <a:extLst>
            <a:ext uri="{91240B29-F687-4F45-9708-019B960494DF}">
              <a14:hiddenLine xmlns:a14="http://schemas.microsoft.com/office/drawing/2010/main" xmlns="" w="9525" cap="flat" cmpd="sng" algn="ctr">
                <a:solidFill>
                  <a:srgbClr val="00A9D4"/>
                </a:solidFill>
                <a:prstDash val="solid"/>
                <a:round/>
                <a:headEnd type="none" w="med" len="med"/>
                <a:tailEnd type="none" w="med" len="med"/>
              </a14:hiddenLine>
            </a:ext>
          </a:extLst>
        </p:spPr>
        <p:txBody>
          <a:bodyPr/>
          <a:lstStyle/>
          <a:p>
            <a:endParaRPr lang="en-US">
              <a:solidFill>
                <a:srgbClr val="00285F"/>
              </a:solidFill>
            </a:endParaRPr>
          </a:p>
        </p:txBody>
      </p:sp>
      <p:cxnSp>
        <p:nvCxnSpPr>
          <p:cNvPr id="125" name="Straight Arrow Connector 124"/>
          <p:cNvCxnSpPr/>
          <p:nvPr/>
        </p:nvCxnSpPr>
        <p:spPr bwMode="auto">
          <a:xfrm>
            <a:off x="1976126" y="3359789"/>
            <a:ext cx="7897816" cy="0"/>
          </a:xfrm>
          <a:prstGeom prst="straightConnector1">
            <a:avLst/>
          </a:prstGeom>
          <a:solidFill>
            <a:schemeClr val="accent1"/>
          </a:solidFill>
          <a:ln w="38100" cap="flat" cmpd="sng" algn="ctr">
            <a:gradFill flip="none" rotWithShape="1">
              <a:gsLst>
                <a:gs pos="0">
                  <a:schemeClr val="accent2"/>
                </a:gs>
                <a:gs pos="100000">
                  <a:srgbClr val="FFC000"/>
                </a:gs>
              </a:gsLst>
              <a:lin ang="5400000" scaled="0"/>
              <a:tileRect/>
            </a:gradFill>
            <a:prstDash val="dash"/>
            <a:round/>
            <a:headEnd type="none" w="med" len="med"/>
            <a:tailEnd type="triangle" w="lg" len="med"/>
          </a:ln>
          <a:effectLst/>
        </p:spPr>
      </p:cxnSp>
      <p:cxnSp>
        <p:nvCxnSpPr>
          <p:cNvPr id="126" name="Straight Arrow Connector 125"/>
          <p:cNvCxnSpPr/>
          <p:nvPr/>
        </p:nvCxnSpPr>
        <p:spPr bwMode="auto">
          <a:xfrm>
            <a:off x="1976126" y="3614837"/>
            <a:ext cx="7897815" cy="0"/>
          </a:xfrm>
          <a:prstGeom prst="straightConnector1">
            <a:avLst/>
          </a:prstGeom>
          <a:solidFill>
            <a:schemeClr val="accent1"/>
          </a:solidFill>
          <a:ln w="38100" cap="flat" cmpd="sng" algn="ctr">
            <a:gradFill flip="none" rotWithShape="1">
              <a:gsLst>
                <a:gs pos="0">
                  <a:schemeClr val="accent2"/>
                </a:gs>
                <a:gs pos="100000">
                  <a:srgbClr val="FFC000"/>
                </a:gs>
              </a:gsLst>
              <a:lin ang="5400000" scaled="0"/>
              <a:tileRect/>
            </a:gradFill>
            <a:prstDash val="dash"/>
            <a:round/>
            <a:headEnd type="none" w="med" len="med"/>
            <a:tailEnd type="triangle" w="lg" len="med"/>
          </a:ln>
          <a:effectLst/>
        </p:spPr>
      </p:cxnSp>
      <p:cxnSp>
        <p:nvCxnSpPr>
          <p:cNvPr id="127" name="Straight Arrow Connector 126"/>
          <p:cNvCxnSpPr/>
          <p:nvPr/>
        </p:nvCxnSpPr>
        <p:spPr bwMode="auto">
          <a:xfrm>
            <a:off x="1976126" y="3107365"/>
            <a:ext cx="7897816" cy="0"/>
          </a:xfrm>
          <a:prstGeom prst="straightConnector1">
            <a:avLst/>
          </a:prstGeom>
          <a:solidFill>
            <a:schemeClr val="accent1"/>
          </a:solidFill>
          <a:ln w="38100" cap="flat" cmpd="sng" algn="ctr">
            <a:gradFill flip="none" rotWithShape="1">
              <a:gsLst>
                <a:gs pos="0">
                  <a:schemeClr val="accent2"/>
                </a:gs>
                <a:gs pos="100000">
                  <a:srgbClr val="FFC000"/>
                </a:gs>
              </a:gsLst>
              <a:lin ang="5400000" scaled="0"/>
              <a:tileRect/>
            </a:gradFill>
            <a:prstDash val="dash"/>
            <a:round/>
            <a:headEnd type="none" w="med" len="med"/>
            <a:tailEnd type="triangle" w="lg" len="med"/>
          </a:ln>
          <a:effectLst/>
        </p:spPr>
      </p:cxnSp>
      <p:grpSp>
        <p:nvGrpSpPr>
          <p:cNvPr id="90" name="Group 89"/>
          <p:cNvGrpSpPr/>
          <p:nvPr/>
        </p:nvGrpSpPr>
        <p:grpSpPr>
          <a:xfrm>
            <a:off x="4538367" y="2979880"/>
            <a:ext cx="2468824" cy="884051"/>
            <a:chOff x="5506739" y="-1614199"/>
            <a:chExt cx="2468824" cy="884051"/>
          </a:xfrm>
        </p:grpSpPr>
        <p:sp>
          <p:nvSpPr>
            <p:cNvPr id="85" name="Rectangle 84"/>
            <p:cNvSpPr/>
            <p:nvPr/>
          </p:nvSpPr>
          <p:spPr bwMode="auto">
            <a:xfrm>
              <a:off x="5506739" y="-1541427"/>
              <a:ext cx="2468824" cy="689077"/>
            </a:xfrm>
            <a:prstGeom prst="rect">
              <a:avLst/>
            </a:prstGeom>
            <a:solidFill>
              <a:srgbClr val="FFFFFF"/>
            </a:solidFill>
            <a:ln w="12700" cap="flat" cmpd="sng" algn="ctr">
              <a:noFill/>
              <a:prstDash val="solid"/>
              <a:round/>
              <a:headEnd type="none" w="med" len="med"/>
              <a:tailEnd type="none" w="med" len="med"/>
            </a:ln>
            <a:effectLst/>
            <a:extLs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2" name="Freeform 2"/>
            <p:cNvSpPr>
              <a:spLocks noChangeAspect="1" noEditPoints="1"/>
            </p:cNvSpPr>
            <p:nvPr/>
          </p:nvSpPr>
          <p:spPr bwMode="auto">
            <a:xfrm>
              <a:off x="5506739" y="-1614199"/>
              <a:ext cx="2468824" cy="884051"/>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007B7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grpSp>
    </p:spTree>
    <p:extLst>
      <p:ext uri="{BB962C8B-B14F-4D97-AF65-F5344CB8AC3E}">
        <p14:creationId xmlns:p14="http://schemas.microsoft.com/office/powerpoint/2010/main" xmlns="" val="232929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98697E-6 -4.30684E-6 L 1.1643 0.00555 " pathEditMode="relative" rAng="0" ptsTypes="AA">
                                      <p:cBhvr>
                                        <p:cTn id="6" dur="3000" fill="hold"/>
                                        <p:tgtEl>
                                          <p:spTgt spid="54"/>
                                        </p:tgtEl>
                                        <p:attrNameLst>
                                          <p:attrName>ppt_x</p:attrName>
                                          <p:attrName>ppt_y</p:attrName>
                                        </p:attrNameLst>
                                      </p:cBhvr>
                                      <p:rCtr x="58215" y="277"/>
                                    </p:animMotion>
                                  </p:childTnLst>
                                </p:cTn>
                              </p:par>
                              <p:par>
                                <p:cTn id="7" presetID="10" presetClass="entr"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grpId="1"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accel="50000" decel="50000" fill="hold" grpId="0" nodeType="withEffect">
                                  <p:stCondLst>
                                    <p:cond delay="500"/>
                                  </p:stCondLst>
                                  <p:childTnLst>
                                    <p:animMotion origin="layout" path="M -4.52769E-6 4.17745E-6 L 1.14398 4.17745E-6 " pathEditMode="relative" rAng="0" ptsTypes="AA">
                                      <p:cBhvr>
                                        <p:cTn id="14" dur="3000" fill="hold"/>
                                        <p:tgtEl>
                                          <p:spTgt spid="70"/>
                                        </p:tgtEl>
                                        <p:attrNameLst>
                                          <p:attrName>ppt_x</p:attrName>
                                          <p:attrName>ppt_y</p:attrName>
                                        </p:attrNameLst>
                                      </p:cBhvr>
                                      <p:rCtr x="57199" y="0"/>
                                    </p:animMotion>
                                  </p:childTnLst>
                                </p:cTn>
                              </p:par>
                              <p:par>
                                <p:cTn id="15" presetID="10" presetClass="entr" presetSubtype="0" fill="hold" grpId="0" nodeType="withEffect">
                                  <p:stCondLst>
                                    <p:cond delay="50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childTnLst>
                                </p:cTn>
                              </p:par>
                              <p:par>
                                <p:cTn id="18" presetID="42" presetClass="path" presetSubtype="0" accel="50000" decel="50000" fill="hold" grpId="0" nodeType="withEffect">
                                  <p:stCondLst>
                                    <p:cond delay="1000"/>
                                  </p:stCondLst>
                                  <p:childTnLst>
                                    <p:animMotion origin="layout" path="M -4.52769E-6 4.17745E-6 L 1.14398 4.17745E-6 " pathEditMode="relative" rAng="0" ptsTypes="AA">
                                      <p:cBhvr>
                                        <p:cTn id="19" dur="3000" fill="hold"/>
                                        <p:tgtEl>
                                          <p:spTgt spid="71"/>
                                        </p:tgtEl>
                                        <p:attrNameLst>
                                          <p:attrName>ppt_x</p:attrName>
                                          <p:attrName>ppt_y</p:attrName>
                                        </p:attrNameLst>
                                      </p:cBhvr>
                                      <p:rCtr x="57199" y="0"/>
                                    </p:animMotion>
                                  </p:childTnLst>
                                </p:cTn>
                              </p:par>
                              <p:par>
                                <p:cTn id="20" presetID="10" presetClass="exit" presetSubtype="0" fill="hold" grpId="0" nodeType="withEffect">
                                  <p:stCondLst>
                                    <p:cond delay="1000"/>
                                  </p:stCondLst>
                                  <p:childTnLst>
                                    <p:animEffect transition="out" filter="fade">
                                      <p:cBhvr>
                                        <p:cTn id="21" dur="2000"/>
                                        <p:tgtEl>
                                          <p:spTgt spid="10"/>
                                        </p:tgtEl>
                                      </p:cBhvr>
                                    </p:animEffect>
                                    <p:set>
                                      <p:cBhvr>
                                        <p:cTn id="22" dur="1" fill="hold">
                                          <p:stCondLst>
                                            <p:cond delay="1999"/>
                                          </p:stCondLst>
                                        </p:cTn>
                                        <p:tgtEl>
                                          <p:spTgt spid="10"/>
                                        </p:tgtEl>
                                        <p:attrNameLst>
                                          <p:attrName>style.visibility</p:attrName>
                                        </p:attrNameLst>
                                      </p:cBhvr>
                                      <p:to>
                                        <p:strVal val="hidden"/>
                                      </p:to>
                                    </p:set>
                                  </p:childTnLst>
                                </p:cTn>
                              </p:par>
                              <p:par>
                                <p:cTn id="23" presetID="10" presetClass="entr" presetSubtype="0" fill="hold" grpId="0" nodeType="withEffect">
                                  <p:stCondLst>
                                    <p:cond delay="100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2000"/>
                                        <p:tgtEl>
                                          <p:spTgt spid="65"/>
                                        </p:tgtEl>
                                      </p:cBhvr>
                                    </p:animEffect>
                                  </p:childTnLst>
                                </p:cTn>
                              </p:par>
                              <p:par>
                                <p:cTn id="26" presetID="42" presetClass="path" presetSubtype="0" accel="50000" decel="50000" fill="hold" grpId="0" nodeType="withEffect">
                                  <p:stCondLst>
                                    <p:cond delay="1500"/>
                                  </p:stCondLst>
                                  <p:childTnLst>
                                    <p:animMotion origin="layout" path="M -4.52769E-6 4.17745E-6 L 1.14398 4.17745E-6 " pathEditMode="relative" rAng="0" ptsTypes="AA">
                                      <p:cBhvr>
                                        <p:cTn id="27" dur="3000" fill="hold"/>
                                        <p:tgtEl>
                                          <p:spTgt spid="72"/>
                                        </p:tgtEl>
                                        <p:attrNameLst>
                                          <p:attrName>ppt_x</p:attrName>
                                          <p:attrName>ppt_y</p:attrName>
                                        </p:attrNameLst>
                                      </p:cBhvr>
                                      <p:rCtr x="57199" y="0"/>
                                    </p:animMotion>
                                  </p:childTnLst>
                                </p:cTn>
                              </p:par>
                              <p:par>
                                <p:cTn id="28" presetID="42" presetClass="path" presetSubtype="0" accel="50000" decel="50000" fill="hold" grpId="0" nodeType="withEffect">
                                  <p:stCondLst>
                                    <p:cond delay="2000"/>
                                  </p:stCondLst>
                                  <p:childTnLst>
                                    <p:animMotion origin="layout" path="M 7.16612E-7 2.73567E-6 L 1.15205 0.00554 " pathEditMode="relative" rAng="0" ptsTypes="AA">
                                      <p:cBhvr>
                                        <p:cTn id="29" dur="3000" fill="hold"/>
                                        <p:tgtEl>
                                          <p:spTgt spid="49"/>
                                        </p:tgtEl>
                                        <p:attrNameLst>
                                          <p:attrName>ppt_x</p:attrName>
                                          <p:attrName>ppt_y</p:attrName>
                                        </p:attrNameLst>
                                      </p:cBhvr>
                                      <p:rCtr x="57603" y="277"/>
                                    </p:animMotion>
                                  </p:childTnLst>
                                </p:cTn>
                              </p:par>
                              <p:par>
                                <p:cTn id="30" presetID="10" presetClass="exit" presetSubtype="0" fill="hold" grpId="1" nodeType="withEffect">
                                  <p:stCondLst>
                                    <p:cond delay="2000"/>
                                  </p:stCondLst>
                                  <p:childTnLst>
                                    <p:animEffect transition="out" filter="fade">
                                      <p:cBhvr>
                                        <p:cTn id="31" dur="2000"/>
                                        <p:tgtEl>
                                          <p:spTgt spid="65"/>
                                        </p:tgtEl>
                                      </p:cBhvr>
                                    </p:animEffect>
                                    <p:set>
                                      <p:cBhvr>
                                        <p:cTn id="32" dur="1" fill="hold">
                                          <p:stCondLst>
                                            <p:cond delay="1999"/>
                                          </p:stCondLst>
                                        </p:cTn>
                                        <p:tgtEl>
                                          <p:spTgt spid="65"/>
                                        </p:tgtEl>
                                        <p:attrNameLst>
                                          <p:attrName>style.visibility</p:attrName>
                                        </p:attrNameLst>
                                      </p:cBhvr>
                                      <p:to>
                                        <p:strVal val="hidden"/>
                                      </p:to>
                                    </p:set>
                                  </p:childTnLst>
                                </p:cTn>
                              </p:par>
                              <p:par>
                                <p:cTn id="33" presetID="10" presetClass="entr" presetSubtype="0" fill="hold" grpId="0" nodeType="withEffect">
                                  <p:stCondLst>
                                    <p:cond delay="200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2000"/>
                                        <p:tgtEl>
                                          <p:spTgt spid="66"/>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1000"/>
                                        <p:tgtEl>
                                          <p:spTgt spid="69"/>
                                        </p:tgtEl>
                                      </p:cBhvr>
                                    </p:animEffect>
                                  </p:childTnLst>
                                </p:cTn>
                              </p:par>
                              <p:par>
                                <p:cTn id="39" presetID="42" presetClass="path" presetSubtype="0" accel="50000" decel="50000" fill="hold" grpId="0" nodeType="withEffect">
                                  <p:stCondLst>
                                    <p:cond delay="2500"/>
                                  </p:stCondLst>
                                  <p:childTnLst>
                                    <p:animMotion origin="layout" path="M -1.98697E-6 -2.40296E-6 L 1.14802 -0.01271 " pathEditMode="relative" rAng="0" ptsTypes="AA">
                                      <p:cBhvr>
                                        <p:cTn id="40" dur="3000" fill="hold"/>
                                        <p:tgtEl>
                                          <p:spTgt spid="50"/>
                                        </p:tgtEl>
                                        <p:attrNameLst>
                                          <p:attrName>ppt_x</p:attrName>
                                          <p:attrName>ppt_y</p:attrName>
                                        </p:attrNameLst>
                                      </p:cBhvr>
                                      <p:rCtr x="57394" y="-647"/>
                                    </p:animMotion>
                                  </p:childTnLst>
                                </p:cTn>
                              </p:par>
                              <p:par>
                                <p:cTn id="41" presetID="42" presetClass="path" presetSubtype="0" accel="50000" decel="50000" fill="hold" grpId="0" nodeType="withEffect">
                                  <p:stCondLst>
                                    <p:cond delay="3000"/>
                                  </p:stCondLst>
                                  <p:childTnLst>
                                    <p:animMotion origin="layout" path="M -4.52769E-6 4.17745E-6 L 1.14398 4.17745E-6 " pathEditMode="relative" rAng="0" ptsTypes="AA">
                                      <p:cBhvr>
                                        <p:cTn id="42" dur="3000" fill="hold"/>
                                        <p:tgtEl>
                                          <p:spTgt spid="73"/>
                                        </p:tgtEl>
                                        <p:attrNameLst>
                                          <p:attrName>ppt_x</p:attrName>
                                          <p:attrName>ppt_y</p:attrName>
                                        </p:attrNameLst>
                                      </p:cBhvr>
                                      <p:rCtr x="57199" y="0"/>
                                    </p:animMotion>
                                  </p:childTnLst>
                                </p:cTn>
                              </p:par>
                              <p:par>
                                <p:cTn id="43" presetID="42" presetClass="path" presetSubtype="0" accel="50000" decel="50000" fill="hold" grpId="0" nodeType="withEffect">
                                  <p:stCondLst>
                                    <p:cond delay="3500"/>
                                  </p:stCondLst>
                                  <p:childTnLst>
                                    <p:animMotion origin="layout" path="M -3.64821E-6 2.25508E-6 L 1.11961 -0.00878 " pathEditMode="relative" rAng="0" ptsTypes="AA">
                                      <p:cBhvr>
                                        <p:cTn id="44" dur="3000" fill="hold"/>
                                        <p:tgtEl>
                                          <p:spTgt spid="48"/>
                                        </p:tgtEl>
                                        <p:attrNameLst>
                                          <p:attrName>ppt_x</p:attrName>
                                          <p:attrName>ppt_y</p:attrName>
                                        </p:attrNameLst>
                                      </p:cBhvr>
                                      <p:rCtr x="55974" y="-439"/>
                                    </p:animMotion>
                                  </p:childTnLst>
                                </p:cTn>
                              </p:par>
                              <p:par>
                                <p:cTn id="45" presetID="42" presetClass="path" presetSubtype="0" accel="50000" decel="50000" fill="hold" grpId="0" nodeType="withEffect">
                                  <p:stCondLst>
                                    <p:cond delay="4000"/>
                                  </p:stCondLst>
                                  <p:childTnLst>
                                    <p:animMotion origin="layout" path="M -3.64821E-6 3.14233E-7 L 1.14202 -0.00901 " pathEditMode="relative" rAng="0" ptsTypes="AA">
                                      <p:cBhvr>
                                        <p:cTn id="46" dur="3000" fill="hold"/>
                                        <p:tgtEl>
                                          <p:spTgt spid="57"/>
                                        </p:tgtEl>
                                        <p:attrNameLst>
                                          <p:attrName>ppt_x</p:attrName>
                                          <p:attrName>ppt_y</p:attrName>
                                        </p:attrNameLst>
                                      </p:cBhvr>
                                      <p:rCtr x="57094" y="-462"/>
                                    </p:animMotion>
                                  </p:childTnLst>
                                </p:cTn>
                              </p:par>
                              <p:par>
                                <p:cTn id="47" presetID="10" presetClass="exit" presetSubtype="0" fill="hold" grpId="1" nodeType="withEffect">
                                  <p:stCondLst>
                                    <p:cond delay="3500"/>
                                  </p:stCondLst>
                                  <p:childTnLst>
                                    <p:animEffect transition="out" filter="fade">
                                      <p:cBhvr>
                                        <p:cTn id="48" dur="2000"/>
                                        <p:tgtEl>
                                          <p:spTgt spid="66"/>
                                        </p:tgtEl>
                                      </p:cBhvr>
                                    </p:animEffect>
                                    <p:set>
                                      <p:cBhvr>
                                        <p:cTn id="49" dur="1" fill="hold">
                                          <p:stCondLst>
                                            <p:cond delay="1999"/>
                                          </p:stCondLst>
                                        </p:cTn>
                                        <p:tgtEl>
                                          <p:spTgt spid="66"/>
                                        </p:tgtEl>
                                        <p:attrNameLst>
                                          <p:attrName>style.visibility</p:attrName>
                                        </p:attrNameLst>
                                      </p:cBhvr>
                                      <p:to>
                                        <p:strVal val="hidden"/>
                                      </p:to>
                                    </p:set>
                                  </p:childTnLst>
                                </p:cTn>
                              </p:par>
                              <p:par>
                                <p:cTn id="50" presetID="10" presetClass="entr" presetSubtype="0" fill="hold" grpId="0" nodeType="withEffect">
                                  <p:stCondLst>
                                    <p:cond delay="350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2000"/>
                                        <p:tgtEl>
                                          <p:spTgt spid="67"/>
                                        </p:tgtEl>
                                      </p:cBhvr>
                                    </p:animEffect>
                                  </p:childTnLst>
                                </p:cTn>
                              </p:par>
                            </p:childTnLst>
                          </p:cTn>
                        </p:par>
                        <p:par>
                          <p:cTn id="53" fill="hold">
                            <p:stCondLst>
                              <p:cond delay="7000"/>
                            </p:stCondLst>
                            <p:childTnLst>
                              <p:par>
                                <p:cTn id="54" presetID="10" presetClass="exit" presetSubtype="0" fill="hold" grpId="0" nodeType="afterEffect">
                                  <p:stCondLst>
                                    <p:cond delay="0"/>
                                  </p:stCondLst>
                                  <p:childTnLst>
                                    <p:animEffect transition="out" filter="fade">
                                      <p:cBhvr>
                                        <p:cTn id="55" dur="500"/>
                                        <p:tgtEl>
                                          <p:spTgt spid="62"/>
                                        </p:tgtEl>
                                      </p:cBhvr>
                                    </p:animEffect>
                                    <p:set>
                                      <p:cBhvr>
                                        <p:cTn id="56" dur="1" fill="hold">
                                          <p:stCondLst>
                                            <p:cond delay="499"/>
                                          </p:stCondLst>
                                        </p:cTn>
                                        <p:tgtEl>
                                          <p:spTgt spid="62"/>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500"/>
                                        <p:tgtEl>
                                          <p:spTgt spid="90"/>
                                        </p:tgtEl>
                                      </p:cBhvr>
                                    </p:animEffect>
                                  </p:childTnLst>
                                </p:cTn>
                              </p:par>
                              <p:par>
                                <p:cTn id="60" presetID="10" presetClass="exit" presetSubtype="0" fill="hold" grpId="1" nodeType="withEffect">
                                  <p:stCondLst>
                                    <p:cond delay="0"/>
                                  </p:stCondLst>
                                  <p:childTnLst>
                                    <p:animEffect transition="out" filter="fade">
                                      <p:cBhvr>
                                        <p:cTn id="61" dur="500"/>
                                        <p:tgtEl>
                                          <p:spTgt spid="4">
                                            <p:txEl>
                                              <p:pRg st="0" end="0"/>
                                            </p:txEl>
                                          </p:spTgt>
                                        </p:tgtEl>
                                      </p:cBhvr>
                                    </p:animEffect>
                                    <p:set>
                                      <p:cBhvr>
                                        <p:cTn id="62" dur="1" fill="hold">
                                          <p:stCondLst>
                                            <p:cond delay="499"/>
                                          </p:stCondLst>
                                        </p:cTn>
                                        <p:tgtEl>
                                          <p:spTgt spid="4">
                                            <p:txEl>
                                              <p:pRg st="0" end="0"/>
                                            </p:txEl>
                                          </p:spTgt>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69"/>
                                        </p:tgtEl>
                                      </p:cBhvr>
                                    </p:animEffect>
                                    <p:set>
                                      <p:cBhvr>
                                        <p:cTn id="65" dur="1" fill="hold">
                                          <p:stCondLst>
                                            <p:cond delay="499"/>
                                          </p:stCondLst>
                                        </p:cTn>
                                        <p:tgtEl>
                                          <p:spTgt spid="69"/>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67"/>
                                        </p:tgtEl>
                                      </p:cBhvr>
                                    </p:animEffect>
                                    <p:set>
                                      <p:cBhvr>
                                        <p:cTn id="68" dur="1" fill="hold">
                                          <p:stCondLst>
                                            <p:cond delay="499"/>
                                          </p:stCondLst>
                                        </p:cTn>
                                        <p:tgtEl>
                                          <p:spTgt spid="67"/>
                                        </p:tgtEl>
                                        <p:attrNameLst>
                                          <p:attrName>style.visibility</p:attrName>
                                        </p:attrNameLst>
                                      </p:cBhvr>
                                      <p:to>
                                        <p:strVal val="hidden"/>
                                      </p:to>
                                    </p:set>
                                  </p:childTnLst>
                                </p:cTn>
                              </p:par>
                            </p:childTnLst>
                          </p:cTn>
                        </p:par>
                        <p:par>
                          <p:cTn id="69" fill="hold">
                            <p:stCondLst>
                              <p:cond delay="7500"/>
                            </p:stCondLst>
                            <p:childTnLst>
                              <p:par>
                                <p:cTn id="70" presetID="22" presetClass="entr" presetSubtype="8" fill="hold" nodeType="after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wipe(left)">
                                      <p:cBhvr>
                                        <p:cTn id="72" dur="500"/>
                                        <p:tgtEl>
                                          <p:spTgt spid="8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500"/>
                                        <p:tgtEl>
                                          <p:spTgt spid="75"/>
                                        </p:tgtEl>
                                      </p:cBhvr>
                                    </p:animEffect>
                                  </p:childTnLst>
                                </p:cTn>
                              </p:par>
                            </p:childTnLst>
                          </p:cTn>
                        </p:par>
                        <p:par>
                          <p:cTn id="76" fill="hold">
                            <p:stCondLst>
                              <p:cond delay="8000"/>
                            </p:stCondLst>
                            <p:childTnLst>
                              <p:par>
                                <p:cTn id="77" presetID="22" presetClass="exit" presetSubtype="8" repeatCount="indefinite" fill="hold" nodeType="afterEffect">
                                  <p:stCondLst>
                                    <p:cond delay="0"/>
                                  </p:stCondLst>
                                  <p:endCondLst>
                                    <p:cond evt="onNext" delay="0">
                                      <p:tgtEl>
                                        <p:sldTgt/>
                                      </p:tgtEl>
                                    </p:cond>
                                  </p:endCondLst>
                                  <p:childTnLst>
                                    <p:animEffect transition="out" filter="wipe(left)">
                                      <p:cBhvr>
                                        <p:cTn id="78" dur="500"/>
                                        <p:tgtEl>
                                          <p:spTgt spid="81"/>
                                        </p:tgtEl>
                                      </p:cBhvr>
                                    </p:animEffect>
                                    <p:set>
                                      <p:cBhvr>
                                        <p:cTn id="79" dur="1" fill="hold">
                                          <p:stCondLst>
                                            <p:cond delay="499"/>
                                          </p:stCondLst>
                                        </p:cTn>
                                        <p:tgtEl>
                                          <p:spTgt spid="81"/>
                                        </p:tgtEl>
                                        <p:attrNameLst>
                                          <p:attrName>style.visibility</p:attrName>
                                        </p:attrNameLst>
                                      </p:cBhvr>
                                      <p:to>
                                        <p:strVal val="hidden"/>
                                      </p:to>
                                    </p:set>
                                  </p:childTnLst>
                                </p:cTn>
                              </p:par>
                            </p:childTnLst>
                          </p:cTn>
                        </p:par>
                        <p:par>
                          <p:cTn id="80" fill="hold">
                            <p:stCondLst>
                              <p:cond delay="8500"/>
                            </p:stCondLst>
                            <p:childTnLst>
                              <p:par>
                                <p:cTn id="81" presetID="22" presetClass="entr" presetSubtype="8" fill="hold" nodeType="after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wipe(left)">
                                      <p:cBhvr>
                                        <p:cTn id="83" dur="500"/>
                                        <p:tgtEl>
                                          <p:spTgt spid="88"/>
                                        </p:tgtEl>
                                      </p:cBhvr>
                                    </p:animEffect>
                                  </p:childTnLst>
                                </p:cTn>
                              </p:par>
                            </p:childTnLst>
                          </p:cTn>
                        </p:par>
                        <p:par>
                          <p:cTn id="84" fill="hold">
                            <p:stCondLst>
                              <p:cond delay="9000"/>
                            </p:stCondLst>
                            <p:childTnLst>
                              <p:par>
                                <p:cTn id="85" presetID="22" presetClass="exit" presetSubtype="8" repeatCount="25800" fill="hold" nodeType="afterEffect">
                                  <p:stCondLst>
                                    <p:cond delay="0"/>
                                  </p:stCondLst>
                                  <p:childTnLst>
                                    <p:animEffect transition="out" filter="wipe(left)">
                                      <p:cBhvr>
                                        <p:cTn id="86" dur="500"/>
                                        <p:tgtEl>
                                          <p:spTgt spid="88"/>
                                        </p:tgtEl>
                                      </p:cBhvr>
                                    </p:animEffect>
                                    <p:set>
                                      <p:cBhvr>
                                        <p:cTn id="87" dur="1" fill="hold">
                                          <p:stCondLst>
                                            <p:cond delay="499"/>
                                          </p:stCondLst>
                                        </p:cTn>
                                        <p:tgtEl>
                                          <p:spTgt spid="88"/>
                                        </p:tgtEl>
                                        <p:attrNameLst>
                                          <p:attrName>style.visibility</p:attrName>
                                        </p:attrNameLst>
                                      </p:cBhvr>
                                      <p:to>
                                        <p:strVal val="hidden"/>
                                      </p:to>
                                    </p:set>
                                  </p:childTnLst>
                                </p:cTn>
                              </p:par>
                              <p:par>
                                <p:cTn id="88" presetID="22" presetClass="entr" presetSubtype="8"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wipe(left)">
                                      <p:cBhvr>
                                        <p:cTn id="90" dur="500"/>
                                        <p:tgtEl>
                                          <p:spTgt spid="89"/>
                                        </p:tgtEl>
                                      </p:cBhvr>
                                    </p:animEffect>
                                  </p:childTnLst>
                                </p:cTn>
                              </p:par>
                              <p:par>
                                <p:cTn id="91" presetID="22" presetClass="exit" presetSubtype="8" repeatCount="indefinite" fill="hold" nodeType="withEffect">
                                  <p:stCondLst>
                                    <p:cond delay="0"/>
                                  </p:stCondLst>
                                  <p:endCondLst>
                                    <p:cond evt="onNext" delay="0">
                                      <p:tgtEl>
                                        <p:sldTgt/>
                                      </p:tgtEl>
                                    </p:cond>
                                  </p:endCondLst>
                                  <p:childTnLst>
                                    <p:animEffect transition="out" filter="wipe(left)">
                                      <p:cBhvr>
                                        <p:cTn id="92" dur="500"/>
                                        <p:tgtEl>
                                          <p:spTgt spid="89"/>
                                        </p:tgtEl>
                                      </p:cBhvr>
                                    </p:animEffect>
                                    <p:set>
                                      <p:cBhvr>
                                        <p:cTn id="93" dur="1" fill="hold">
                                          <p:stCondLst>
                                            <p:cond delay="499"/>
                                          </p:stCondLst>
                                        </p:cTn>
                                        <p:tgtEl>
                                          <p:spTgt spid="89"/>
                                        </p:tgtEl>
                                        <p:attrNameLst>
                                          <p:attrName>style.visibility</p:attrName>
                                        </p:attrNameLst>
                                      </p:cBhvr>
                                      <p:to>
                                        <p:strVal val="hidden"/>
                                      </p:to>
                                    </p:set>
                                  </p:childTnLst>
                                </p:cTn>
                              </p:par>
                            </p:childTnLst>
                          </p:cTn>
                        </p:par>
                        <p:par>
                          <p:cTn id="94" fill="hold">
                            <p:stCondLst>
                              <p:cond delay="21900"/>
                            </p:stCondLst>
                            <p:childTnLst>
                              <p:par>
                                <p:cTn id="95" presetID="22" presetClass="entr" presetSubtype="8" repeatCount="indefinite" fill="hold" nodeType="afterEffect">
                                  <p:stCondLst>
                                    <p:cond delay="0"/>
                                  </p:stCondLst>
                                  <p:endCondLst>
                                    <p:cond evt="onNext" delay="0">
                                      <p:tgtEl>
                                        <p:sldTgt/>
                                      </p:tgtEl>
                                    </p:cond>
                                  </p:endCondLst>
                                  <p:childTnLst>
                                    <p:set>
                                      <p:cBhvr>
                                        <p:cTn id="96" dur="1" fill="hold">
                                          <p:stCondLst>
                                            <p:cond delay="0"/>
                                          </p:stCondLst>
                                        </p:cTn>
                                        <p:tgtEl>
                                          <p:spTgt spid="127"/>
                                        </p:tgtEl>
                                        <p:attrNameLst>
                                          <p:attrName>style.visibility</p:attrName>
                                        </p:attrNameLst>
                                      </p:cBhvr>
                                      <p:to>
                                        <p:strVal val="visible"/>
                                      </p:to>
                                    </p:set>
                                    <p:animEffect transition="in" filter="wipe(left)">
                                      <p:cBhvr>
                                        <p:cTn id="97" dur="500"/>
                                        <p:tgtEl>
                                          <p:spTgt spid="127"/>
                                        </p:tgtEl>
                                      </p:cBhvr>
                                    </p:animEffect>
                                  </p:childTnLst>
                                </p:cTn>
                              </p:par>
                            </p:childTnLst>
                          </p:cTn>
                        </p:par>
                        <p:par>
                          <p:cTn id="98" fill="hold">
                            <p:stCondLst>
                              <p:cond delay="22400"/>
                            </p:stCondLst>
                            <p:childTnLst>
                              <p:par>
                                <p:cTn id="99" presetID="10" presetClass="exit" presetSubtype="0" repeatCount="indefinite" fill="hold" nodeType="afterEffect">
                                  <p:stCondLst>
                                    <p:cond delay="0"/>
                                  </p:stCondLst>
                                  <p:endCondLst>
                                    <p:cond evt="onNext" delay="0">
                                      <p:tgtEl>
                                        <p:sldTgt/>
                                      </p:tgtEl>
                                    </p:cond>
                                  </p:endCondLst>
                                  <p:childTnLst>
                                    <p:animEffect transition="out" filter="fade">
                                      <p:cBhvr>
                                        <p:cTn id="100" dur="500"/>
                                        <p:tgtEl>
                                          <p:spTgt spid="127"/>
                                        </p:tgtEl>
                                      </p:cBhvr>
                                    </p:animEffect>
                                    <p:set>
                                      <p:cBhvr>
                                        <p:cTn id="101" dur="1" fill="hold">
                                          <p:stCondLst>
                                            <p:cond delay="499"/>
                                          </p:stCondLst>
                                        </p:cTn>
                                        <p:tgtEl>
                                          <p:spTgt spid="127"/>
                                        </p:tgtEl>
                                        <p:attrNameLst>
                                          <p:attrName>style.visibility</p:attrName>
                                        </p:attrNameLst>
                                      </p:cBhvr>
                                      <p:to>
                                        <p:strVal val="hidden"/>
                                      </p:to>
                                    </p:set>
                                  </p:childTnLst>
                                </p:cTn>
                              </p:par>
                              <p:par>
                                <p:cTn id="102" presetID="10" presetClass="entr" presetSubtype="0" fill="hold" grpId="0" nodeType="withEffect">
                                  <p:stCondLst>
                                    <p:cond delay="0"/>
                                  </p:stCondLst>
                                  <p:childTnLst>
                                    <p:set>
                                      <p:cBhvr>
                                        <p:cTn id="103" dur="1" fill="hold">
                                          <p:stCondLst>
                                            <p:cond delay="0"/>
                                          </p:stCondLst>
                                        </p:cTn>
                                        <p:tgtEl>
                                          <p:spTgt spid="82"/>
                                        </p:tgtEl>
                                        <p:attrNameLst>
                                          <p:attrName>style.visibility</p:attrName>
                                        </p:attrNameLst>
                                      </p:cBhvr>
                                      <p:to>
                                        <p:strVal val="visible"/>
                                      </p:to>
                                    </p:set>
                                    <p:animEffect transition="in" filter="fade">
                                      <p:cBhvr>
                                        <p:cTn id="104" dur="500"/>
                                        <p:tgtEl>
                                          <p:spTgt spid="8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animEffect transition="in" filter="fade">
                                      <p:cBhvr>
                                        <p:cTn id="107" dur="500"/>
                                        <p:tgtEl>
                                          <p:spTgt spid="91"/>
                                        </p:tgtEl>
                                      </p:cBhvr>
                                    </p:animEffect>
                                  </p:childTnLst>
                                </p:cTn>
                              </p:par>
                              <p:par>
                                <p:cTn id="108" presetID="22" presetClass="entr" presetSubtype="8" repeatCount="indefinite" fill="hold" nodeType="withEffect">
                                  <p:stCondLst>
                                    <p:cond delay="0"/>
                                  </p:stCondLst>
                                  <p:endCondLst>
                                    <p:cond evt="onNext" delay="0">
                                      <p:tgtEl>
                                        <p:sldTgt/>
                                      </p:tgtEl>
                                    </p:cond>
                                  </p:endCondLst>
                                  <p:childTnLst>
                                    <p:set>
                                      <p:cBhvr>
                                        <p:cTn id="109" dur="1" fill="hold">
                                          <p:stCondLst>
                                            <p:cond delay="0"/>
                                          </p:stCondLst>
                                        </p:cTn>
                                        <p:tgtEl>
                                          <p:spTgt spid="125"/>
                                        </p:tgtEl>
                                        <p:attrNameLst>
                                          <p:attrName>style.visibility</p:attrName>
                                        </p:attrNameLst>
                                      </p:cBhvr>
                                      <p:to>
                                        <p:strVal val="visible"/>
                                      </p:to>
                                    </p:set>
                                    <p:animEffect transition="in" filter="wipe(left)">
                                      <p:cBhvr>
                                        <p:cTn id="110" dur="500"/>
                                        <p:tgtEl>
                                          <p:spTgt spid="125"/>
                                        </p:tgtEl>
                                      </p:cBhvr>
                                    </p:animEffect>
                                  </p:childTnLst>
                                </p:cTn>
                              </p:par>
                            </p:childTnLst>
                          </p:cTn>
                        </p:par>
                        <p:par>
                          <p:cTn id="111" fill="hold">
                            <p:stCondLst>
                              <p:cond delay="22900"/>
                            </p:stCondLst>
                            <p:childTnLst>
                              <p:par>
                                <p:cTn id="112" presetID="22" presetClass="exit" presetSubtype="2" repeatCount="indefinite" fill="hold" nodeType="afterEffect">
                                  <p:stCondLst>
                                    <p:cond delay="0"/>
                                  </p:stCondLst>
                                  <p:endCondLst>
                                    <p:cond evt="onNext" delay="0">
                                      <p:tgtEl>
                                        <p:sldTgt/>
                                      </p:tgtEl>
                                    </p:cond>
                                  </p:endCondLst>
                                  <p:childTnLst>
                                    <p:animEffect transition="out" filter="wipe(right)">
                                      <p:cBhvr>
                                        <p:cTn id="113" dur="500"/>
                                        <p:tgtEl>
                                          <p:spTgt spid="125"/>
                                        </p:tgtEl>
                                      </p:cBhvr>
                                    </p:animEffect>
                                    <p:set>
                                      <p:cBhvr>
                                        <p:cTn id="114" dur="1" fill="hold">
                                          <p:stCondLst>
                                            <p:cond delay="499"/>
                                          </p:stCondLst>
                                        </p:cTn>
                                        <p:tgtEl>
                                          <p:spTgt spid="125"/>
                                        </p:tgtEl>
                                        <p:attrNameLst>
                                          <p:attrName>style.visibility</p:attrName>
                                        </p:attrNameLst>
                                      </p:cBhvr>
                                      <p:to>
                                        <p:strVal val="hidden"/>
                                      </p:to>
                                    </p:set>
                                  </p:childTnLst>
                                </p:cTn>
                              </p:par>
                              <p:par>
                                <p:cTn id="115" presetID="22" presetClass="entr" presetSubtype="8" repeatCount="indefinite" fill="hold" nodeType="withEffect">
                                  <p:stCondLst>
                                    <p:cond delay="0"/>
                                  </p:stCondLst>
                                  <p:endCondLst>
                                    <p:cond evt="onNext" delay="0">
                                      <p:tgtEl>
                                        <p:sldTgt/>
                                      </p:tgtEl>
                                    </p:cond>
                                  </p:endCondLst>
                                  <p:childTnLst>
                                    <p:set>
                                      <p:cBhvr>
                                        <p:cTn id="116" dur="1" fill="hold">
                                          <p:stCondLst>
                                            <p:cond delay="0"/>
                                          </p:stCondLst>
                                        </p:cTn>
                                        <p:tgtEl>
                                          <p:spTgt spid="126"/>
                                        </p:tgtEl>
                                        <p:attrNameLst>
                                          <p:attrName>style.visibility</p:attrName>
                                        </p:attrNameLst>
                                      </p:cBhvr>
                                      <p:to>
                                        <p:strVal val="visible"/>
                                      </p:to>
                                    </p:set>
                                    <p:animEffect transition="in" filter="wipe(left)">
                                      <p:cBhvr>
                                        <p:cTn id="117" dur="500"/>
                                        <p:tgtEl>
                                          <p:spTgt spid="126"/>
                                        </p:tgtEl>
                                      </p:cBhvr>
                                    </p:animEffect>
                                  </p:childTnLst>
                                </p:cTn>
                              </p:par>
                            </p:childTnLst>
                          </p:cTn>
                        </p:par>
                        <p:par>
                          <p:cTn id="118" fill="hold">
                            <p:stCondLst>
                              <p:cond delay="23400"/>
                            </p:stCondLst>
                            <p:childTnLst>
                              <p:par>
                                <p:cTn id="119" presetID="22" presetClass="exit" presetSubtype="2" repeatCount="indefinite" fill="hold" nodeType="afterEffect">
                                  <p:stCondLst>
                                    <p:cond delay="0"/>
                                  </p:stCondLst>
                                  <p:endCondLst>
                                    <p:cond evt="onNext" delay="0">
                                      <p:tgtEl>
                                        <p:sldTgt/>
                                      </p:tgtEl>
                                    </p:cond>
                                  </p:endCondLst>
                                  <p:childTnLst>
                                    <p:animEffect transition="out" filter="wipe(right)">
                                      <p:cBhvr>
                                        <p:cTn id="120" dur="500"/>
                                        <p:tgtEl>
                                          <p:spTgt spid="126"/>
                                        </p:tgtEl>
                                      </p:cBhvr>
                                    </p:animEffect>
                                    <p:set>
                                      <p:cBhvr>
                                        <p:cTn id="121" dur="1" fill="hold">
                                          <p:stCondLst>
                                            <p:cond delay="499"/>
                                          </p:stCondLst>
                                        </p:cTn>
                                        <p:tgtEl>
                                          <p:spTgt spid="1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8" grpId="0" animBg="1"/>
      <p:bldP spid="4" grpId="0" build="p"/>
      <p:bldP spid="4" grpId="1" build="p"/>
      <p:bldP spid="10" grpId="0" animBg="1"/>
      <p:bldP spid="10" grpId="1" animBg="1"/>
      <p:bldP spid="49" grpId="0" animBg="1"/>
      <p:bldP spid="50" grpId="0" animBg="1"/>
      <p:bldP spid="54" grpId="0" animBg="1"/>
      <p:bldP spid="62" grpId="0"/>
      <p:bldP spid="62" grpId="1"/>
      <p:bldP spid="65" grpId="0" animBg="1"/>
      <p:bldP spid="65" grpId="1" animBg="1"/>
      <p:bldP spid="66" grpId="0" animBg="1"/>
      <p:bldP spid="66" grpId="1" animBg="1"/>
      <p:bldP spid="67" grpId="0" animBg="1"/>
      <p:bldP spid="67" grpId="1" animBg="1"/>
      <p:bldP spid="69" grpId="0"/>
      <p:bldP spid="69" grpId="1"/>
      <p:bldP spid="70" grpId="0" animBg="1"/>
      <p:bldP spid="71" grpId="0" animBg="1"/>
      <p:bldP spid="72" grpId="0" animBg="1"/>
      <p:bldP spid="73" grpId="0" animBg="1"/>
      <p:bldP spid="75" grpId="0"/>
      <p:bldP spid="82" grpId="0"/>
      <p:bldP spid="9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609600" y="274637"/>
            <a:ext cx="10972800" cy="1143000"/>
          </a:xfrm>
          <a:prstGeom prst="rect">
            <a:avLst/>
          </a:prstGeom>
        </p:spPr>
        <p:txBody>
          <a:bodyPr lIns="91425" tIns="91425" rIns="91425" bIns="91425" anchor="ctr" anchorCtr="0">
            <a:noAutofit/>
          </a:bodyPr>
          <a:lstStyle/>
          <a:p>
            <a:pPr lvl="0"/>
            <a:r>
              <a:rPr lang="en" sz="4000" b="0" kern="1200" dirty="0">
                <a:solidFill>
                  <a:srgbClr val="000000"/>
                </a:solidFill>
                <a:latin typeface="+mj-lt"/>
                <a:ea typeface="Times New Roman"/>
                <a:cs typeface="+mn-cs"/>
              </a:rPr>
              <a:t>HLS Level Manifest</a:t>
            </a:r>
          </a:p>
        </p:txBody>
      </p:sp>
      <p:sp>
        <p:nvSpPr>
          <p:cNvPr id="170" name="Shape 170"/>
          <p:cNvSpPr txBox="1">
            <a:spLocks noGrp="1"/>
          </p:cNvSpPr>
          <p:nvPr>
            <p:ph type="body" idx="1"/>
          </p:nvPr>
        </p:nvSpPr>
        <p:spPr>
          <a:xfrm>
            <a:off x="609600" y="1600200"/>
            <a:ext cx="10972800" cy="4967700"/>
          </a:xfrm>
          <a:prstGeom prst="rect">
            <a:avLst/>
          </a:prstGeom>
        </p:spPr>
        <p:txBody>
          <a:bodyPr lIns="91425" tIns="91425" rIns="91425" bIns="91425" anchor="t" anchorCtr="0">
            <a:noAutofit/>
          </a:bodyPr>
          <a:lstStyle/>
          <a:p>
            <a:pPr lvl="0" rtl="0">
              <a:spcBef>
                <a:spcPts val="0"/>
              </a:spcBef>
              <a:buNone/>
            </a:pPr>
            <a:r>
              <a:rPr lang="en" sz="1100">
                <a:solidFill>
                  <a:srgbClr val="0000FF"/>
                </a:solidFill>
              </a:rPr>
              <a:t>#EXTM3U</a:t>
            </a:r>
          </a:p>
          <a:p>
            <a:pPr lvl="0" rtl="0">
              <a:spcBef>
                <a:spcPts val="0"/>
              </a:spcBef>
              <a:buNone/>
            </a:pPr>
            <a:r>
              <a:rPr lang="en" sz="1100">
                <a:solidFill>
                  <a:srgbClr val="0000FF"/>
                </a:solidFill>
              </a:rPr>
              <a:t>#EXT-X-VERSION:3</a:t>
            </a:r>
          </a:p>
          <a:p>
            <a:pPr lvl="0" rtl="0">
              <a:spcBef>
                <a:spcPts val="0"/>
              </a:spcBef>
              <a:buNone/>
            </a:pPr>
            <a:r>
              <a:rPr lang="en" sz="1100">
                <a:solidFill>
                  <a:srgbClr val="0000FF"/>
                </a:solidFill>
              </a:rPr>
              <a:t>#EXT-X-TARGETDURATION:5</a:t>
            </a:r>
          </a:p>
          <a:p>
            <a:pPr lvl="0" rtl="0">
              <a:spcBef>
                <a:spcPts val="0"/>
              </a:spcBef>
              <a:buNone/>
            </a:pPr>
            <a:r>
              <a:rPr lang="en" sz="1100">
                <a:solidFill>
                  <a:srgbClr val="0000FF"/>
                </a:solidFill>
              </a:rPr>
              <a:t>#EXT-X-PROGRAM-DATE-TIME:2013-12-07T21:17:00</a:t>
            </a:r>
          </a:p>
          <a:p>
            <a:pPr lvl="0" rtl="0">
              <a:spcBef>
                <a:spcPts val="0"/>
              </a:spcBef>
              <a:buNone/>
            </a:pPr>
            <a:r>
              <a:rPr lang="en" sz="1100">
                <a:solidFill>
                  <a:srgbClr val="0000FF"/>
                </a:solidFill>
              </a:rPr>
              <a:t>#EXT-X-MEDIA-SEQUENCE:0</a:t>
            </a:r>
          </a:p>
          <a:p>
            <a:pPr lvl="0" rtl="0">
              <a:spcBef>
                <a:spcPts val="0"/>
              </a:spcBef>
              <a:buNone/>
            </a:pPr>
            <a:r>
              <a:rPr lang="en" sz="1100">
                <a:solidFill>
                  <a:srgbClr val="0000FF"/>
                </a:solidFill>
              </a:rPr>
              <a:t>#EXT-X-KEY:METHOD=AES-128,URI="http://83.174.61.245:80/encrypted_hls_static_key"</a:t>
            </a:r>
          </a:p>
          <a:p>
            <a:pPr lvl="0" rtl="0">
              <a:spcBef>
                <a:spcPts val="0"/>
              </a:spcBef>
              <a:buNone/>
            </a:pPr>
            <a:r>
              <a:rPr lang="en" sz="1100">
                <a:solidFill>
                  <a:srgbClr val="0000FF"/>
                </a:solidFill>
              </a:rPr>
              <a:t>#EXTINF:4,</a:t>
            </a:r>
          </a:p>
          <a:p>
            <a:pPr lvl="0" rtl="0">
              <a:spcBef>
                <a:spcPts val="0"/>
              </a:spcBef>
              <a:buNone/>
            </a:pPr>
            <a:r>
              <a:rPr lang="en" sz="1100">
                <a:solidFill>
                  <a:srgbClr val="FF0000"/>
                </a:solidFill>
              </a:rPr>
              <a:t>Level(1)/Segment(0).ts</a:t>
            </a:r>
          </a:p>
          <a:p>
            <a:pPr lvl="0" rtl="0">
              <a:spcBef>
                <a:spcPts val="0"/>
              </a:spcBef>
              <a:buNone/>
            </a:pPr>
            <a:r>
              <a:rPr lang="en" sz="1100">
                <a:solidFill>
                  <a:srgbClr val="0000FF"/>
                </a:solidFill>
              </a:rPr>
              <a:t>#EXTINF:4,</a:t>
            </a:r>
          </a:p>
          <a:p>
            <a:pPr lvl="0" rtl="0">
              <a:spcBef>
                <a:spcPts val="0"/>
              </a:spcBef>
              <a:buNone/>
            </a:pPr>
            <a:r>
              <a:rPr lang="en" sz="1100">
                <a:solidFill>
                  <a:srgbClr val="FF0000"/>
                </a:solidFill>
              </a:rPr>
              <a:t>Level(1)/Segment(1).ts</a:t>
            </a:r>
          </a:p>
          <a:p>
            <a:pPr lvl="0" rtl="0">
              <a:spcBef>
                <a:spcPts val="0"/>
              </a:spcBef>
              <a:buNone/>
            </a:pPr>
            <a:r>
              <a:rPr lang="en" sz="1100">
                <a:solidFill>
                  <a:srgbClr val="0000FF"/>
                </a:solidFill>
              </a:rPr>
              <a:t>#EXTINF:4,</a:t>
            </a:r>
          </a:p>
          <a:p>
            <a:pPr lvl="0" rtl="0">
              <a:spcBef>
                <a:spcPts val="0"/>
              </a:spcBef>
              <a:buNone/>
            </a:pPr>
            <a:r>
              <a:rPr lang="en" sz="1100">
                <a:solidFill>
                  <a:srgbClr val="FF0000"/>
                </a:solidFill>
              </a:rPr>
              <a:t>Level(1)/Segment(2).ts</a:t>
            </a:r>
          </a:p>
          <a:p>
            <a:pPr lvl="0" rtl="0">
              <a:spcBef>
                <a:spcPts val="0"/>
              </a:spcBef>
              <a:buNone/>
            </a:pPr>
            <a:r>
              <a:rPr lang="en" sz="1100">
                <a:solidFill>
                  <a:srgbClr val="0000FF"/>
                </a:solidFill>
              </a:rPr>
              <a:t>#EXTINF:4,</a:t>
            </a:r>
          </a:p>
          <a:p>
            <a:pPr lvl="0" rtl="0">
              <a:spcBef>
                <a:spcPts val="0"/>
              </a:spcBef>
              <a:buNone/>
            </a:pPr>
            <a:r>
              <a:rPr lang="en" sz="1100">
                <a:solidFill>
                  <a:srgbClr val="FF0000"/>
                </a:solidFill>
              </a:rPr>
              <a:t>Level(1)/Segment(3).ts</a:t>
            </a:r>
          </a:p>
          <a:p>
            <a:pPr lvl="0" rtl="0">
              <a:spcBef>
                <a:spcPts val="0"/>
              </a:spcBef>
              <a:buNone/>
            </a:pPr>
            <a:r>
              <a:rPr lang="en" sz="1100">
                <a:solidFill>
                  <a:srgbClr val="0000FF"/>
                </a:solidFill>
              </a:rPr>
              <a:t>#EXTINF:4,</a:t>
            </a:r>
          </a:p>
          <a:p>
            <a:pPr lvl="0" rtl="0">
              <a:spcBef>
                <a:spcPts val="0"/>
              </a:spcBef>
              <a:buNone/>
            </a:pPr>
            <a:r>
              <a:rPr lang="en" sz="1100">
                <a:solidFill>
                  <a:srgbClr val="FF0000"/>
                </a:solidFill>
              </a:rPr>
              <a:t>Level(1)/Segment(4).ts</a:t>
            </a:r>
          </a:p>
          <a:p>
            <a:pPr lvl="0" rtl="0">
              <a:spcBef>
                <a:spcPts val="0"/>
              </a:spcBef>
              <a:buNone/>
            </a:pPr>
            <a:r>
              <a:rPr lang="en" sz="1100">
                <a:solidFill>
                  <a:srgbClr val="0000FF"/>
                </a:solidFill>
              </a:rPr>
              <a:t>#EXTINF:4,</a:t>
            </a:r>
          </a:p>
          <a:p>
            <a:pPr lvl="0" rtl="0">
              <a:spcBef>
                <a:spcPts val="0"/>
              </a:spcBef>
              <a:buNone/>
            </a:pPr>
            <a:r>
              <a:rPr lang="en" sz="1100">
                <a:solidFill>
                  <a:srgbClr val="FF0000"/>
                </a:solidFill>
              </a:rPr>
              <a:t>Level(1)/Segment(5).ts</a:t>
            </a:r>
          </a:p>
          <a:p>
            <a:pPr lvl="0" rtl="0">
              <a:spcBef>
                <a:spcPts val="0"/>
              </a:spcBef>
              <a:buNone/>
            </a:pPr>
            <a:r>
              <a:rPr lang="en" sz="1100">
                <a:solidFill>
                  <a:srgbClr val="0000FF"/>
                </a:solidFill>
              </a:rPr>
              <a:t>#EXT-X-ENDLIST</a:t>
            </a:r>
          </a:p>
          <a:p>
            <a:pPr lvl="0" rtl="0">
              <a:spcBef>
                <a:spcPts val="0"/>
              </a:spcBef>
              <a:buNone/>
            </a:pPr>
            <a:endParaRPr sz="1100"/>
          </a:p>
        </p:txBody>
      </p:sp>
    </p:spTree>
    <p:extLst>
      <p:ext uri="{BB962C8B-B14F-4D97-AF65-F5344CB8AC3E}">
        <p14:creationId xmlns:p14="http://schemas.microsoft.com/office/powerpoint/2010/main" xmlns="" val="629346602"/>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ISOBMF fragmented mp4</a:t>
            </a:r>
          </a:p>
          <a:p>
            <a:r>
              <a:rPr lang="en-US" dirty="0"/>
              <a:t>AAC audio (multiple streams)</a:t>
            </a:r>
          </a:p>
          <a:p>
            <a:r>
              <a:rPr lang="en-US" dirty="0"/>
              <a:t>Supporting multiple audio streams</a:t>
            </a:r>
          </a:p>
          <a:p>
            <a:r>
              <a:rPr lang="en-US" dirty="0"/>
              <a:t>Supporting TTML subtitles</a:t>
            </a:r>
          </a:p>
          <a:p>
            <a:endParaRPr lang="en-US" dirty="0"/>
          </a:p>
          <a:p>
            <a:r>
              <a:rPr lang="en-US" dirty="0"/>
              <a:t>PlayReady </a:t>
            </a:r>
          </a:p>
          <a:p>
            <a:r>
              <a:rPr lang="en-US" dirty="0"/>
              <a:t>AES-128-CTR sample based encryption</a:t>
            </a:r>
          </a:p>
          <a:p>
            <a:pPr marL="0" indent="0">
              <a:buNone/>
            </a:pPr>
            <a:endParaRPr lang="en-US" dirty="0"/>
          </a:p>
        </p:txBody>
      </p:sp>
      <p:sp>
        <p:nvSpPr>
          <p:cNvPr id="3" name="Title 2"/>
          <p:cNvSpPr>
            <a:spLocks noGrp="1"/>
          </p:cNvSpPr>
          <p:nvPr>
            <p:ph type="title"/>
          </p:nvPr>
        </p:nvSpPr>
        <p:spPr/>
        <p:txBody>
          <a:bodyPr/>
          <a:lstStyle/>
          <a:p>
            <a:r>
              <a:rPr lang="en-US" dirty="0"/>
              <a:t>Smooth streaming</a:t>
            </a:r>
          </a:p>
        </p:txBody>
      </p:sp>
    </p:spTree>
    <p:extLst>
      <p:ext uri="{BB962C8B-B14F-4D97-AF65-F5344CB8AC3E}">
        <p14:creationId xmlns:p14="http://schemas.microsoft.com/office/powerpoint/2010/main" xmlns="" val="458588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524935" y="239714"/>
            <a:ext cx="9992784" cy="1085371"/>
          </a:xfrm>
          <a:prstGeom prst="rect">
            <a:avLst/>
          </a:prstGeom>
        </p:spPr>
        <p:txBody>
          <a:bodyPr lIns="91425" tIns="91425" rIns="91425" bIns="91425" anchor="ctr" anchorCtr="0">
            <a:noAutofit/>
          </a:bodyPr>
          <a:lstStyle/>
          <a:p>
            <a:pPr>
              <a:spcBef>
                <a:spcPts val="0"/>
              </a:spcBef>
              <a:buNone/>
            </a:pPr>
            <a:r>
              <a:rPr lang="en"/>
              <a:t>MSS (smooth) Manifest</a:t>
            </a:r>
          </a:p>
        </p:txBody>
      </p:sp>
      <p:pic>
        <p:nvPicPr>
          <p:cNvPr id="175" name="Shape 175"/>
          <p:cNvPicPr preferRelativeResize="0"/>
          <p:nvPr/>
        </p:nvPicPr>
        <p:blipFill rotWithShape="1">
          <a:blip r:embed="rId3" cstate="print">
            <a:alphaModFix/>
          </a:blip>
          <a:srcRect l="408" t="20354" b="1927"/>
          <a:stretch/>
        </p:blipFill>
        <p:spPr>
          <a:xfrm>
            <a:off x="695400" y="1268760"/>
            <a:ext cx="11097208" cy="4968552"/>
          </a:xfrm>
          <a:prstGeom prst="rect">
            <a:avLst/>
          </a:prstGeom>
          <a:noFill/>
          <a:ln>
            <a:noFill/>
          </a:ln>
        </p:spPr>
      </p:pic>
      <p:sp>
        <p:nvSpPr>
          <p:cNvPr id="7" name="Freeform 3"/>
          <p:cNvSpPr>
            <a:spLocks noChangeAspect="1"/>
          </p:cNvSpPr>
          <p:nvPr/>
        </p:nvSpPr>
        <p:spPr bwMode="auto">
          <a:xfrm>
            <a:off x="263353" y="1196452"/>
            <a:ext cx="11665294" cy="5256884"/>
          </a:xfrm>
          <a:custGeom>
            <a:avLst/>
            <a:gdLst>
              <a:gd name="T0" fmla="*/ 2147483646 w 1108"/>
              <a:gd name="T1" fmla="*/ 2147483646 h 1140"/>
              <a:gd name="T2" fmla="*/ 0 w 1108"/>
              <a:gd name="T3" fmla="*/ 2147483646 h 1140"/>
              <a:gd name="T4" fmla="*/ 0 w 1108"/>
              <a:gd name="T5" fmla="*/ 2147483646 h 1140"/>
              <a:gd name="T6" fmla="*/ 0 w 1108"/>
              <a:gd name="T7" fmla="*/ 2147483646 h 1140"/>
              <a:gd name="T8" fmla="*/ 2147483646 w 1108"/>
              <a:gd name="T9" fmla="*/ 0 h 1140"/>
              <a:gd name="T10" fmla="*/ 2147483646 w 1108"/>
              <a:gd name="T11" fmla="*/ 0 h 1140"/>
              <a:gd name="T12" fmla="*/ 2147483646 w 1108"/>
              <a:gd name="T13" fmla="*/ 0 h 1140"/>
              <a:gd name="T14" fmla="*/ 2147483646 w 1108"/>
              <a:gd name="T15" fmla="*/ 2147483646 h 1140"/>
              <a:gd name="T16" fmla="*/ 2147483646 w 1108"/>
              <a:gd name="T17" fmla="*/ 2147483646 h 1140"/>
              <a:gd name="T18" fmla="*/ 2147483646 w 1108"/>
              <a:gd name="T19" fmla="*/ 2147483646 h 1140"/>
              <a:gd name="T20" fmla="*/ 2147483646 w 1108"/>
              <a:gd name="T21" fmla="*/ 2147483646 h 1140"/>
              <a:gd name="T22" fmla="*/ 2147483646 w 1108"/>
              <a:gd name="T23" fmla="*/ 2147483646 h 1140"/>
              <a:gd name="T24" fmla="*/ 2147483646 w 1108"/>
              <a:gd name="T25" fmla="*/ 2147483646 h 1140"/>
              <a:gd name="T26" fmla="*/ 2147483646 w 1108"/>
              <a:gd name="T27" fmla="*/ 2147483646 h 1140"/>
              <a:gd name="T28" fmla="*/ 2147483646 w 1108"/>
              <a:gd name="T29" fmla="*/ 2147483646 h 1140"/>
              <a:gd name="T30" fmla="*/ 2147483646 w 1108"/>
              <a:gd name="T31" fmla="*/ 2147483646 h 1140"/>
              <a:gd name="T32" fmla="*/ 2147483646 w 1108"/>
              <a:gd name="T33" fmla="*/ 2147483646 h 1140"/>
              <a:gd name="T34" fmla="*/ 2147483646 w 1108"/>
              <a:gd name="T35" fmla="*/ 2147483646 h 1140"/>
              <a:gd name="T36" fmla="*/ 2147483646 w 1108"/>
              <a:gd name="T37" fmla="*/ 2147483646 h 1140"/>
              <a:gd name="T38" fmla="*/ 2147483646 w 1108"/>
              <a:gd name="T39" fmla="*/ 2147483646 h 1140"/>
              <a:gd name="T40" fmla="*/ 2147483646 w 1108"/>
              <a:gd name="T41" fmla="*/ 2147483646 h 1140"/>
              <a:gd name="T42" fmla="*/ 2147483646 w 1108"/>
              <a:gd name="T43" fmla="*/ 2147483646 h 1140"/>
              <a:gd name="T44" fmla="*/ 2147483646 w 1108"/>
              <a:gd name="T45" fmla="*/ 2147483646 h 1140"/>
              <a:gd name="T46" fmla="*/ 2147483646 w 1108"/>
              <a:gd name="T47" fmla="*/ 2147483646 h 1140"/>
              <a:gd name="T48" fmla="*/ 2147483646 w 1108"/>
              <a:gd name="T49" fmla="*/ 2147483646 h 1140"/>
              <a:gd name="T50" fmla="*/ 2147483646 w 1108"/>
              <a:gd name="T51" fmla="*/ 2147483646 h 1140"/>
              <a:gd name="T52" fmla="*/ 2147483646 w 1108"/>
              <a:gd name="T53" fmla="*/ 2147483646 h 1140"/>
              <a:gd name="T54" fmla="*/ 2147483646 w 1108"/>
              <a:gd name="T55" fmla="*/ 2147483646 h 1140"/>
              <a:gd name="T56" fmla="*/ 2147483646 w 1108"/>
              <a:gd name="T57" fmla="*/ 2147483646 h 1140"/>
              <a:gd name="T58" fmla="*/ 2147483646 w 1108"/>
              <a:gd name="T59" fmla="*/ 2147483646 h 1140"/>
              <a:gd name="T60" fmla="*/ 2147483646 w 1108"/>
              <a:gd name="T61" fmla="*/ 2147483646 h 1140"/>
              <a:gd name="T62" fmla="*/ 2147483646 w 1108"/>
              <a:gd name="T63" fmla="*/ 2147483646 h 1140"/>
              <a:gd name="T64" fmla="*/ 2147483646 w 1108"/>
              <a:gd name="T65" fmla="*/ 2147483646 h 1140"/>
              <a:gd name="T66" fmla="*/ 2147483646 w 1108"/>
              <a:gd name="T67" fmla="*/ 2147483646 h 1140"/>
              <a:gd name="T68" fmla="*/ 2147483646 w 1108"/>
              <a:gd name="T69" fmla="*/ 2147483646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8"/>
              <a:gd name="T106" fmla="*/ 0 h 1140"/>
              <a:gd name="T107" fmla="*/ 1108 w 1108"/>
              <a:gd name="T108" fmla="*/ 1140 h 11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8"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1077" y="0"/>
                  <a:pt x="1077" y="0"/>
                  <a:pt x="1077" y="0"/>
                </a:cubicBezTo>
                <a:cubicBezTo>
                  <a:pt x="1094" y="0"/>
                  <a:pt x="1108" y="14"/>
                  <a:pt x="1108" y="31"/>
                </a:cubicBezTo>
                <a:cubicBezTo>
                  <a:pt x="1108" y="31"/>
                  <a:pt x="1108" y="31"/>
                  <a:pt x="1108" y="31"/>
                </a:cubicBezTo>
                <a:cubicBezTo>
                  <a:pt x="1108" y="53"/>
                  <a:pt x="1108" y="53"/>
                  <a:pt x="1108" y="53"/>
                </a:cubicBezTo>
                <a:cubicBezTo>
                  <a:pt x="1108" y="57"/>
                  <a:pt x="1104" y="61"/>
                  <a:pt x="1100" y="61"/>
                </a:cubicBezTo>
                <a:cubicBezTo>
                  <a:pt x="1100" y="61"/>
                  <a:pt x="1100" y="61"/>
                  <a:pt x="1100" y="61"/>
                </a:cubicBezTo>
                <a:cubicBezTo>
                  <a:pt x="1095" y="61"/>
                  <a:pt x="1092" y="57"/>
                  <a:pt x="1092" y="53"/>
                </a:cubicBezTo>
                <a:cubicBezTo>
                  <a:pt x="1092" y="53"/>
                  <a:pt x="1092" y="53"/>
                  <a:pt x="1092" y="53"/>
                </a:cubicBezTo>
                <a:cubicBezTo>
                  <a:pt x="1092" y="31"/>
                  <a:pt x="1092" y="31"/>
                  <a:pt x="1092" y="31"/>
                </a:cubicBezTo>
                <a:cubicBezTo>
                  <a:pt x="1092" y="23"/>
                  <a:pt x="1085" y="16"/>
                  <a:pt x="1077" y="16"/>
                </a:cubicBezTo>
                <a:cubicBezTo>
                  <a:pt x="1077" y="16"/>
                  <a:pt x="1077" y="16"/>
                  <a:pt x="1077"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1077" y="1124"/>
                  <a:pt x="1077" y="1124"/>
                  <a:pt x="1077" y="1124"/>
                </a:cubicBezTo>
                <a:cubicBezTo>
                  <a:pt x="1085" y="1124"/>
                  <a:pt x="1092" y="1117"/>
                  <a:pt x="1092" y="1109"/>
                </a:cubicBezTo>
                <a:cubicBezTo>
                  <a:pt x="1092" y="1109"/>
                  <a:pt x="1092" y="1109"/>
                  <a:pt x="1092" y="1109"/>
                </a:cubicBezTo>
                <a:cubicBezTo>
                  <a:pt x="1092" y="82"/>
                  <a:pt x="1092" y="82"/>
                  <a:pt x="1092" y="82"/>
                </a:cubicBezTo>
                <a:cubicBezTo>
                  <a:pt x="1092" y="78"/>
                  <a:pt x="1095" y="74"/>
                  <a:pt x="1100" y="74"/>
                </a:cubicBezTo>
                <a:cubicBezTo>
                  <a:pt x="1100" y="74"/>
                  <a:pt x="1100" y="74"/>
                  <a:pt x="1100" y="74"/>
                </a:cubicBezTo>
                <a:cubicBezTo>
                  <a:pt x="1104" y="74"/>
                  <a:pt x="1108" y="78"/>
                  <a:pt x="1108" y="82"/>
                </a:cubicBezTo>
                <a:cubicBezTo>
                  <a:pt x="1108" y="82"/>
                  <a:pt x="1108" y="82"/>
                  <a:pt x="1108" y="82"/>
                </a:cubicBezTo>
                <a:cubicBezTo>
                  <a:pt x="1108" y="1109"/>
                  <a:pt x="1108" y="1109"/>
                  <a:pt x="1108" y="1109"/>
                </a:cubicBezTo>
                <a:cubicBezTo>
                  <a:pt x="1108" y="1126"/>
                  <a:pt x="1094" y="1140"/>
                  <a:pt x="1077" y="1140"/>
                </a:cubicBezTo>
                <a:cubicBezTo>
                  <a:pt x="1077" y="1140"/>
                  <a:pt x="1077" y="1140"/>
                  <a:pt x="1077" y="1140"/>
                </a:cubicBezTo>
                <a:cubicBezTo>
                  <a:pt x="30" y="1140"/>
                  <a:pt x="30" y="1140"/>
                  <a:pt x="30" y="1140"/>
                </a:cubicBezTo>
                <a:close/>
              </a:path>
            </a:pathLst>
          </a:custGeom>
          <a:solidFill>
            <a:schemeClr val="bg2"/>
          </a:solidFill>
          <a:ln>
            <a:noFill/>
          </a:ln>
        </p:spPr>
        <p:txBody>
          <a:bodyPr lIns="126000" tIns="82800" rIns="126000"/>
          <a:lstStyle/>
          <a:p>
            <a:pPr eaLnBrk="1" hangingPunct="1">
              <a:spcBef>
                <a:spcPct val="50000"/>
              </a:spcBef>
            </a:pPr>
            <a:endParaRPr lang="en-US" dirty="0">
              <a:ea typeface="MS PGothic" charset="0"/>
            </a:endParaRPr>
          </a:p>
        </p:txBody>
      </p:sp>
    </p:spTree>
    <p:extLst>
      <p:ext uri="{BB962C8B-B14F-4D97-AF65-F5344CB8AC3E}">
        <p14:creationId xmlns:p14="http://schemas.microsoft.com/office/powerpoint/2010/main" xmlns="" val="3699439310"/>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8" y="1800000"/>
            <a:ext cx="11135785" cy="4333514"/>
          </a:xfrm>
        </p:spPr>
        <p:txBody>
          <a:bodyPr/>
          <a:lstStyle/>
          <a:p>
            <a:r>
              <a:rPr lang="en-US" dirty="0"/>
              <a:t>ISOBMF fragmented mp4</a:t>
            </a:r>
          </a:p>
          <a:p>
            <a:r>
              <a:rPr lang="en-US" dirty="0"/>
              <a:t>AAC audio (multiple streams)</a:t>
            </a:r>
          </a:p>
          <a:p>
            <a:r>
              <a:rPr lang="en-US" dirty="0"/>
              <a:t>Supporting H265(</a:t>
            </a:r>
            <a:r>
              <a:rPr lang="en-US" dirty="0" err="1"/>
              <a:t>hevc</a:t>
            </a:r>
            <a:r>
              <a:rPr lang="en-US" dirty="0"/>
              <a:t>) packaging</a:t>
            </a:r>
          </a:p>
          <a:p>
            <a:r>
              <a:rPr lang="en-US" dirty="0"/>
              <a:t>Subtitles:</a:t>
            </a:r>
          </a:p>
          <a:p>
            <a:pPr lvl="1"/>
            <a:r>
              <a:rPr lang="en-US" dirty="0"/>
              <a:t>TTML for textual subtitles</a:t>
            </a:r>
          </a:p>
          <a:p>
            <a:pPr lvl="1"/>
            <a:r>
              <a:rPr lang="en-US" dirty="0"/>
              <a:t>SMPTE-TT for image based subtitles (bitmaps)</a:t>
            </a:r>
          </a:p>
          <a:p>
            <a:endParaRPr lang="en-US" dirty="0"/>
          </a:p>
          <a:p>
            <a:r>
              <a:rPr lang="en-US" dirty="0"/>
              <a:t>CENC encryption </a:t>
            </a:r>
            <a:r>
              <a:rPr lang="en-US" sz="2000" dirty="0"/>
              <a:t>(AES-128-CTR sample based encryption)</a:t>
            </a:r>
          </a:p>
          <a:p>
            <a:r>
              <a:rPr lang="en-US" sz="2000" dirty="0"/>
              <a:t>PlayReady and </a:t>
            </a:r>
            <a:r>
              <a:rPr lang="en-US" sz="2000" dirty="0" err="1"/>
              <a:t>WideVine</a:t>
            </a:r>
            <a:endParaRPr lang="en-US" sz="2000" dirty="0"/>
          </a:p>
          <a:p>
            <a:r>
              <a:rPr lang="en-US" sz="2000" dirty="0"/>
              <a:t>Supporting multi DRM packaged stream</a:t>
            </a:r>
          </a:p>
          <a:p>
            <a:endParaRPr lang="en-US" dirty="0"/>
          </a:p>
          <a:p>
            <a:endParaRPr lang="en-US" dirty="0"/>
          </a:p>
        </p:txBody>
      </p:sp>
      <p:sp>
        <p:nvSpPr>
          <p:cNvPr id="3" name="Title 2"/>
          <p:cNvSpPr>
            <a:spLocks noGrp="1"/>
          </p:cNvSpPr>
          <p:nvPr>
            <p:ph type="title"/>
          </p:nvPr>
        </p:nvSpPr>
        <p:spPr/>
        <p:txBody>
          <a:bodyPr/>
          <a:lstStyle/>
          <a:p>
            <a:r>
              <a:rPr lang="en-US" dirty="0"/>
              <a:t>MPEG-DASH</a:t>
            </a:r>
          </a:p>
        </p:txBody>
      </p:sp>
    </p:spTree>
    <p:extLst>
      <p:ext uri="{BB962C8B-B14F-4D97-AF65-F5344CB8AC3E}">
        <p14:creationId xmlns:p14="http://schemas.microsoft.com/office/powerpoint/2010/main" xmlns="" val="40239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524935" y="239714"/>
            <a:ext cx="9992784" cy="1085371"/>
          </a:xfrm>
          <a:prstGeom prst="rect">
            <a:avLst/>
          </a:prstGeom>
        </p:spPr>
        <p:txBody>
          <a:bodyPr lIns="91425" tIns="91425" rIns="91425" bIns="91425" anchor="ctr" anchorCtr="0">
            <a:noAutofit/>
          </a:bodyPr>
          <a:lstStyle/>
          <a:p>
            <a:pPr>
              <a:spcBef>
                <a:spcPts val="0"/>
              </a:spcBef>
              <a:buNone/>
            </a:pPr>
            <a:r>
              <a:rPr lang="en"/>
              <a:t>MPEG-DASH Manifest</a:t>
            </a:r>
          </a:p>
        </p:txBody>
      </p:sp>
      <p:pic>
        <p:nvPicPr>
          <p:cNvPr id="181" name="Shape 181"/>
          <p:cNvPicPr preferRelativeResize="0"/>
          <p:nvPr/>
        </p:nvPicPr>
        <p:blipFill>
          <a:blip r:embed="rId3" cstate="print">
            <a:alphaModFix/>
          </a:blip>
          <a:stretch>
            <a:fillRect/>
          </a:stretch>
        </p:blipFill>
        <p:spPr>
          <a:xfrm>
            <a:off x="479376" y="1199535"/>
            <a:ext cx="11161240" cy="5242590"/>
          </a:xfrm>
          <a:prstGeom prst="rect">
            <a:avLst/>
          </a:prstGeom>
          <a:noFill/>
          <a:ln>
            <a:noFill/>
          </a:ln>
        </p:spPr>
      </p:pic>
      <p:sp>
        <p:nvSpPr>
          <p:cNvPr id="5" name="Freeform 3"/>
          <p:cNvSpPr>
            <a:spLocks noChangeAspect="1"/>
          </p:cNvSpPr>
          <p:nvPr/>
        </p:nvSpPr>
        <p:spPr bwMode="auto">
          <a:xfrm>
            <a:off x="242513" y="1199535"/>
            <a:ext cx="11665295" cy="5256884"/>
          </a:xfrm>
          <a:custGeom>
            <a:avLst/>
            <a:gdLst>
              <a:gd name="T0" fmla="*/ 2147483646 w 1108"/>
              <a:gd name="T1" fmla="*/ 2147483646 h 1140"/>
              <a:gd name="T2" fmla="*/ 0 w 1108"/>
              <a:gd name="T3" fmla="*/ 2147483646 h 1140"/>
              <a:gd name="T4" fmla="*/ 0 w 1108"/>
              <a:gd name="T5" fmla="*/ 2147483646 h 1140"/>
              <a:gd name="T6" fmla="*/ 0 w 1108"/>
              <a:gd name="T7" fmla="*/ 2147483646 h 1140"/>
              <a:gd name="T8" fmla="*/ 2147483646 w 1108"/>
              <a:gd name="T9" fmla="*/ 0 h 1140"/>
              <a:gd name="T10" fmla="*/ 2147483646 w 1108"/>
              <a:gd name="T11" fmla="*/ 0 h 1140"/>
              <a:gd name="T12" fmla="*/ 2147483646 w 1108"/>
              <a:gd name="T13" fmla="*/ 0 h 1140"/>
              <a:gd name="T14" fmla="*/ 2147483646 w 1108"/>
              <a:gd name="T15" fmla="*/ 2147483646 h 1140"/>
              <a:gd name="T16" fmla="*/ 2147483646 w 1108"/>
              <a:gd name="T17" fmla="*/ 2147483646 h 1140"/>
              <a:gd name="T18" fmla="*/ 2147483646 w 1108"/>
              <a:gd name="T19" fmla="*/ 2147483646 h 1140"/>
              <a:gd name="T20" fmla="*/ 2147483646 w 1108"/>
              <a:gd name="T21" fmla="*/ 2147483646 h 1140"/>
              <a:gd name="T22" fmla="*/ 2147483646 w 1108"/>
              <a:gd name="T23" fmla="*/ 2147483646 h 1140"/>
              <a:gd name="T24" fmla="*/ 2147483646 w 1108"/>
              <a:gd name="T25" fmla="*/ 2147483646 h 1140"/>
              <a:gd name="T26" fmla="*/ 2147483646 w 1108"/>
              <a:gd name="T27" fmla="*/ 2147483646 h 1140"/>
              <a:gd name="T28" fmla="*/ 2147483646 w 1108"/>
              <a:gd name="T29" fmla="*/ 2147483646 h 1140"/>
              <a:gd name="T30" fmla="*/ 2147483646 w 1108"/>
              <a:gd name="T31" fmla="*/ 2147483646 h 1140"/>
              <a:gd name="T32" fmla="*/ 2147483646 w 1108"/>
              <a:gd name="T33" fmla="*/ 2147483646 h 1140"/>
              <a:gd name="T34" fmla="*/ 2147483646 w 1108"/>
              <a:gd name="T35" fmla="*/ 2147483646 h 1140"/>
              <a:gd name="T36" fmla="*/ 2147483646 w 1108"/>
              <a:gd name="T37" fmla="*/ 2147483646 h 1140"/>
              <a:gd name="T38" fmla="*/ 2147483646 w 1108"/>
              <a:gd name="T39" fmla="*/ 2147483646 h 1140"/>
              <a:gd name="T40" fmla="*/ 2147483646 w 1108"/>
              <a:gd name="T41" fmla="*/ 2147483646 h 1140"/>
              <a:gd name="T42" fmla="*/ 2147483646 w 1108"/>
              <a:gd name="T43" fmla="*/ 2147483646 h 1140"/>
              <a:gd name="T44" fmla="*/ 2147483646 w 1108"/>
              <a:gd name="T45" fmla="*/ 2147483646 h 1140"/>
              <a:gd name="T46" fmla="*/ 2147483646 w 1108"/>
              <a:gd name="T47" fmla="*/ 2147483646 h 1140"/>
              <a:gd name="T48" fmla="*/ 2147483646 w 1108"/>
              <a:gd name="T49" fmla="*/ 2147483646 h 1140"/>
              <a:gd name="T50" fmla="*/ 2147483646 w 1108"/>
              <a:gd name="T51" fmla="*/ 2147483646 h 1140"/>
              <a:gd name="T52" fmla="*/ 2147483646 w 1108"/>
              <a:gd name="T53" fmla="*/ 2147483646 h 1140"/>
              <a:gd name="T54" fmla="*/ 2147483646 w 1108"/>
              <a:gd name="T55" fmla="*/ 2147483646 h 1140"/>
              <a:gd name="T56" fmla="*/ 2147483646 w 1108"/>
              <a:gd name="T57" fmla="*/ 2147483646 h 1140"/>
              <a:gd name="T58" fmla="*/ 2147483646 w 1108"/>
              <a:gd name="T59" fmla="*/ 2147483646 h 1140"/>
              <a:gd name="T60" fmla="*/ 2147483646 w 1108"/>
              <a:gd name="T61" fmla="*/ 2147483646 h 1140"/>
              <a:gd name="T62" fmla="*/ 2147483646 w 1108"/>
              <a:gd name="T63" fmla="*/ 2147483646 h 1140"/>
              <a:gd name="T64" fmla="*/ 2147483646 w 1108"/>
              <a:gd name="T65" fmla="*/ 2147483646 h 1140"/>
              <a:gd name="T66" fmla="*/ 2147483646 w 1108"/>
              <a:gd name="T67" fmla="*/ 2147483646 h 1140"/>
              <a:gd name="T68" fmla="*/ 2147483646 w 1108"/>
              <a:gd name="T69" fmla="*/ 2147483646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8"/>
              <a:gd name="T106" fmla="*/ 0 h 1140"/>
              <a:gd name="T107" fmla="*/ 1108 w 1108"/>
              <a:gd name="T108" fmla="*/ 1140 h 11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8"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1077" y="0"/>
                  <a:pt x="1077" y="0"/>
                  <a:pt x="1077" y="0"/>
                </a:cubicBezTo>
                <a:cubicBezTo>
                  <a:pt x="1094" y="0"/>
                  <a:pt x="1108" y="14"/>
                  <a:pt x="1108" y="31"/>
                </a:cubicBezTo>
                <a:cubicBezTo>
                  <a:pt x="1108" y="31"/>
                  <a:pt x="1108" y="31"/>
                  <a:pt x="1108" y="31"/>
                </a:cubicBezTo>
                <a:cubicBezTo>
                  <a:pt x="1108" y="53"/>
                  <a:pt x="1108" y="53"/>
                  <a:pt x="1108" y="53"/>
                </a:cubicBezTo>
                <a:cubicBezTo>
                  <a:pt x="1108" y="57"/>
                  <a:pt x="1104" y="61"/>
                  <a:pt x="1100" y="61"/>
                </a:cubicBezTo>
                <a:cubicBezTo>
                  <a:pt x="1100" y="61"/>
                  <a:pt x="1100" y="61"/>
                  <a:pt x="1100" y="61"/>
                </a:cubicBezTo>
                <a:cubicBezTo>
                  <a:pt x="1095" y="61"/>
                  <a:pt x="1092" y="57"/>
                  <a:pt x="1092" y="53"/>
                </a:cubicBezTo>
                <a:cubicBezTo>
                  <a:pt x="1092" y="53"/>
                  <a:pt x="1092" y="53"/>
                  <a:pt x="1092" y="53"/>
                </a:cubicBezTo>
                <a:cubicBezTo>
                  <a:pt x="1092" y="31"/>
                  <a:pt x="1092" y="31"/>
                  <a:pt x="1092" y="31"/>
                </a:cubicBezTo>
                <a:cubicBezTo>
                  <a:pt x="1092" y="23"/>
                  <a:pt x="1085" y="16"/>
                  <a:pt x="1077" y="16"/>
                </a:cubicBezTo>
                <a:cubicBezTo>
                  <a:pt x="1077" y="16"/>
                  <a:pt x="1077" y="16"/>
                  <a:pt x="1077"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1077" y="1124"/>
                  <a:pt x="1077" y="1124"/>
                  <a:pt x="1077" y="1124"/>
                </a:cubicBezTo>
                <a:cubicBezTo>
                  <a:pt x="1085" y="1124"/>
                  <a:pt x="1092" y="1117"/>
                  <a:pt x="1092" y="1109"/>
                </a:cubicBezTo>
                <a:cubicBezTo>
                  <a:pt x="1092" y="1109"/>
                  <a:pt x="1092" y="1109"/>
                  <a:pt x="1092" y="1109"/>
                </a:cubicBezTo>
                <a:cubicBezTo>
                  <a:pt x="1092" y="82"/>
                  <a:pt x="1092" y="82"/>
                  <a:pt x="1092" y="82"/>
                </a:cubicBezTo>
                <a:cubicBezTo>
                  <a:pt x="1092" y="78"/>
                  <a:pt x="1095" y="74"/>
                  <a:pt x="1100" y="74"/>
                </a:cubicBezTo>
                <a:cubicBezTo>
                  <a:pt x="1100" y="74"/>
                  <a:pt x="1100" y="74"/>
                  <a:pt x="1100" y="74"/>
                </a:cubicBezTo>
                <a:cubicBezTo>
                  <a:pt x="1104" y="74"/>
                  <a:pt x="1108" y="78"/>
                  <a:pt x="1108" y="82"/>
                </a:cubicBezTo>
                <a:cubicBezTo>
                  <a:pt x="1108" y="82"/>
                  <a:pt x="1108" y="82"/>
                  <a:pt x="1108" y="82"/>
                </a:cubicBezTo>
                <a:cubicBezTo>
                  <a:pt x="1108" y="1109"/>
                  <a:pt x="1108" y="1109"/>
                  <a:pt x="1108" y="1109"/>
                </a:cubicBezTo>
                <a:cubicBezTo>
                  <a:pt x="1108" y="1126"/>
                  <a:pt x="1094" y="1140"/>
                  <a:pt x="1077" y="1140"/>
                </a:cubicBezTo>
                <a:cubicBezTo>
                  <a:pt x="1077" y="1140"/>
                  <a:pt x="1077" y="1140"/>
                  <a:pt x="1077" y="1140"/>
                </a:cubicBezTo>
                <a:cubicBezTo>
                  <a:pt x="30" y="1140"/>
                  <a:pt x="30" y="1140"/>
                  <a:pt x="30" y="1140"/>
                </a:cubicBezTo>
                <a:close/>
              </a:path>
            </a:pathLst>
          </a:custGeom>
          <a:solidFill>
            <a:schemeClr val="bg2"/>
          </a:solidFill>
          <a:ln>
            <a:noFill/>
          </a:ln>
        </p:spPr>
        <p:txBody>
          <a:bodyPr lIns="126000" tIns="82800" rIns="126000"/>
          <a:lstStyle/>
          <a:p>
            <a:pPr eaLnBrk="1" hangingPunct="1">
              <a:spcBef>
                <a:spcPct val="50000"/>
              </a:spcBef>
            </a:pPr>
            <a:endParaRPr lang="en-US" dirty="0">
              <a:ea typeface="MS PGothic" charset="0"/>
            </a:endParaRPr>
          </a:p>
        </p:txBody>
      </p:sp>
    </p:spTree>
    <p:extLst>
      <p:ext uri="{BB962C8B-B14F-4D97-AF65-F5344CB8AC3E}">
        <p14:creationId xmlns:p14="http://schemas.microsoft.com/office/powerpoint/2010/main" xmlns="" val="282962621"/>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VSPP Streamer</a:t>
            </a:r>
          </a:p>
        </p:txBody>
      </p:sp>
      <p:sp>
        <p:nvSpPr>
          <p:cNvPr id="72" name="TextBox 71"/>
          <p:cNvSpPr txBox="1"/>
          <p:nvPr/>
        </p:nvSpPr>
        <p:spPr>
          <a:xfrm>
            <a:off x="66650" y="1887210"/>
            <a:ext cx="1326004" cy="861774"/>
          </a:xfrm>
          <a:prstGeom prst="rect">
            <a:avLst/>
          </a:prstGeom>
          <a:noFill/>
        </p:spPr>
        <p:txBody>
          <a:bodyPr wrap="none" rtlCol="0">
            <a:spAutoFit/>
          </a:bodyPr>
          <a:lstStyle/>
          <a:p>
            <a:r>
              <a:rPr lang="en-US" dirty="0"/>
              <a:t>Packaged</a:t>
            </a:r>
          </a:p>
          <a:p>
            <a:r>
              <a:rPr lang="en-US" dirty="0"/>
              <a:t>Segment</a:t>
            </a:r>
          </a:p>
        </p:txBody>
      </p:sp>
      <p:sp>
        <p:nvSpPr>
          <p:cNvPr id="73" name="TextBox 72"/>
          <p:cNvSpPr txBox="1"/>
          <p:nvPr/>
        </p:nvSpPr>
        <p:spPr>
          <a:xfrm rot="5400000">
            <a:off x="11101778" y="2900891"/>
            <a:ext cx="1762272" cy="400110"/>
          </a:xfrm>
          <a:prstGeom prst="rect">
            <a:avLst/>
          </a:prstGeom>
          <a:noFill/>
        </p:spPr>
        <p:txBody>
          <a:bodyPr wrap="square" rtlCol="0">
            <a:spAutoFit/>
          </a:bodyPr>
          <a:lstStyle/>
          <a:p>
            <a:r>
              <a:rPr lang="en-US" dirty="0"/>
              <a:t>TS Source</a:t>
            </a:r>
          </a:p>
        </p:txBody>
      </p:sp>
      <p:grpSp>
        <p:nvGrpSpPr>
          <p:cNvPr id="2" name="Group 1"/>
          <p:cNvGrpSpPr/>
          <p:nvPr/>
        </p:nvGrpSpPr>
        <p:grpSpPr>
          <a:xfrm>
            <a:off x="997638" y="1050408"/>
            <a:ext cx="10806632" cy="5734965"/>
            <a:chOff x="358916" y="805218"/>
            <a:chExt cx="10806632" cy="5734965"/>
          </a:xfrm>
        </p:grpSpPr>
        <p:sp>
          <p:nvSpPr>
            <p:cNvPr id="6" name="Rectangle 5"/>
            <p:cNvSpPr/>
            <p:nvPr/>
          </p:nvSpPr>
          <p:spPr bwMode="auto">
            <a:xfrm>
              <a:off x="1640793" y="805218"/>
              <a:ext cx="8158385" cy="4809370"/>
            </a:xfrm>
            <a:prstGeom prst="rect">
              <a:avLst/>
            </a:prstGeom>
            <a:solidFill>
              <a:schemeClr val="tx2">
                <a:lumMod val="25000"/>
                <a:lumOff val="7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1" i="0" u="none" strike="noStrike" normalizeH="0" baseline="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rPr>
                <a:t>Streamer</a:t>
              </a:r>
            </a:p>
          </p:txBody>
        </p:sp>
        <p:sp>
          <p:nvSpPr>
            <p:cNvPr id="7" name="Rectangle 6"/>
            <p:cNvSpPr/>
            <p:nvPr/>
          </p:nvSpPr>
          <p:spPr bwMode="auto">
            <a:xfrm>
              <a:off x="6036912" y="1325085"/>
              <a:ext cx="3260913" cy="2349607"/>
            </a:xfrm>
            <a:prstGeom prst="rect">
              <a:avLst/>
            </a:prstGeom>
            <a:solidFill>
              <a:schemeClr val="bg2">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ingest</a:t>
              </a:r>
            </a:p>
          </p:txBody>
        </p:sp>
        <p:sp>
          <p:nvSpPr>
            <p:cNvPr id="9" name="Rectangle 8"/>
            <p:cNvSpPr/>
            <p:nvPr/>
          </p:nvSpPr>
          <p:spPr bwMode="auto">
            <a:xfrm>
              <a:off x="2527658" y="4418177"/>
              <a:ext cx="6770167" cy="905854"/>
            </a:xfrm>
            <a:prstGeom prst="rect">
              <a:avLst/>
            </a:prstGeom>
            <a:solidFill>
              <a:srgbClr val="7030A0"/>
            </a:solidFill>
            <a:ln w="12700" cap="flat" cmpd="sng" algn="ctr">
              <a:noFill/>
              <a:prstDash val="solid"/>
              <a:round/>
              <a:headEnd type="none" w="med" len="med"/>
              <a:tailEnd type="none" w="med" len="med"/>
            </a:ln>
            <a:effectLst>
              <a:outerShdw blurRad="107950" dist="12700" dir="5400000" algn="ctr">
                <a:srgbClr val="000000"/>
              </a:outerShdw>
              <a:softEdge rad="12700"/>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Storage Client</a:t>
              </a:r>
              <a:endPar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Down Arrow 10"/>
            <p:cNvSpPr/>
            <p:nvPr/>
          </p:nvSpPr>
          <p:spPr bwMode="auto">
            <a:xfrm>
              <a:off x="7630815" y="3674691"/>
              <a:ext cx="373269" cy="743486"/>
            </a:xfrm>
            <a:prstGeom prst="down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2" name="Left Arrow 11"/>
            <p:cNvSpPr/>
            <p:nvPr/>
          </p:nvSpPr>
          <p:spPr bwMode="auto">
            <a:xfrm>
              <a:off x="8622230" y="2246119"/>
              <a:ext cx="2521487" cy="367469"/>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3" name="Left Arrow 12"/>
            <p:cNvSpPr/>
            <p:nvPr/>
          </p:nvSpPr>
          <p:spPr bwMode="auto">
            <a:xfrm>
              <a:off x="8996807" y="2720409"/>
              <a:ext cx="2168741" cy="367469"/>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4" name="Left Arrow 13"/>
            <p:cNvSpPr/>
            <p:nvPr/>
          </p:nvSpPr>
          <p:spPr bwMode="auto">
            <a:xfrm>
              <a:off x="9177225" y="3220340"/>
              <a:ext cx="1988323" cy="367469"/>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5" name="Down Arrow 14"/>
            <p:cNvSpPr/>
            <p:nvPr/>
          </p:nvSpPr>
          <p:spPr bwMode="auto">
            <a:xfrm>
              <a:off x="8356829" y="3674691"/>
              <a:ext cx="401659" cy="743486"/>
            </a:xfrm>
            <a:prstGeom prst="down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7" name="Rounded Rectangle 16"/>
            <p:cNvSpPr/>
            <p:nvPr/>
          </p:nvSpPr>
          <p:spPr bwMode="auto">
            <a:xfrm>
              <a:off x="7385939" y="2246120"/>
              <a:ext cx="1236292" cy="367469"/>
            </a:xfrm>
            <a:prstGeom prst="roundRect">
              <a:avLst/>
            </a:prstGeom>
            <a:solidFill>
              <a:schemeClr val="accent1"/>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Indexing</a:t>
              </a:r>
            </a:p>
          </p:txBody>
        </p:sp>
        <p:sp>
          <p:nvSpPr>
            <p:cNvPr id="18" name="Rounded Rectangle 17"/>
            <p:cNvSpPr/>
            <p:nvPr/>
          </p:nvSpPr>
          <p:spPr bwMode="auto">
            <a:xfrm>
              <a:off x="7738685" y="2750322"/>
              <a:ext cx="1236292" cy="367469"/>
            </a:xfrm>
            <a:prstGeom prst="roundRect">
              <a:avLst/>
            </a:prstGeom>
            <a:solidFill>
              <a:schemeClr val="accent1"/>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Indexing</a:t>
              </a:r>
            </a:p>
          </p:txBody>
        </p:sp>
        <p:sp>
          <p:nvSpPr>
            <p:cNvPr id="20" name="Rounded Rectangle 19"/>
            <p:cNvSpPr/>
            <p:nvPr/>
          </p:nvSpPr>
          <p:spPr bwMode="auto">
            <a:xfrm>
              <a:off x="7940934" y="3234584"/>
              <a:ext cx="1236292" cy="367469"/>
            </a:xfrm>
            <a:prstGeom prst="roundRect">
              <a:avLst/>
            </a:prstGeom>
            <a:solidFill>
              <a:schemeClr val="accent1"/>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Indexing</a:t>
              </a:r>
            </a:p>
          </p:txBody>
        </p:sp>
        <p:cxnSp>
          <p:nvCxnSpPr>
            <p:cNvPr id="22" name="Elbow Connector 21"/>
            <p:cNvCxnSpPr>
              <a:stCxn id="17" idx="1"/>
            </p:cNvCxnSpPr>
            <p:nvPr/>
          </p:nvCxnSpPr>
          <p:spPr bwMode="auto">
            <a:xfrm rot="10800000" flipV="1">
              <a:off x="6942974" y="2429854"/>
              <a:ext cx="442967" cy="2001147"/>
            </a:xfrm>
            <a:prstGeom prst="bentConnector2">
              <a:avLst/>
            </a:prstGeom>
            <a:solidFill>
              <a:schemeClr val="accent1"/>
            </a:solidFill>
            <a:ln w="76200" cap="flat" cmpd="sng" algn="ctr">
              <a:solidFill>
                <a:schemeClr val="tx1"/>
              </a:solidFill>
              <a:prstDash val="solid"/>
              <a:round/>
              <a:headEnd type="none" w="med" len="med"/>
              <a:tailEnd type="triangle" w="med" len="med"/>
            </a:ln>
            <a:effectLst>
              <a:outerShdw blurRad="50800" dist="38100" dir="2700000" algn="tl" rotWithShape="0">
                <a:prstClr val="black">
                  <a:alpha val="40000"/>
                </a:prstClr>
              </a:outerShdw>
            </a:effectLst>
          </p:spPr>
        </p:cxnSp>
        <p:cxnSp>
          <p:nvCxnSpPr>
            <p:cNvPr id="25" name="Elbow Connector 24"/>
            <p:cNvCxnSpPr>
              <a:stCxn id="18" idx="1"/>
            </p:cNvCxnSpPr>
            <p:nvPr/>
          </p:nvCxnSpPr>
          <p:spPr bwMode="auto">
            <a:xfrm rot="10800000" flipV="1">
              <a:off x="7561119" y="2934056"/>
              <a:ext cx="177567" cy="1496945"/>
            </a:xfrm>
            <a:prstGeom prst="bentConnector2">
              <a:avLst/>
            </a:prstGeom>
            <a:solidFill>
              <a:schemeClr val="accent1"/>
            </a:solidFill>
            <a:ln w="76200" cap="flat" cmpd="sng" algn="ctr">
              <a:solidFill>
                <a:schemeClr val="tx1"/>
              </a:solidFill>
              <a:prstDash val="solid"/>
              <a:round/>
              <a:headEnd type="none" w="med" len="med"/>
              <a:tailEnd type="triangle" w="med" len="med"/>
            </a:ln>
            <a:effectLst>
              <a:outerShdw blurRad="50800" dist="38100" dir="2700000" algn="tl" rotWithShape="0">
                <a:prstClr val="black">
                  <a:alpha val="40000"/>
                </a:prstClr>
              </a:outerShdw>
            </a:effectLst>
          </p:spPr>
        </p:cxnSp>
        <p:cxnSp>
          <p:nvCxnSpPr>
            <p:cNvPr id="35" name="Elbow Connector 34"/>
            <p:cNvCxnSpPr/>
            <p:nvPr/>
          </p:nvCxnSpPr>
          <p:spPr bwMode="auto">
            <a:xfrm rot="5400000">
              <a:off x="7923014" y="4006578"/>
              <a:ext cx="828946" cy="19899"/>
            </a:xfrm>
            <a:prstGeom prst="bentConnector3">
              <a:avLst>
                <a:gd name="adj1" fmla="val -515"/>
              </a:avLst>
            </a:prstGeom>
            <a:solidFill>
              <a:schemeClr val="accent1"/>
            </a:solidFill>
            <a:ln w="76200" cap="flat" cmpd="sng" algn="ctr">
              <a:solidFill>
                <a:schemeClr val="tx1"/>
              </a:solidFill>
              <a:prstDash val="solid"/>
              <a:round/>
              <a:headEnd type="none" w="med" len="med"/>
              <a:tailEnd type="triangle" w="med" len="med"/>
            </a:ln>
            <a:effectLst>
              <a:outerShdw blurRad="50800" dist="38100" dir="2700000" algn="tl" rotWithShape="0">
                <a:prstClr val="black">
                  <a:alpha val="40000"/>
                </a:prstClr>
              </a:outerShdw>
            </a:effectLst>
          </p:spPr>
        </p:cxnSp>
        <p:sp>
          <p:nvSpPr>
            <p:cNvPr id="54" name="Rectangle 53"/>
            <p:cNvSpPr/>
            <p:nvPr/>
          </p:nvSpPr>
          <p:spPr bwMode="auto">
            <a:xfrm>
              <a:off x="2244696" y="1247994"/>
              <a:ext cx="2943552" cy="1811709"/>
            </a:xfrm>
            <a:prstGeom prst="rect">
              <a:avLst/>
            </a:prstGeom>
            <a:solidFill>
              <a:schemeClr val="bg2">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Playout</a:t>
              </a:r>
            </a:p>
          </p:txBody>
        </p:sp>
        <p:cxnSp>
          <p:nvCxnSpPr>
            <p:cNvPr id="55" name="Elbow Connector 54"/>
            <p:cNvCxnSpPr>
              <a:stCxn id="9" idx="0"/>
            </p:cNvCxnSpPr>
            <p:nvPr/>
          </p:nvCxnSpPr>
          <p:spPr bwMode="auto">
            <a:xfrm rot="16200000" flipV="1">
              <a:off x="4401084" y="2906520"/>
              <a:ext cx="2172058" cy="851256"/>
            </a:xfrm>
            <a:prstGeom prst="bentConnector3">
              <a:avLst>
                <a:gd name="adj1" fmla="val 99967"/>
              </a:avLst>
            </a:prstGeom>
            <a:solidFill>
              <a:schemeClr val="accent1"/>
            </a:solidFill>
            <a:ln w="76200" cap="flat" cmpd="sng" algn="ctr">
              <a:solidFill>
                <a:schemeClr val="tx1"/>
              </a:solidFill>
              <a:prstDash val="solid"/>
              <a:round/>
              <a:headEnd type="none" w="med" len="med"/>
              <a:tailEnd type="triangle" w="med" len="med"/>
            </a:ln>
            <a:effectLst>
              <a:outerShdw blurRad="50800" dist="38100" dir="2700000" algn="tl" rotWithShape="0">
                <a:prstClr val="black">
                  <a:alpha val="40000"/>
                </a:prstClr>
              </a:outerShdw>
            </a:effectLst>
          </p:spPr>
        </p:cxnSp>
        <p:sp>
          <p:nvSpPr>
            <p:cNvPr id="57" name="Rounded Rectangle 56"/>
            <p:cNvSpPr/>
            <p:nvPr/>
          </p:nvSpPr>
          <p:spPr bwMode="auto">
            <a:xfrm rot="5400000">
              <a:off x="3991839" y="1840501"/>
              <a:ext cx="1512605" cy="626692"/>
            </a:xfrm>
            <a:prstGeom prst="roundRect">
              <a:avLst/>
            </a:prstGeom>
            <a:solidFill>
              <a:schemeClr val="accent1"/>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Segmentation</a:t>
              </a:r>
            </a:p>
          </p:txBody>
        </p:sp>
        <p:cxnSp>
          <p:nvCxnSpPr>
            <p:cNvPr id="60" name="Elbow Connector 59"/>
            <p:cNvCxnSpPr/>
            <p:nvPr/>
          </p:nvCxnSpPr>
          <p:spPr bwMode="auto">
            <a:xfrm rot="16200000" flipV="1">
              <a:off x="4469568" y="3180579"/>
              <a:ext cx="1842334" cy="658500"/>
            </a:xfrm>
            <a:prstGeom prst="bentConnector3">
              <a:avLst>
                <a:gd name="adj1" fmla="val 99633"/>
              </a:avLst>
            </a:prstGeom>
            <a:solidFill>
              <a:schemeClr val="accent1"/>
            </a:solidFill>
            <a:ln w="76200" cap="flat" cmpd="sng" algn="ctr">
              <a:solidFill>
                <a:schemeClr val="tx1"/>
              </a:solidFill>
              <a:prstDash val="solid"/>
              <a:round/>
              <a:headEnd type="none" w="med" len="med"/>
              <a:tailEnd type="triangle" w="med" len="med"/>
            </a:ln>
            <a:effectLst>
              <a:outerShdw blurRad="50800" dist="38100" dir="2700000" algn="tl" rotWithShape="0">
                <a:prstClr val="black">
                  <a:alpha val="40000"/>
                </a:prstClr>
              </a:outerShdw>
            </a:effectLst>
          </p:spPr>
        </p:cxnSp>
        <p:cxnSp>
          <p:nvCxnSpPr>
            <p:cNvPr id="63" name="Elbow Connector 62"/>
            <p:cNvCxnSpPr/>
            <p:nvPr/>
          </p:nvCxnSpPr>
          <p:spPr bwMode="auto">
            <a:xfrm rot="16200000" flipV="1">
              <a:off x="4514200" y="3445263"/>
              <a:ext cx="1484121" cy="461709"/>
            </a:xfrm>
            <a:prstGeom prst="bentConnector3">
              <a:avLst>
                <a:gd name="adj1" fmla="val 100096"/>
              </a:avLst>
            </a:prstGeom>
            <a:solidFill>
              <a:schemeClr val="accent1"/>
            </a:solidFill>
            <a:ln w="76200" cap="flat" cmpd="sng" algn="ctr">
              <a:solidFill>
                <a:schemeClr val="tx1"/>
              </a:solidFill>
              <a:prstDash val="solid"/>
              <a:round/>
              <a:headEnd type="none" w="med" len="med"/>
              <a:tailEnd type="triangle" w="med" len="med"/>
            </a:ln>
            <a:effectLst>
              <a:outerShdw blurRad="50800" dist="38100" dir="2700000" algn="tl" rotWithShape="0">
                <a:prstClr val="black">
                  <a:alpha val="40000"/>
                </a:prstClr>
              </a:outerShdw>
            </a:effectLst>
          </p:spPr>
        </p:cxnSp>
        <p:sp>
          <p:nvSpPr>
            <p:cNvPr id="66" name="Down Arrow 65"/>
            <p:cNvSpPr/>
            <p:nvPr/>
          </p:nvSpPr>
          <p:spPr bwMode="auto">
            <a:xfrm rot="10800000">
              <a:off x="2995300" y="2720409"/>
              <a:ext cx="603903" cy="1684945"/>
            </a:xfrm>
            <a:prstGeom prst="down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68" name="Left Arrow 67"/>
            <p:cNvSpPr/>
            <p:nvPr/>
          </p:nvSpPr>
          <p:spPr bwMode="auto">
            <a:xfrm>
              <a:off x="4067570" y="1850115"/>
              <a:ext cx="367941" cy="581826"/>
            </a:xfrm>
            <a:prstGeom prst="leftArrow">
              <a:avLst/>
            </a:prstGeom>
            <a:solidFill>
              <a:schemeClr val="accent1"/>
            </a:solidFill>
            <a:ln w="12700"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69" name="Up-Down Arrow 68"/>
            <p:cNvSpPr/>
            <p:nvPr/>
          </p:nvSpPr>
          <p:spPr bwMode="auto">
            <a:xfrm>
              <a:off x="5390735" y="5324031"/>
              <a:ext cx="646176" cy="1216152"/>
            </a:xfrm>
            <a:prstGeom prst="upDownArrow">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0" name="Left Arrow 69"/>
            <p:cNvSpPr/>
            <p:nvPr/>
          </p:nvSpPr>
          <p:spPr bwMode="auto">
            <a:xfrm>
              <a:off x="358916" y="1920256"/>
              <a:ext cx="2168741" cy="367469"/>
            </a:xfrm>
            <a:prstGeom prst="leftArrow">
              <a:avLst/>
            </a:prstGeom>
            <a:solidFill>
              <a:schemeClr val="accent1"/>
            </a:solidFill>
            <a:ln>
              <a:solidFill>
                <a:schemeClr val="accent5"/>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normalizeH="0" baseline="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65" name="Rounded Rectangle 64"/>
            <p:cNvSpPr/>
            <p:nvPr/>
          </p:nvSpPr>
          <p:spPr bwMode="auto">
            <a:xfrm>
              <a:off x="6942973" y="1789372"/>
              <a:ext cx="1236292" cy="367469"/>
            </a:xfrm>
            <a:prstGeom prst="round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Indexing</a:t>
              </a:r>
            </a:p>
          </p:txBody>
        </p:sp>
        <p:sp>
          <p:nvSpPr>
            <p:cNvPr id="71" name="Left Arrow 70"/>
            <p:cNvSpPr/>
            <p:nvPr/>
          </p:nvSpPr>
          <p:spPr bwMode="auto">
            <a:xfrm>
              <a:off x="8179265" y="1830317"/>
              <a:ext cx="2964452" cy="367469"/>
            </a:xfrm>
            <a:prstGeom prst="leftArrow">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74" name="Elbow Connector 73"/>
            <p:cNvCxnSpPr>
              <a:stCxn id="65" idx="1"/>
            </p:cNvCxnSpPr>
            <p:nvPr/>
          </p:nvCxnSpPr>
          <p:spPr bwMode="auto">
            <a:xfrm rot="10800000" flipV="1">
              <a:off x="6368957" y="1973106"/>
              <a:ext cx="574017" cy="2457895"/>
            </a:xfrm>
            <a:prstGeom prst="bentConnector2">
              <a:avLst/>
            </a:prstGeom>
            <a:solidFill>
              <a:schemeClr val="accent1"/>
            </a:solidFill>
            <a:ln w="76200" cap="flat" cmpd="sng" algn="ctr">
              <a:solidFill>
                <a:schemeClr val="tx1"/>
              </a:solidFill>
              <a:prstDash val="solid"/>
              <a:round/>
              <a:headEnd type="none" w="med" len="med"/>
              <a:tailEnd type="triangle" w="med" len="med"/>
            </a:ln>
            <a:effectLst>
              <a:outerShdw blurRad="50800" dist="38100" dir="2700000" algn="tl" rotWithShape="0">
                <a:prstClr val="black">
                  <a:alpha val="40000"/>
                </a:prstClr>
              </a:outerShdw>
            </a:effectLst>
          </p:spPr>
        </p:cxnSp>
        <p:sp>
          <p:nvSpPr>
            <p:cNvPr id="75" name="Down Arrow 74"/>
            <p:cNvSpPr/>
            <p:nvPr/>
          </p:nvSpPr>
          <p:spPr bwMode="auto">
            <a:xfrm>
              <a:off x="6368955" y="3676117"/>
              <a:ext cx="430008" cy="743486"/>
            </a:xfrm>
            <a:prstGeom prst="downArrow">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6" name="Down Arrow 75"/>
            <p:cNvSpPr/>
            <p:nvPr/>
          </p:nvSpPr>
          <p:spPr bwMode="auto">
            <a:xfrm>
              <a:off x="6947290" y="3674691"/>
              <a:ext cx="373269" cy="743486"/>
            </a:xfrm>
            <a:prstGeom prst="down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7" name="Rectangle 76"/>
            <p:cNvSpPr/>
            <p:nvPr/>
          </p:nvSpPr>
          <p:spPr bwMode="auto">
            <a:xfrm>
              <a:off x="2368548" y="3221126"/>
              <a:ext cx="2379595" cy="905855"/>
            </a:xfrm>
            <a:prstGeom prst="rect">
              <a:avLst/>
            </a:prstGeom>
            <a:solidFill>
              <a:schemeClr val="accent2">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CBR Playout</a:t>
              </a:r>
            </a:p>
          </p:txBody>
        </p:sp>
        <p:cxnSp>
          <p:nvCxnSpPr>
            <p:cNvPr id="78" name="Elbow Connector 77"/>
            <p:cNvCxnSpPr/>
            <p:nvPr/>
          </p:nvCxnSpPr>
          <p:spPr bwMode="auto">
            <a:xfrm rot="16200000" flipV="1">
              <a:off x="4514739" y="3663834"/>
              <a:ext cx="974924" cy="508115"/>
            </a:xfrm>
            <a:prstGeom prst="bentConnector3">
              <a:avLst>
                <a:gd name="adj1" fmla="val 100396"/>
              </a:avLst>
            </a:prstGeom>
            <a:solidFill>
              <a:schemeClr val="accent1"/>
            </a:solidFill>
            <a:ln w="76200" cap="flat" cmpd="sng" algn="ctr">
              <a:solidFill>
                <a:schemeClr val="tx1"/>
              </a:solidFill>
              <a:prstDash val="solid"/>
              <a:round/>
              <a:headEnd type="none" w="med" len="med"/>
              <a:tailEnd type="triangle" w="med" len="med"/>
            </a:ln>
            <a:effectLst>
              <a:outerShdw blurRad="50800" dist="38100" dir="2700000" algn="tl" rotWithShape="0">
                <a:prstClr val="black">
                  <a:alpha val="40000"/>
                </a:prstClr>
              </a:outerShdw>
            </a:effectLst>
          </p:spPr>
        </p:cxnSp>
        <p:sp>
          <p:nvSpPr>
            <p:cNvPr id="79" name="Down Arrow 78"/>
            <p:cNvSpPr/>
            <p:nvPr/>
          </p:nvSpPr>
          <p:spPr bwMode="auto">
            <a:xfrm flipV="1">
              <a:off x="3744723" y="4016526"/>
              <a:ext cx="690788" cy="354185"/>
            </a:xfrm>
            <a:prstGeom prst="downArrow">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81" name="Rounded Rectangle 80"/>
            <p:cNvSpPr/>
            <p:nvPr/>
          </p:nvSpPr>
          <p:spPr bwMode="auto">
            <a:xfrm>
              <a:off x="2523795" y="3587808"/>
              <a:ext cx="1911000" cy="428719"/>
            </a:xfrm>
            <a:prstGeom prst="round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CBR Streaming</a:t>
              </a:r>
            </a:p>
          </p:txBody>
        </p:sp>
        <p:sp>
          <p:nvSpPr>
            <p:cNvPr id="82" name="Left Arrow 81"/>
            <p:cNvSpPr/>
            <p:nvPr/>
          </p:nvSpPr>
          <p:spPr bwMode="auto">
            <a:xfrm>
              <a:off x="358916" y="3618432"/>
              <a:ext cx="2168741" cy="367469"/>
            </a:xfrm>
            <a:prstGeom prst="lef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normalizeH="0" baseline="0">
                <a:ln w="18000">
                  <a:solidFill>
                    <a:schemeClr val="accent2">
                      <a:satMod val="140000"/>
                    </a:schemeClr>
                  </a:solidFill>
                  <a:prstDash val="solid"/>
                  <a:miter lim="800000"/>
                </a:ln>
                <a:noFill/>
                <a:effectLst>
                  <a:outerShdw blurRad="25500" dist="23000" dir="7020000" algn="tl">
                    <a:srgbClr val="000000">
                      <a:alpha val="50000"/>
                    </a:srgbClr>
                  </a:outerShdw>
                </a:effectLst>
                <a:latin typeface="Arial" charset="0"/>
              </a:endParaRPr>
            </a:p>
          </p:txBody>
        </p:sp>
        <p:sp>
          <p:nvSpPr>
            <p:cNvPr id="67" name="Rounded Rectangle 66"/>
            <p:cNvSpPr/>
            <p:nvPr/>
          </p:nvSpPr>
          <p:spPr bwMode="auto">
            <a:xfrm>
              <a:off x="2527658" y="1618311"/>
              <a:ext cx="1539196" cy="1086028"/>
            </a:xfrm>
            <a:prstGeom prst="roundRect">
              <a:avLst/>
            </a:prstGeom>
            <a:solidFill>
              <a:schemeClr val="accent1"/>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Packaging</a:t>
              </a:r>
            </a:p>
            <a:p>
              <a:pPr marL="0" marR="0" indent="0" algn="l" defTabSz="914400" rtl="0" eaLnBrk="1" fontAlgn="base" latinLnBrk="0" hangingPunct="1">
                <a:lnSpc>
                  <a:spcPct val="100000"/>
                </a:lnSpc>
                <a:spcBef>
                  <a:spcPct val="50000"/>
                </a:spcBef>
                <a:spcAft>
                  <a:spcPct val="0"/>
                </a:spcAft>
                <a:buClrTx/>
                <a:buSzTx/>
                <a:buFontTx/>
                <a:buNone/>
                <a:tabLst/>
              </a:pPr>
              <a:r>
                <a:rPr lang="en-US" sz="1400" dirty="0"/>
                <a:t>+Encryption</a:t>
              </a:r>
              <a:endParaRPr kumimoji="0" lang="en-US" sz="1400" b="0" i="0" u="none" strike="noStrike" cap="none" normalizeH="0" baseline="0" dirty="0">
                <a:ln>
                  <a:noFill/>
                </a:ln>
                <a:solidFill>
                  <a:schemeClr val="tx1"/>
                </a:solidFill>
                <a:effectLst/>
                <a:latin typeface="Arial" charset="0"/>
              </a:endParaRPr>
            </a:p>
          </p:txBody>
        </p:sp>
      </p:grpSp>
    </p:spTree>
    <p:extLst>
      <p:ext uri="{BB962C8B-B14F-4D97-AF65-F5344CB8AC3E}">
        <p14:creationId xmlns:p14="http://schemas.microsoft.com/office/powerpoint/2010/main" xmlns="" val="1696216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524935" y="239714"/>
            <a:ext cx="9992784" cy="1085371"/>
          </a:xfrm>
        </p:spPr>
        <p:txBody>
          <a:bodyPr/>
          <a:lstStyle/>
          <a:p>
            <a:r>
              <a:rPr lang="en-US" dirty="0"/>
              <a:t>segmentation</a:t>
            </a:r>
          </a:p>
        </p:txBody>
      </p:sp>
      <p:sp>
        <p:nvSpPr>
          <p:cNvPr id="5" name="Right Arrow 4"/>
          <p:cNvSpPr/>
          <p:nvPr/>
        </p:nvSpPr>
        <p:spPr bwMode="auto">
          <a:xfrm>
            <a:off x="524936" y="1897040"/>
            <a:ext cx="11375913" cy="1733265"/>
          </a:xfrm>
          <a:prstGeom prst="rightArrow">
            <a:avLst>
              <a:gd name="adj1" fmla="val 83071"/>
              <a:gd name="adj2" fmla="val 48425"/>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sp>
        <p:nvSpPr>
          <p:cNvPr id="6" name="Right Arrow 5"/>
          <p:cNvSpPr/>
          <p:nvPr/>
        </p:nvSpPr>
        <p:spPr bwMode="auto">
          <a:xfrm>
            <a:off x="524932" y="3630304"/>
            <a:ext cx="11375913" cy="994010"/>
          </a:xfrm>
          <a:prstGeom prst="rightArrow">
            <a:avLst>
              <a:gd name="adj1" fmla="val 83071"/>
              <a:gd name="adj2" fmla="val 8137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 name="Right Arrow 6"/>
          <p:cNvSpPr/>
          <p:nvPr/>
        </p:nvSpPr>
        <p:spPr bwMode="auto">
          <a:xfrm>
            <a:off x="524930" y="4624315"/>
            <a:ext cx="11375913" cy="726735"/>
          </a:xfrm>
          <a:prstGeom prst="rightArrow">
            <a:avLst>
              <a:gd name="adj1" fmla="val 83071"/>
              <a:gd name="adj2" fmla="val 11518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8" name="Straight Connector 7"/>
          <p:cNvCxnSpPr/>
          <p:nvPr/>
        </p:nvCxnSpPr>
        <p:spPr bwMode="auto">
          <a:xfrm>
            <a:off x="1037229" y="1897039"/>
            <a:ext cx="0" cy="37121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2022901" y="1897039"/>
            <a:ext cx="0" cy="37121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3151116" y="1897039"/>
            <a:ext cx="0" cy="37121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4136788" y="1897039"/>
            <a:ext cx="0" cy="37121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5152788" y="1897039"/>
            <a:ext cx="0" cy="37121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6138460" y="1897039"/>
            <a:ext cx="0" cy="37121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7266675" y="1897039"/>
            <a:ext cx="0" cy="37121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8252347" y="1897039"/>
            <a:ext cx="0" cy="37121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9325971" y="1897039"/>
            <a:ext cx="0" cy="371219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10311643" y="1897039"/>
            <a:ext cx="0" cy="371219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p:cNvSpPr txBox="1"/>
          <p:nvPr/>
        </p:nvSpPr>
        <p:spPr>
          <a:xfrm>
            <a:off x="619166" y="1492268"/>
            <a:ext cx="627095" cy="400110"/>
          </a:xfrm>
          <a:prstGeom prst="rect">
            <a:avLst/>
          </a:prstGeom>
          <a:noFill/>
        </p:spPr>
        <p:txBody>
          <a:bodyPr wrap="none" rtlCol="0">
            <a:spAutoFit/>
          </a:bodyPr>
          <a:lstStyle/>
          <a:p>
            <a:r>
              <a:rPr lang="en-US" dirty="0"/>
              <a:t>IDR</a:t>
            </a:r>
          </a:p>
        </p:txBody>
      </p:sp>
      <p:sp>
        <p:nvSpPr>
          <p:cNvPr id="19" name="TextBox 18"/>
          <p:cNvSpPr txBox="1"/>
          <p:nvPr/>
        </p:nvSpPr>
        <p:spPr>
          <a:xfrm>
            <a:off x="1604851" y="1494540"/>
            <a:ext cx="627095" cy="400110"/>
          </a:xfrm>
          <a:prstGeom prst="rect">
            <a:avLst/>
          </a:prstGeom>
          <a:noFill/>
        </p:spPr>
        <p:txBody>
          <a:bodyPr wrap="none" rtlCol="0">
            <a:spAutoFit/>
          </a:bodyPr>
          <a:lstStyle/>
          <a:p>
            <a:r>
              <a:rPr lang="en-US" dirty="0"/>
              <a:t>IDR</a:t>
            </a:r>
          </a:p>
        </p:txBody>
      </p:sp>
      <p:sp>
        <p:nvSpPr>
          <p:cNvPr id="20" name="TextBox 19"/>
          <p:cNvSpPr txBox="1"/>
          <p:nvPr/>
        </p:nvSpPr>
        <p:spPr>
          <a:xfrm>
            <a:off x="2733086" y="1494540"/>
            <a:ext cx="627095" cy="400110"/>
          </a:xfrm>
          <a:prstGeom prst="rect">
            <a:avLst/>
          </a:prstGeom>
          <a:noFill/>
        </p:spPr>
        <p:txBody>
          <a:bodyPr wrap="none" rtlCol="0">
            <a:spAutoFit/>
          </a:bodyPr>
          <a:lstStyle/>
          <a:p>
            <a:r>
              <a:rPr lang="en-US" dirty="0"/>
              <a:t>IDR</a:t>
            </a:r>
          </a:p>
        </p:txBody>
      </p:sp>
      <p:sp>
        <p:nvSpPr>
          <p:cNvPr id="21" name="TextBox 20"/>
          <p:cNvSpPr txBox="1"/>
          <p:nvPr/>
        </p:nvSpPr>
        <p:spPr>
          <a:xfrm>
            <a:off x="3718771" y="1496812"/>
            <a:ext cx="627095" cy="400110"/>
          </a:xfrm>
          <a:prstGeom prst="rect">
            <a:avLst/>
          </a:prstGeom>
          <a:noFill/>
        </p:spPr>
        <p:txBody>
          <a:bodyPr wrap="none" rtlCol="0">
            <a:spAutoFit/>
          </a:bodyPr>
          <a:lstStyle/>
          <a:p>
            <a:r>
              <a:rPr lang="en-US" dirty="0"/>
              <a:t>IDR</a:t>
            </a:r>
          </a:p>
        </p:txBody>
      </p:sp>
      <p:sp>
        <p:nvSpPr>
          <p:cNvPr id="22" name="TextBox 21"/>
          <p:cNvSpPr txBox="1"/>
          <p:nvPr/>
        </p:nvSpPr>
        <p:spPr>
          <a:xfrm>
            <a:off x="4734793" y="1480892"/>
            <a:ext cx="627095" cy="400110"/>
          </a:xfrm>
          <a:prstGeom prst="rect">
            <a:avLst/>
          </a:prstGeom>
          <a:noFill/>
        </p:spPr>
        <p:txBody>
          <a:bodyPr wrap="none" rtlCol="0">
            <a:spAutoFit/>
          </a:bodyPr>
          <a:lstStyle/>
          <a:p>
            <a:r>
              <a:rPr lang="en-US" dirty="0"/>
              <a:t>IDR</a:t>
            </a:r>
          </a:p>
        </p:txBody>
      </p:sp>
      <p:sp>
        <p:nvSpPr>
          <p:cNvPr id="23" name="TextBox 22"/>
          <p:cNvSpPr txBox="1"/>
          <p:nvPr/>
        </p:nvSpPr>
        <p:spPr>
          <a:xfrm>
            <a:off x="5720478" y="1483164"/>
            <a:ext cx="627095" cy="400110"/>
          </a:xfrm>
          <a:prstGeom prst="rect">
            <a:avLst/>
          </a:prstGeom>
          <a:noFill/>
        </p:spPr>
        <p:txBody>
          <a:bodyPr wrap="none" rtlCol="0">
            <a:spAutoFit/>
          </a:bodyPr>
          <a:lstStyle/>
          <a:p>
            <a:r>
              <a:rPr lang="en-US" dirty="0"/>
              <a:t>IDR</a:t>
            </a:r>
          </a:p>
        </p:txBody>
      </p:sp>
      <p:sp>
        <p:nvSpPr>
          <p:cNvPr id="24" name="TextBox 23"/>
          <p:cNvSpPr txBox="1"/>
          <p:nvPr/>
        </p:nvSpPr>
        <p:spPr>
          <a:xfrm>
            <a:off x="6848713" y="1483164"/>
            <a:ext cx="627095" cy="400110"/>
          </a:xfrm>
          <a:prstGeom prst="rect">
            <a:avLst/>
          </a:prstGeom>
          <a:noFill/>
        </p:spPr>
        <p:txBody>
          <a:bodyPr wrap="none" rtlCol="0">
            <a:spAutoFit/>
          </a:bodyPr>
          <a:lstStyle/>
          <a:p>
            <a:r>
              <a:rPr lang="en-US" dirty="0"/>
              <a:t>IDR</a:t>
            </a:r>
          </a:p>
        </p:txBody>
      </p:sp>
      <p:sp>
        <p:nvSpPr>
          <p:cNvPr id="25" name="TextBox 24"/>
          <p:cNvSpPr txBox="1"/>
          <p:nvPr/>
        </p:nvSpPr>
        <p:spPr>
          <a:xfrm>
            <a:off x="7834398" y="1485436"/>
            <a:ext cx="627095" cy="400110"/>
          </a:xfrm>
          <a:prstGeom prst="rect">
            <a:avLst/>
          </a:prstGeom>
          <a:noFill/>
        </p:spPr>
        <p:txBody>
          <a:bodyPr wrap="none" rtlCol="0">
            <a:spAutoFit/>
          </a:bodyPr>
          <a:lstStyle/>
          <a:p>
            <a:r>
              <a:rPr lang="en-US" dirty="0"/>
              <a:t>IDR</a:t>
            </a:r>
          </a:p>
        </p:txBody>
      </p:sp>
      <p:sp>
        <p:nvSpPr>
          <p:cNvPr id="26" name="TextBox 25"/>
          <p:cNvSpPr txBox="1"/>
          <p:nvPr/>
        </p:nvSpPr>
        <p:spPr>
          <a:xfrm>
            <a:off x="8908041" y="1499084"/>
            <a:ext cx="627095" cy="400110"/>
          </a:xfrm>
          <a:prstGeom prst="rect">
            <a:avLst/>
          </a:prstGeom>
          <a:noFill/>
        </p:spPr>
        <p:txBody>
          <a:bodyPr wrap="none" rtlCol="0">
            <a:spAutoFit/>
          </a:bodyPr>
          <a:lstStyle/>
          <a:p>
            <a:r>
              <a:rPr lang="en-US" dirty="0"/>
              <a:t>IDR</a:t>
            </a:r>
          </a:p>
        </p:txBody>
      </p:sp>
      <p:sp>
        <p:nvSpPr>
          <p:cNvPr id="27" name="TextBox 26"/>
          <p:cNvSpPr txBox="1"/>
          <p:nvPr/>
        </p:nvSpPr>
        <p:spPr>
          <a:xfrm>
            <a:off x="9893726" y="1501356"/>
            <a:ext cx="627095" cy="400110"/>
          </a:xfrm>
          <a:prstGeom prst="rect">
            <a:avLst/>
          </a:prstGeom>
          <a:noFill/>
        </p:spPr>
        <p:txBody>
          <a:bodyPr wrap="none" rtlCol="0">
            <a:spAutoFit/>
          </a:bodyPr>
          <a:lstStyle/>
          <a:p>
            <a:r>
              <a:rPr lang="en-US" dirty="0"/>
              <a:t>IDR</a:t>
            </a:r>
          </a:p>
        </p:txBody>
      </p:sp>
      <p:sp>
        <p:nvSpPr>
          <p:cNvPr id="28" name="TextBox 27"/>
          <p:cNvSpPr txBox="1"/>
          <p:nvPr/>
        </p:nvSpPr>
        <p:spPr>
          <a:xfrm>
            <a:off x="10517719" y="2563616"/>
            <a:ext cx="881973" cy="400110"/>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2Mb/s</a:t>
            </a:r>
          </a:p>
        </p:txBody>
      </p:sp>
      <p:sp>
        <p:nvSpPr>
          <p:cNvPr id="29" name="TextBox 28"/>
          <p:cNvSpPr txBox="1"/>
          <p:nvPr/>
        </p:nvSpPr>
        <p:spPr>
          <a:xfrm>
            <a:off x="10360315" y="3927254"/>
            <a:ext cx="881973" cy="400110"/>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1Mb/s</a:t>
            </a:r>
          </a:p>
        </p:txBody>
      </p:sp>
      <p:sp>
        <p:nvSpPr>
          <p:cNvPr id="30" name="TextBox 29"/>
          <p:cNvSpPr txBox="1"/>
          <p:nvPr/>
        </p:nvSpPr>
        <p:spPr>
          <a:xfrm>
            <a:off x="10311788" y="4787626"/>
            <a:ext cx="1095172" cy="400110"/>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0.5Mb/s</a:t>
            </a:r>
          </a:p>
        </p:txBody>
      </p:sp>
      <p:sp>
        <p:nvSpPr>
          <p:cNvPr id="31" name="TextBox 30"/>
          <p:cNvSpPr txBox="1"/>
          <p:nvPr/>
        </p:nvSpPr>
        <p:spPr>
          <a:xfrm>
            <a:off x="9181953" y="1188534"/>
            <a:ext cx="2089033"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rPr>
              <a:t>IDR every 2 seconds</a:t>
            </a:r>
          </a:p>
        </p:txBody>
      </p:sp>
    </p:spTree>
    <p:extLst>
      <p:ext uri="{BB962C8B-B14F-4D97-AF65-F5344CB8AC3E}">
        <p14:creationId xmlns:p14="http://schemas.microsoft.com/office/powerpoint/2010/main" xmlns="" val="3348018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p:cNvSpPr>
            <a:spLocks noGrp="1"/>
          </p:cNvSpPr>
          <p:nvPr>
            <p:ph type="title"/>
          </p:nvPr>
        </p:nvSpPr>
        <p:spPr>
          <a:xfrm>
            <a:off x="524935" y="239714"/>
            <a:ext cx="9992784" cy="1085371"/>
          </a:xfrm>
        </p:spPr>
        <p:txBody>
          <a:bodyPr/>
          <a:lstStyle/>
          <a:p>
            <a:r>
              <a:rPr lang="en-US" b="1" dirty="0"/>
              <a:t>DRM - How it is done?</a:t>
            </a:r>
            <a:endParaRPr lang="en-US" dirty="0"/>
          </a:p>
        </p:txBody>
      </p:sp>
      <p:sp>
        <p:nvSpPr>
          <p:cNvPr id="31" name="Cube 30"/>
          <p:cNvSpPr/>
          <p:nvPr/>
        </p:nvSpPr>
        <p:spPr bwMode="auto">
          <a:xfrm>
            <a:off x="900333" y="1547447"/>
            <a:ext cx="2776025" cy="1702191"/>
          </a:xfrm>
          <a:prstGeom prst="cube">
            <a:avLst/>
          </a:prstGeom>
          <a:solidFill>
            <a:schemeClr val="tx2">
              <a:lumMod val="50000"/>
              <a:lumOff val="5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1" i="0" u="none" strike="noStrike" normalizeH="0" baseline="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rPr>
              <a:t>VSPP</a:t>
            </a:r>
          </a:p>
        </p:txBody>
      </p:sp>
      <p:sp>
        <p:nvSpPr>
          <p:cNvPr id="32" name="Cloud 31"/>
          <p:cNvSpPr/>
          <p:nvPr/>
        </p:nvSpPr>
        <p:spPr bwMode="auto">
          <a:xfrm>
            <a:off x="7258930" y="1547446"/>
            <a:ext cx="4295335" cy="2672862"/>
          </a:xfrm>
          <a:prstGeom prst="cloud">
            <a:avLst/>
          </a:prstGeom>
          <a:solidFill>
            <a:schemeClr val="accent1">
              <a:lumMod val="60000"/>
              <a:lumOff val="4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DRM Key provider</a:t>
            </a:r>
          </a:p>
        </p:txBody>
      </p:sp>
      <p:sp>
        <p:nvSpPr>
          <p:cNvPr id="33" name="Cloud 32"/>
          <p:cNvSpPr/>
          <p:nvPr/>
        </p:nvSpPr>
        <p:spPr bwMode="auto">
          <a:xfrm>
            <a:off x="8478129" y="2629593"/>
            <a:ext cx="2607212" cy="1828801"/>
          </a:xfrm>
          <a:prstGeom prst="cloud">
            <a:avLst/>
          </a:prstGeom>
          <a:solidFill>
            <a:srgbClr val="7030A0"/>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rPr>
              <a:t>Client license </a:t>
            </a:r>
          </a:p>
          <a:p>
            <a:pPr marL="0" marR="0" indent="0" algn="l" defTabSz="914400" rtl="0" eaLnBrk="1" fontAlgn="base" latinLnBrk="0" hangingPunct="1">
              <a:lnSpc>
                <a:spcPct val="100000"/>
              </a:lnSpc>
              <a:spcBef>
                <a:spcPct val="50000"/>
              </a:spcBef>
              <a:spcAft>
                <a:spcPct val="0"/>
              </a:spcAft>
              <a:buClrTx/>
              <a:buSzTx/>
              <a:buFontTx/>
              <a:buNone/>
              <a:tabLst/>
            </a:pPr>
            <a:r>
              <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rPr>
              <a:t>acquisition </a:t>
            </a:r>
          </a:p>
          <a:p>
            <a:pPr marL="0" marR="0" indent="0" algn="l" defTabSz="914400" rtl="0" eaLnBrk="1" fontAlgn="base" latinLnBrk="0" hangingPunct="1">
              <a:lnSpc>
                <a:spcPct val="100000"/>
              </a:lnSpc>
              <a:spcBef>
                <a:spcPct val="50000"/>
              </a:spcBef>
              <a:spcAft>
                <a:spcPct val="0"/>
              </a:spcAft>
              <a:buClrTx/>
              <a:buSzTx/>
              <a:buFontTx/>
              <a:buNone/>
              <a:tabLst/>
            </a:pPr>
            <a:r>
              <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rPr>
              <a:t>server</a:t>
            </a:r>
          </a:p>
        </p:txBody>
      </p:sp>
      <p:pic>
        <p:nvPicPr>
          <p:cNvPr id="34" name="Picture 2" descr="Image result for table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52051" y="5389368"/>
            <a:ext cx="3098800" cy="12954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5" name="Group 34"/>
          <p:cNvGrpSpPr/>
          <p:nvPr/>
        </p:nvGrpSpPr>
        <p:grpSpPr>
          <a:xfrm>
            <a:off x="1211051" y="3249637"/>
            <a:ext cx="5428764" cy="2229842"/>
            <a:chOff x="908287" y="3249637"/>
            <a:chExt cx="4071573" cy="2229842"/>
          </a:xfrm>
        </p:grpSpPr>
        <p:cxnSp>
          <p:nvCxnSpPr>
            <p:cNvPr id="36" name="Straight Arrow Connector 35"/>
            <p:cNvCxnSpPr>
              <a:stCxn id="34" idx="0"/>
              <a:endCxn id="31" idx="3"/>
            </p:cNvCxnSpPr>
            <p:nvPr/>
          </p:nvCxnSpPr>
          <p:spPr bwMode="auto">
            <a:xfrm flipH="1" flipV="1">
              <a:off x="1420596" y="3249637"/>
              <a:ext cx="3537090" cy="2229842"/>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37" name="TextBox 36"/>
            <p:cNvSpPr txBox="1"/>
            <p:nvPr/>
          </p:nvSpPr>
          <p:spPr>
            <a:xfrm rot="1858036">
              <a:off x="908287" y="4711112"/>
              <a:ext cx="4071573" cy="5847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blipFill>
                    <a:blip r:embed="rId4"/>
                    <a:stretch>
                      <a:fillRect/>
                    </a:stretch>
                  </a:blipFill>
                </a:rPr>
                <a:t>1. Session Allocation / Manifest request</a:t>
              </a:r>
              <a:br>
                <a:rPr lang="en-US" sz="1600" dirty="0">
                  <a:blipFill>
                    <a:blip r:embed="rId4"/>
                    <a:stretch>
                      <a:fillRect/>
                    </a:stretch>
                  </a:blipFill>
                </a:rPr>
              </a:br>
              <a:endParaRPr lang="en-US" sz="1600" dirty="0">
                <a:blipFill>
                  <a:blip r:embed="rId4"/>
                  <a:stretch>
                    <a:fillRect/>
                  </a:stretch>
                </a:blipFill>
              </a:endParaRPr>
            </a:p>
          </p:txBody>
        </p:sp>
      </p:grpSp>
      <p:grpSp>
        <p:nvGrpSpPr>
          <p:cNvPr id="38" name="Group 37"/>
          <p:cNvGrpSpPr/>
          <p:nvPr/>
        </p:nvGrpSpPr>
        <p:grpSpPr>
          <a:xfrm>
            <a:off x="3676358" y="1824354"/>
            <a:ext cx="3957711" cy="361414"/>
            <a:chOff x="2757268" y="1824354"/>
            <a:chExt cx="2968283" cy="361414"/>
          </a:xfrm>
        </p:grpSpPr>
        <p:cxnSp>
          <p:nvCxnSpPr>
            <p:cNvPr id="39" name="Straight Arrow Connector 38"/>
            <p:cNvCxnSpPr>
              <a:stCxn id="31" idx="5"/>
            </p:cNvCxnSpPr>
            <p:nvPr/>
          </p:nvCxnSpPr>
          <p:spPr bwMode="auto">
            <a:xfrm>
              <a:off x="2757268" y="2185768"/>
              <a:ext cx="2968283"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0" name="TextBox 39"/>
            <p:cNvSpPr txBox="1"/>
            <p:nvPr/>
          </p:nvSpPr>
          <p:spPr>
            <a:xfrm>
              <a:off x="3370391" y="1824354"/>
              <a:ext cx="1190470" cy="338554"/>
            </a:xfrm>
            <a:prstGeom prst="rect">
              <a:avLst/>
            </a:prstGeom>
            <a:noFill/>
          </p:spPr>
          <p:txBody>
            <a:bodyPr wrap="none" rtlCol="0">
              <a:spAutoFit/>
            </a:bodyPr>
            <a:lstStyle/>
            <a:p>
              <a:r>
                <a:rPr lang="en-US" sz="1600" dirty="0">
                  <a:blipFill>
                    <a:blip r:embed="rId4"/>
                    <a:stretch>
                      <a:fillRect/>
                    </a:stretch>
                  </a:blipFill>
                </a:rPr>
                <a:t>2. Key Request</a:t>
              </a:r>
            </a:p>
          </p:txBody>
        </p:sp>
      </p:grpSp>
      <p:grpSp>
        <p:nvGrpSpPr>
          <p:cNvPr id="41" name="Group 40"/>
          <p:cNvGrpSpPr/>
          <p:nvPr/>
        </p:nvGrpSpPr>
        <p:grpSpPr>
          <a:xfrm>
            <a:off x="3676357" y="2504050"/>
            <a:ext cx="3595896" cy="870397"/>
            <a:chOff x="2757268" y="2504049"/>
            <a:chExt cx="2696922" cy="870397"/>
          </a:xfrm>
        </p:grpSpPr>
        <p:cxnSp>
          <p:nvCxnSpPr>
            <p:cNvPr id="42" name="Straight Arrow Connector 41"/>
            <p:cNvCxnSpPr>
              <a:stCxn id="32" idx="2"/>
            </p:cNvCxnSpPr>
            <p:nvPr/>
          </p:nvCxnSpPr>
          <p:spPr bwMode="auto">
            <a:xfrm flipH="1" flipV="1">
              <a:off x="2757268" y="2504049"/>
              <a:ext cx="2696922" cy="37982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3" name="TextBox 42"/>
            <p:cNvSpPr txBox="1"/>
            <p:nvPr/>
          </p:nvSpPr>
          <p:spPr>
            <a:xfrm rot="499250">
              <a:off x="3244195" y="2666560"/>
              <a:ext cx="1723068" cy="707886"/>
            </a:xfrm>
            <a:prstGeom prst="rect">
              <a:avLst/>
            </a:prstGeom>
            <a:noFill/>
          </p:spPr>
          <p:txBody>
            <a:bodyPr wrap="none" rtlCol="0">
              <a:spAutoFit/>
            </a:bodyPr>
            <a:lstStyle/>
            <a:p>
              <a:r>
                <a:rPr lang="en-US" sz="1600" dirty="0">
                  <a:blipFill>
                    <a:blip r:embed="rId5"/>
                    <a:stretch>
                      <a:fillRect/>
                    </a:stretch>
                  </a:blipFill>
                </a:rPr>
                <a:t>3. DRM info (key data) </a:t>
              </a:r>
            </a:p>
            <a:p>
              <a:r>
                <a:rPr lang="en-US" sz="1600" dirty="0">
                  <a:blipFill>
                    <a:blip r:embed="rId5"/>
                    <a:stretch>
                      <a:fillRect/>
                    </a:stretch>
                  </a:blipFill>
                </a:rPr>
                <a:t>with data for the client</a:t>
              </a:r>
            </a:p>
          </p:txBody>
        </p:sp>
      </p:grpSp>
      <p:grpSp>
        <p:nvGrpSpPr>
          <p:cNvPr id="44" name="Group 43"/>
          <p:cNvGrpSpPr/>
          <p:nvPr/>
        </p:nvGrpSpPr>
        <p:grpSpPr>
          <a:xfrm>
            <a:off x="2682240" y="3249637"/>
            <a:ext cx="4482289" cy="2139730"/>
            <a:chOff x="2011680" y="3249637"/>
            <a:chExt cx="3361717" cy="2139730"/>
          </a:xfrm>
        </p:grpSpPr>
        <p:cxnSp>
          <p:nvCxnSpPr>
            <p:cNvPr id="45" name="Straight Arrow Connector 44"/>
            <p:cNvCxnSpPr/>
            <p:nvPr/>
          </p:nvCxnSpPr>
          <p:spPr bwMode="auto">
            <a:xfrm>
              <a:off x="2011680" y="3249637"/>
              <a:ext cx="3179298" cy="213973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46" name="TextBox 45"/>
            <p:cNvSpPr txBox="1"/>
            <p:nvPr/>
          </p:nvSpPr>
          <p:spPr>
            <a:xfrm rot="2017595">
              <a:off x="2616104" y="3812867"/>
              <a:ext cx="2757293" cy="707886"/>
            </a:xfrm>
            <a:prstGeom prst="rect">
              <a:avLst/>
            </a:prstGeom>
            <a:noFill/>
          </p:spPr>
          <p:txBody>
            <a:bodyPr wrap="none" rtlCol="0">
              <a:spAutoFit/>
            </a:bodyPr>
            <a:lstStyle/>
            <a:p>
              <a:r>
                <a:rPr lang="en-US" sz="1600" dirty="0">
                  <a:blipFill>
                    <a:blip r:embed="rId5"/>
                    <a:stretch>
                      <a:fillRect/>
                    </a:stretch>
                  </a:blipFill>
                </a:rPr>
                <a:t>4. Manifest with DRM data </a:t>
              </a:r>
            </a:p>
            <a:p>
              <a:r>
                <a:rPr lang="en-US" sz="1600" dirty="0">
                  <a:blipFill>
                    <a:blip r:embed="rId5"/>
                    <a:stretch>
                      <a:fillRect/>
                    </a:stretch>
                  </a:blipFill>
                </a:rPr>
                <a:t>(e.g. license acquisition URL &amp; key ID)</a:t>
              </a:r>
            </a:p>
          </p:txBody>
        </p:sp>
      </p:grpSp>
      <p:grpSp>
        <p:nvGrpSpPr>
          <p:cNvPr id="47" name="Group 46"/>
          <p:cNvGrpSpPr/>
          <p:nvPr/>
        </p:nvGrpSpPr>
        <p:grpSpPr>
          <a:xfrm>
            <a:off x="7634069" y="4061222"/>
            <a:ext cx="1369255" cy="1600108"/>
            <a:chOff x="5725551" y="4061222"/>
            <a:chExt cx="1026941" cy="1600108"/>
          </a:xfrm>
        </p:grpSpPr>
        <p:cxnSp>
          <p:nvCxnSpPr>
            <p:cNvPr id="48" name="Straight Arrow Connector 47"/>
            <p:cNvCxnSpPr/>
            <p:nvPr/>
          </p:nvCxnSpPr>
          <p:spPr bwMode="auto">
            <a:xfrm flipV="1">
              <a:off x="5725551" y="4319502"/>
              <a:ext cx="1026941" cy="1159976"/>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9" name="TextBox 48"/>
            <p:cNvSpPr txBox="1"/>
            <p:nvPr/>
          </p:nvSpPr>
          <p:spPr>
            <a:xfrm rot="18615690">
              <a:off x="5471329" y="4595819"/>
              <a:ext cx="1600108" cy="530914"/>
            </a:xfrm>
            <a:prstGeom prst="rect">
              <a:avLst/>
            </a:prstGeom>
            <a:noFill/>
          </p:spPr>
          <p:txBody>
            <a:bodyPr wrap="square" rtlCol="0">
              <a:spAutoFit/>
            </a:bodyPr>
            <a:lstStyle/>
            <a:p>
              <a:r>
                <a:rPr lang="en-US" sz="1600" dirty="0"/>
                <a:t>5.1. Decryption </a:t>
              </a:r>
            </a:p>
            <a:p>
              <a:r>
                <a:rPr lang="en-US" sz="1600" dirty="0"/>
                <a:t>Key Request</a:t>
              </a:r>
            </a:p>
          </p:txBody>
        </p:sp>
      </p:grpSp>
      <p:grpSp>
        <p:nvGrpSpPr>
          <p:cNvPr id="50" name="Group 49"/>
          <p:cNvGrpSpPr/>
          <p:nvPr/>
        </p:nvGrpSpPr>
        <p:grpSpPr>
          <a:xfrm>
            <a:off x="1235749" y="3249637"/>
            <a:ext cx="5309535" cy="2987484"/>
            <a:chOff x="926811" y="3249637"/>
            <a:chExt cx="3982151" cy="2987484"/>
          </a:xfrm>
        </p:grpSpPr>
        <p:cxnSp>
          <p:nvCxnSpPr>
            <p:cNvPr id="51" name="Curved Connector 50"/>
            <p:cNvCxnSpPr/>
            <p:nvPr/>
          </p:nvCxnSpPr>
          <p:spPr bwMode="auto">
            <a:xfrm>
              <a:off x="926811" y="3249637"/>
              <a:ext cx="3982151" cy="2948300"/>
            </a:xfrm>
            <a:prstGeom prst="curvedConnector3">
              <a:avLst>
                <a:gd name="adj1" fmla="val -164"/>
              </a:avLst>
            </a:prstGeom>
            <a:solidFill>
              <a:schemeClr val="accent1"/>
            </a:solidFill>
            <a:ln w="38100" cap="flat" cmpd="sng" algn="ctr">
              <a:solidFill>
                <a:schemeClr val="tx1"/>
              </a:solidFill>
              <a:prstDash val="solid"/>
              <a:round/>
              <a:headEnd type="none" w="med" len="med"/>
              <a:tailEnd type="arrow"/>
            </a:ln>
            <a:effectLst/>
          </p:spPr>
        </p:cxnSp>
        <p:sp>
          <p:nvSpPr>
            <p:cNvPr id="52" name="TextBox 51"/>
            <p:cNvSpPr txBox="1"/>
            <p:nvPr/>
          </p:nvSpPr>
          <p:spPr>
            <a:xfrm rot="911792">
              <a:off x="1488371" y="5837011"/>
              <a:ext cx="2146261" cy="400110"/>
            </a:xfrm>
            <a:prstGeom prst="rect">
              <a:avLst/>
            </a:prstGeom>
            <a:noFill/>
          </p:spPr>
          <p:txBody>
            <a:bodyPr wrap="none" rtlCol="0">
              <a:spAutoFit/>
            </a:bodyPr>
            <a:lstStyle/>
            <a:p>
              <a:r>
                <a:rPr lang="en-US" dirty="0">
                  <a:blipFill>
                    <a:blip r:embed="rId5"/>
                    <a:stretch>
                      <a:fillRect/>
                    </a:stretch>
                  </a:blipFill>
                </a:rPr>
                <a:t>5.2 Encrypt</a:t>
              </a:r>
              <a:r>
                <a:rPr lang="en-US" i="1" dirty="0">
                  <a:blipFill>
                    <a:blip r:embed="rId5"/>
                    <a:stretch>
                      <a:fillRect/>
                    </a:stretch>
                  </a:blipFill>
                </a:rPr>
                <a:t>e</a:t>
              </a:r>
              <a:r>
                <a:rPr lang="en-US" dirty="0">
                  <a:blipFill>
                    <a:blip r:embed="rId5"/>
                    <a:stretch>
                      <a:fillRect/>
                    </a:stretch>
                  </a:blipFill>
                </a:rPr>
                <a:t>d Segment</a:t>
              </a:r>
            </a:p>
          </p:txBody>
        </p:sp>
      </p:grpSp>
      <p:grpSp>
        <p:nvGrpSpPr>
          <p:cNvPr id="53" name="Group 52"/>
          <p:cNvGrpSpPr/>
          <p:nvPr/>
        </p:nvGrpSpPr>
        <p:grpSpPr>
          <a:xfrm>
            <a:off x="7634069" y="4458394"/>
            <a:ext cx="2147665" cy="1922934"/>
            <a:chOff x="5725551" y="4458393"/>
            <a:chExt cx="1610749" cy="1922934"/>
          </a:xfrm>
        </p:grpSpPr>
        <p:cxnSp>
          <p:nvCxnSpPr>
            <p:cNvPr id="54" name="Straight Arrow Connector 53"/>
            <p:cNvCxnSpPr/>
            <p:nvPr/>
          </p:nvCxnSpPr>
          <p:spPr bwMode="auto">
            <a:xfrm flipH="1">
              <a:off x="5725551" y="4458393"/>
              <a:ext cx="1610749" cy="1739544"/>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55" name="TextBox 54"/>
            <p:cNvSpPr txBox="1"/>
            <p:nvPr/>
          </p:nvSpPr>
          <p:spPr>
            <a:xfrm rot="18805078">
              <a:off x="5850642" y="5352520"/>
              <a:ext cx="1803699" cy="253916"/>
            </a:xfrm>
            <a:prstGeom prst="rect">
              <a:avLst/>
            </a:prstGeom>
            <a:noFill/>
          </p:spPr>
          <p:txBody>
            <a:bodyPr wrap="none" rtlCol="0">
              <a:spAutoFit/>
            </a:bodyPr>
            <a:lstStyle/>
            <a:p>
              <a:r>
                <a:rPr lang="en-US" sz="1600" dirty="0">
                  <a:solidFill>
                    <a:srgbClr val="E32119"/>
                  </a:solidFill>
                </a:rPr>
                <a:t>6. Decryption Key</a:t>
              </a:r>
            </a:p>
          </p:txBody>
        </p:sp>
      </p:grpSp>
    </p:spTree>
    <p:extLst>
      <p:ext uri="{BB962C8B-B14F-4D97-AF65-F5344CB8AC3E}">
        <p14:creationId xmlns:p14="http://schemas.microsoft.com/office/powerpoint/2010/main" xmlns="" val="7066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10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right)">
                                      <p:cBhvr>
                                        <p:cTn id="17" dur="10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up)">
                                      <p:cBhvr>
                                        <p:cTn id="22" dur="10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10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up)">
                                      <p:cBhvr>
                                        <p:cTn id="32" dur="10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4934" y="239714"/>
            <a:ext cx="10120319" cy="1085371"/>
          </a:xfrm>
        </p:spPr>
        <p:txBody>
          <a:bodyPr/>
          <a:lstStyle/>
          <a:p>
            <a:r>
              <a:rPr lang="en-US" dirty="0"/>
              <a:t>Traditional OTT system</a:t>
            </a:r>
          </a:p>
        </p:txBody>
      </p:sp>
      <p:sp>
        <p:nvSpPr>
          <p:cNvPr id="4" name="Rectangle 3"/>
          <p:cNvSpPr/>
          <p:nvPr/>
        </p:nvSpPr>
        <p:spPr bwMode="auto">
          <a:xfrm>
            <a:off x="4785815" y="3029179"/>
            <a:ext cx="4931391" cy="1555845"/>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Smooth Streaming</a:t>
            </a:r>
            <a:endPar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bwMode="auto">
          <a:xfrm>
            <a:off x="4785815" y="4585024"/>
            <a:ext cx="4931391" cy="1555845"/>
          </a:xfrm>
          <a:prstGeom prst="rect">
            <a:avLst/>
          </a:prstGeom>
          <a:solidFill>
            <a:srgbClr val="7030A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rPr>
              <a:t>MPEG-DASH</a:t>
            </a:r>
          </a:p>
        </p:txBody>
      </p:sp>
      <p:sp>
        <p:nvSpPr>
          <p:cNvPr id="6" name="Rectangle 5"/>
          <p:cNvSpPr/>
          <p:nvPr/>
        </p:nvSpPr>
        <p:spPr bwMode="auto">
          <a:xfrm>
            <a:off x="4785815" y="1473334"/>
            <a:ext cx="4931391" cy="1555845"/>
          </a:xfrm>
          <a:prstGeom prst="rect">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rPr>
              <a:t>HLS</a:t>
            </a:r>
          </a:p>
        </p:txBody>
      </p:sp>
      <p:sp>
        <p:nvSpPr>
          <p:cNvPr id="7" name="Left-Right Arrow 6"/>
          <p:cNvSpPr/>
          <p:nvPr/>
        </p:nvSpPr>
        <p:spPr bwMode="auto">
          <a:xfrm>
            <a:off x="524935" y="3179303"/>
            <a:ext cx="3824152" cy="1009934"/>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rPr>
              <a:t>Smooth Streaming</a:t>
            </a:r>
          </a:p>
        </p:txBody>
      </p:sp>
      <p:sp>
        <p:nvSpPr>
          <p:cNvPr id="8" name="Rounded Rectangle 7"/>
          <p:cNvSpPr/>
          <p:nvPr/>
        </p:nvSpPr>
        <p:spPr bwMode="auto">
          <a:xfrm>
            <a:off x="4349087" y="1297163"/>
            <a:ext cx="436728" cy="5075716"/>
          </a:xfrm>
          <a:prstGeom prst="roundRect">
            <a:avLst/>
          </a:prstGeom>
          <a:solidFill>
            <a:schemeClr val="tx2">
              <a:lumMod val="25000"/>
              <a:lumOff val="7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sp>
        <p:nvSpPr>
          <p:cNvPr id="9" name="TextBox 8"/>
          <p:cNvSpPr txBox="1"/>
          <p:nvPr/>
        </p:nvSpPr>
        <p:spPr>
          <a:xfrm rot="5400000">
            <a:off x="3724544" y="3526610"/>
            <a:ext cx="1677254" cy="400110"/>
          </a:xfrm>
          <a:prstGeom prst="rect">
            <a:avLst/>
          </a:prstGeom>
          <a:noFill/>
        </p:spPr>
        <p:txBody>
          <a:bodyPr wrap="none" rtlCol="0">
            <a:spAutoFit/>
          </a:bodyPr>
          <a:lstStyle/>
          <a:p>
            <a:r>
              <a:rPr lang="en-US" dirty="0"/>
              <a:t>HTTP Server</a:t>
            </a:r>
          </a:p>
        </p:txBody>
      </p:sp>
      <p:sp>
        <p:nvSpPr>
          <p:cNvPr id="10" name="Left Arrow Callout 9"/>
          <p:cNvSpPr/>
          <p:nvPr/>
        </p:nvSpPr>
        <p:spPr bwMode="auto">
          <a:xfrm>
            <a:off x="9717205" y="1569493"/>
            <a:ext cx="2147248" cy="1318545"/>
          </a:xfrm>
          <a:prstGeom prst="leftArrowCallout">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HLS</a:t>
            </a:r>
          </a:p>
          <a:p>
            <a:pPr marL="0" marR="0" indent="0" algn="l" defTabSz="914400" rtl="0" eaLnBrk="1" fontAlgn="base" latinLnBrk="0" hangingPunct="1">
              <a:lnSpc>
                <a:spcPct val="100000"/>
              </a:lnSpc>
              <a:spcBef>
                <a:spcPct val="50000"/>
              </a:spcBef>
              <a:spcAft>
                <a:spcPct val="0"/>
              </a:spcAft>
              <a:buClrTx/>
              <a:buSzTx/>
              <a:buFontTx/>
              <a:buNone/>
              <a:tabLst/>
            </a:pPr>
            <a:r>
              <a:rPr kumimoji="0" lang="en-US" sz="1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rPr>
              <a:t>Packager</a:t>
            </a:r>
          </a:p>
        </p:txBody>
      </p:sp>
      <p:sp>
        <p:nvSpPr>
          <p:cNvPr id="13" name="Left Arrow Callout 12"/>
          <p:cNvSpPr/>
          <p:nvPr/>
        </p:nvSpPr>
        <p:spPr bwMode="auto">
          <a:xfrm>
            <a:off x="9717205" y="3179304"/>
            <a:ext cx="2147248" cy="1318545"/>
          </a:xfrm>
          <a:prstGeom prst="leftArrowCallout">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Smooth</a:t>
            </a:r>
          </a:p>
          <a:p>
            <a:pPr marL="0" marR="0" indent="0" algn="l" defTabSz="914400" rtl="0" eaLnBrk="1" fontAlgn="base" latinLnBrk="0" hangingPunct="1">
              <a:lnSpc>
                <a:spcPct val="100000"/>
              </a:lnSpc>
              <a:spcBef>
                <a:spcPct val="50000"/>
              </a:spcBef>
              <a:spcAft>
                <a:spcPct val="0"/>
              </a:spcAft>
              <a:buClrTx/>
              <a:buSzTx/>
              <a:buFontTx/>
              <a:buNone/>
              <a:tabLst/>
            </a:pPr>
            <a:r>
              <a:rPr kumimoji="0" lang="en-US" sz="1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rPr>
              <a:t>Packager</a:t>
            </a:r>
          </a:p>
        </p:txBody>
      </p:sp>
      <p:sp>
        <p:nvSpPr>
          <p:cNvPr id="14" name="Left Arrow Callout 13"/>
          <p:cNvSpPr/>
          <p:nvPr/>
        </p:nvSpPr>
        <p:spPr bwMode="auto">
          <a:xfrm>
            <a:off x="9717205" y="4650249"/>
            <a:ext cx="2147248" cy="1318545"/>
          </a:xfrm>
          <a:prstGeom prst="leftArrowCallout">
            <a:avLst/>
          </a:prstGeom>
          <a:solidFill>
            <a:srgbClr val="7030A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DASH</a:t>
            </a:r>
          </a:p>
          <a:p>
            <a:pPr marL="0" marR="0" indent="0" algn="l" defTabSz="914400" rtl="0" eaLnBrk="1" fontAlgn="base" latinLnBrk="0" hangingPunct="1">
              <a:lnSpc>
                <a:spcPct val="100000"/>
              </a:lnSpc>
              <a:spcBef>
                <a:spcPct val="50000"/>
              </a:spcBef>
              <a:spcAft>
                <a:spcPct val="0"/>
              </a:spcAft>
              <a:buClrTx/>
              <a:buSzTx/>
              <a:buFontTx/>
              <a:buNone/>
              <a:tabLst/>
            </a:pPr>
            <a:r>
              <a:rPr kumimoji="0" lang="en-US" sz="1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rPr>
              <a:t>Packager</a:t>
            </a:r>
          </a:p>
        </p:txBody>
      </p:sp>
      <p:sp>
        <p:nvSpPr>
          <p:cNvPr id="12" name="Left-Right Arrow 11"/>
          <p:cNvSpPr/>
          <p:nvPr/>
        </p:nvSpPr>
        <p:spPr bwMode="auto">
          <a:xfrm>
            <a:off x="524935" y="1723797"/>
            <a:ext cx="3824151" cy="1009934"/>
          </a:xfrm>
          <a:prstGeom prst="leftRightArrow">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HLS Streaming</a:t>
            </a:r>
            <a:endPar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5" name="Left-Right Arrow 14"/>
          <p:cNvSpPr/>
          <p:nvPr/>
        </p:nvSpPr>
        <p:spPr bwMode="auto">
          <a:xfrm>
            <a:off x="524935" y="4857978"/>
            <a:ext cx="3771496" cy="1009934"/>
          </a:xfrm>
          <a:prstGeom prst="leftRightArrow">
            <a:avLst/>
          </a:prstGeom>
          <a:solidFill>
            <a:srgbClr val="7030A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rPr>
              <a:t>DASH Streaming</a:t>
            </a:r>
          </a:p>
        </p:txBody>
      </p:sp>
    </p:spTree>
    <p:extLst>
      <p:ext uri="{BB962C8B-B14F-4D97-AF65-F5344CB8AC3E}">
        <p14:creationId xmlns:p14="http://schemas.microsoft.com/office/powerpoint/2010/main" xmlns="" val="4058214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VSPP using </a:t>
            </a:r>
            <a:r>
              <a:rPr lang="en-US" dirty="0" err="1"/>
              <a:t>jitp</a:t>
            </a:r>
            <a:endParaRPr lang="en-US" dirty="0"/>
          </a:p>
        </p:txBody>
      </p:sp>
      <p:sp>
        <p:nvSpPr>
          <p:cNvPr id="5" name="Rectangle 4"/>
          <p:cNvSpPr/>
          <p:nvPr/>
        </p:nvSpPr>
        <p:spPr bwMode="auto">
          <a:xfrm>
            <a:off x="10517720" y="2369878"/>
            <a:ext cx="1474115" cy="2450057"/>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Encoder</a:t>
            </a:r>
          </a:p>
          <a:p>
            <a:pPr marL="0" marR="0" indent="0" algn="l" defTabSz="914400" rtl="0" eaLnBrk="1" fontAlgn="base" latinLnBrk="0" hangingPunct="1">
              <a:lnSpc>
                <a:spcPct val="100000"/>
              </a:lnSpc>
              <a:spcBef>
                <a:spcPct val="50000"/>
              </a:spcBef>
              <a:spcAft>
                <a:spcPct val="0"/>
              </a:spcAft>
              <a:buClrTx/>
              <a:buSzTx/>
              <a:buFontTx/>
              <a:buNone/>
              <a:tabLst/>
            </a:pPr>
            <a:r>
              <a:rPr lang="en-US" dirty="0"/>
              <a:t>MBR TS</a:t>
            </a:r>
            <a:endParaRPr kumimoji="0" lang="en-US" sz="2000" b="0" i="0" u="none" strike="noStrike" cap="none" normalizeH="0" baseline="0" dirty="0">
              <a:ln>
                <a:noFill/>
              </a:ln>
              <a:solidFill>
                <a:schemeClr val="tx1"/>
              </a:solidFill>
              <a:effectLst/>
              <a:latin typeface="Arial" charset="0"/>
            </a:endParaRPr>
          </a:p>
        </p:txBody>
      </p:sp>
      <p:sp>
        <p:nvSpPr>
          <p:cNvPr id="6" name="Left Arrow 5"/>
          <p:cNvSpPr/>
          <p:nvPr/>
        </p:nvSpPr>
        <p:spPr bwMode="auto">
          <a:xfrm>
            <a:off x="8643583" y="2639901"/>
            <a:ext cx="1874136" cy="887104"/>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 name="Left Arrow 6"/>
          <p:cNvSpPr/>
          <p:nvPr/>
        </p:nvSpPr>
        <p:spPr bwMode="auto">
          <a:xfrm>
            <a:off x="8643583" y="3527005"/>
            <a:ext cx="1874136" cy="586854"/>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8" name="Left Arrow 7"/>
          <p:cNvSpPr/>
          <p:nvPr/>
        </p:nvSpPr>
        <p:spPr bwMode="auto">
          <a:xfrm>
            <a:off x="8643583" y="4231080"/>
            <a:ext cx="1874136" cy="293427"/>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9" name="Rectangle 8"/>
          <p:cNvSpPr/>
          <p:nvPr/>
        </p:nvSpPr>
        <p:spPr bwMode="auto">
          <a:xfrm>
            <a:off x="5968621" y="2442949"/>
            <a:ext cx="2674960" cy="2376987"/>
          </a:xfrm>
          <a:prstGeom prst="rect">
            <a:avLst/>
          </a:prstGeom>
          <a:solidFill>
            <a:srgbClr val="00B0F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1" i="0" u="none" strike="noStrike" normalizeH="0" baseline="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a:p>
            <a:pPr marL="0" marR="0" indent="0" algn="l" defTabSz="914400" rtl="0" eaLnBrk="1" fontAlgn="base" latinLnBrk="0" hangingPunct="1">
              <a:lnSpc>
                <a:spcPct val="100000"/>
              </a:lnSpc>
              <a:spcBef>
                <a:spcPct val="50000"/>
              </a:spcBef>
              <a:spcAft>
                <a:spcPct val="0"/>
              </a:spcAft>
              <a:buClrTx/>
              <a:buSzTx/>
              <a:buFontTx/>
              <a:buNone/>
              <a:tabLst/>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1" i="0" u="none" strike="noStrike" normalizeH="0" baseline="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rPr>
              <a:t>VSPP Storage</a:t>
            </a:r>
          </a:p>
        </p:txBody>
      </p:sp>
      <p:grpSp>
        <p:nvGrpSpPr>
          <p:cNvPr id="2" name="Group 1"/>
          <p:cNvGrpSpPr/>
          <p:nvPr/>
        </p:nvGrpSpPr>
        <p:grpSpPr>
          <a:xfrm>
            <a:off x="4876800" y="2062594"/>
            <a:ext cx="1091821" cy="3131536"/>
            <a:chOff x="3657600" y="2175138"/>
            <a:chExt cx="818866" cy="3131536"/>
          </a:xfrm>
        </p:grpSpPr>
        <p:sp>
          <p:nvSpPr>
            <p:cNvPr id="11" name="Rounded Rectangle 10"/>
            <p:cNvSpPr/>
            <p:nvPr/>
          </p:nvSpPr>
          <p:spPr bwMode="auto">
            <a:xfrm>
              <a:off x="3657600" y="2175138"/>
              <a:ext cx="818866" cy="3131536"/>
            </a:xfrm>
            <a:prstGeom prst="roundRect">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sp>
          <p:nvSpPr>
            <p:cNvPr id="12" name="TextBox 11"/>
            <p:cNvSpPr txBox="1"/>
            <p:nvPr/>
          </p:nvSpPr>
          <p:spPr>
            <a:xfrm rot="5400000">
              <a:off x="2552740" y="3637212"/>
              <a:ext cx="3028586" cy="300083"/>
            </a:xfrm>
            <a:prstGeom prst="rect">
              <a:avLst/>
            </a:prstGeom>
            <a:noFill/>
          </p:spPr>
          <p:txBody>
            <a:bodyPr wrap="none" rtlCol="0">
              <a:spAutoFit/>
            </a:bodyPr>
            <a:lstStyle/>
            <a:p>
              <a:r>
                <a:rPr lang="en-US" b="1" dirty="0"/>
                <a:t>Just In Time Packaging</a:t>
              </a:r>
            </a:p>
          </p:txBody>
        </p:sp>
      </p:grpSp>
      <p:sp>
        <p:nvSpPr>
          <p:cNvPr id="10" name="Left-Right Arrow 9"/>
          <p:cNvSpPr/>
          <p:nvPr/>
        </p:nvSpPr>
        <p:spPr bwMode="auto">
          <a:xfrm>
            <a:off x="615921" y="3179303"/>
            <a:ext cx="3824152" cy="1009934"/>
          </a:xfrm>
          <a:prstGeom prst="lef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rPr>
              <a:t>Smooth Streaming</a:t>
            </a:r>
          </a:p>
        </p:txBody>
      </p:sp>
      <p:sp>
        <p:nvSpPr>
          <p:cNvPr id="13" name="Rounded Rectangle 12"/>
          <p:cNvSpPr/>
          <p:nvPr/>
        </p:nvSpPr>
        <p:spPr bwMode="auto">
          <a:xfrm>
            <a:off x="4440072" y="1325084"/>
            <a:ext cx="436728" cy="4878768"/>
          </a:xfrm>
          <a:prstGeom prst="roundRect">
            <a:avLst/>
          </a:prstGeom>
          <a:solidFill>
            <a:schemeClr val="tx2">
              <a:lumMod val="25000"/>
              <a:lumOff val="7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sp>
        <p:nvSpPr>
          <p:cNvPr id="14" name="Left-Right Arrow 13"/>
          <p:cNvSpPr/>
          <p:nvPr/>
        </p:nvSpPr>
        <p:spPr bwMode="auto">
          <a:xfrm>
            <a:off x="615922" y="1726442"/>
            <a:ext cx="3824151" cy="1009934"/>
          </a:xfrm>
          <a:prstGeom prst="leftRightArrow">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HLS Streaming</a:t>
            </a:r>
            <a:endPar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5" name="Left-Right Arrow 14"/>
          <p:cNvSpPr/>
          <p:nvPr/>
        </p:nvSpPr>
        <p:spPr bwMode="auto">
          <a:xfrm>
            <a:off x="668577" y="4857978"/>
            <a:ext cx="3771496" cy="1009934"/>
          </a:xfrm>
          <a:prstGeom prst="leftRightArrow">
            <a:avLst/>
          </a:prstGeom>
          <a:solidFill>
            <a:srgbClr val="7030A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rPr>
              <a:t>DASH Streaming</a:t>
            </a:r>
          </a:p>
        </p:txBody>
      </p:sp>
      <p:sp>
        <p:nvSpPr>
          <p:cNvPr id="20" name="TextBox 19"/>
          <p:cNvSpPr txBox="1"/>
          <p:nvPr/>
        </p:nvSpPr>
        <p:spPr>
          <a:xfrm rot="5400000">
            <a:off x="3851925" y="3526610"/>
            <a:ext cx="1677254" cy="400110"/>
          </a:xfrm>
          <a:prstGeom prst="rect">
            <a:avLst/>
          </a:prstGeom>
          <a:noFill/>
        </p:spPr>
        <p:txBody>
          <a:bodyPr wrap="none" rtlCol="0">
            <a:spAutoFit/>
          </a:bodyPr>
          <a:lstStyle/>
          <a:p>
            <a:r>
              <a:rPr lang="en-US" dirty="0"/>
              <a:t>HTTP Server</a:t>
            </a:r>
          </a:p>
        </p:txBody>
      </p:sp>
    </p:spTree>
    <p:extLst>
      <p:ext uri="{BB962C8B-B14F-4D97-AF65-F5344CB8AC3E}">
        <p14:creationId xmlns:p14="http://schemas.microsoft.com/office/powerpoint/2010/main" xmlns="" val="171397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reeform 3"/>
          <p:cNvSpPr>
            <a:spLocks noChangeAspect="1" noEditPoints="1"/>
          </p:cNvSpPr>
          <p:nvPr/>
        </p:nvSpPr>
        <p:spPr bwMode="auto">
          <a:xfrm>
            <a:off x="6772561" y="2134672"/>
            <a:ext cx="876034" cy="895305"/>
          </a:xfrm>
          <a:custGeom>
            <a:avLst/>
            <a:gdLst>
              <a:gd name="T0" fmla="*/ 2147483647 w 462"/>
              <a:gd name="T1" fmla="*/ 2147483647 h 472"/>
              <a:gd name="T2" fmla="*/ 2147483647 w 462"/>
              <a:gd name="T3" fmla="*/ 2147483647 h 472"/>
              <a:gd name="T4" fmla="*/ 2147483647 w 462"/>
              <a:gd name="T5" fmla="*/ 2147483647 h 472"/>
              <a:gd name="T6" fmla="*/ 2147483647 w 462"/>
              <a:gd name="T7" fmla="*/ 2147483647 h 472"/>
              <a:gd name="T8" fmla="*/ 2147483647 w 462"/>
              <a:gd name="T9" fmla="*/ 2147483647 h 472"/>
              <a:gd name="T10" fmla="*/ 2147483647 w 462"/>
              <a:gd name="T11" fmla="*/ 2147483647 h 472"/>
              <a:gd name="T12" fmla="*/ 2147483647 w 462"/>
              <a:gd name="T13" fmla="*/ 2147483647 h 472"/>
              <a:gd name="T14" fmla="*/ 2147483647 w 462"/>
              <a:gd name="T15" fmla="*/ 2147483647 h 472"/>
              <a:gd name="T16" fmla="*/ 2147483647 w 462"/>
              <a:gd name="T17" fmla="*/ 2147483647 h 472"/>
              <a:gd name="T18" fmla="*/ 2147483647 w 462"/>
              <a:gd name="T19" fmla="*/ 2147483647 h 472"/>
              <a:gd name="T20" fmla="*/ 2147483647 w 462"/>
              <a:gd name="T21" fmla="*/ 2147483647 h 472"/>
              <a:gd name="T22" fmla="*/ 2147483647 w 462"/>
              <a:gd name="T23" fmla="*/ 2147483647 h 472"/>
              <a:gd name="T24" fmla="*/ 2147483647 w 462"/>
              <a:gd name="T25" fmla="*/ 2147483647 h 472"/>
              <a:gd name="T26" fmla="*/ 2147483647 w 462"/>
              <a:gd name="T27" fmla="*/ 2147483647 h 472"/>
              <a:gd name="T28" fmla="*/ 2147483647 w 462"/>
              <a:gd name="T29" fmla="*/ 2147483647 h 472"/>
              <a:gd name="T30" fmla="*/ 2147483647 w 462"/>
              <a:gd name="T31" fmla="*/ 2147483647 h 472"/>
              <a:gd name="T32" fmla="*/ 2147483647 w 462"/>
              <a:gd name="T33" fmla="*/ 2147483647 h 472"/>
              <a:gd name="T34" fmla="*/ 2147483647 w 462"/>
              <a:gd name="T35" fmla="*/ 2147483647 h 472"/>
              <a:gd name="T36" fmla="*/ 2147483647 w 462"/>
              <a:gd name="T37" fmla="*/ 2147483647 h 472"/>
              <a:gd name="T38" fmla="*/ 2147483647 w 462"/>
              <a:gd name="T39" fmla="*/ 2147483647 h 472"/>
              <a:gd name="T40" fmla="*/ 2147483647 w 462"/>
              <a:gd name="T41" fmla="*/ 2147483647 h 472"/>
              <a:gd name="T42" fmla="*/ 2147483647 w 462"/>
              <a:gd name="T43" fmla="*/ 2147483647 h 472"/>
              <a:gd name="T44" fmla="*/ 2147483647 w 462"/>
              <a:gd name="T45" fmla="*/ 2147483647 h 472"/>
              <a:gd name="T46" fmla="*/ 2147483647 w 462"/>
              <a:gd name="T47" fmla="*/ 2147483647 h 472"/>
              <a:gd name="T48" fmla="*/ 2147483647 w 462"/>
              <a:gd name="T49" fmla="*/ 2147483647 h 472"/>
              <a:gd name="T50" fmla="*/ 2147483647 w 462"/>
              <a:gd name="T51" fmla="*/ 2147483647 h 472"/>
              <a:gd name="T52" fmla="*/ 2147483647 w 462"/>
              <a:gd name="T53" fmla="*/ 2147483647 h 472"/>
              <a:gd name="T54" fmla="*/ 2147483647 w 462"/>
              <a:gd name="T55" fmla="*/ 2147483647 h 472"/>
              <a:gd name="T56" fmla="*/ 2147483647 w 462"/>
              <a:gd name="T57" fmla="*/ 2147483647 h 472"/>
              <a:gd name="T58" fmla="*/ 2147483647 w 462"/>
              <a:gd name="T59" fmla="*/ 2147483647 h 472"/>
              <a:gd name="T60" fmla="*/ 2147483647 w 462"/>
              <a:gd name="T61" fmla="*/ 2147483647 h 472"/>
              <a:gd name="T62" fmla="*/ 2147483647 w 462"/>
              <a:gd name="T63" fmla="*/ 2147483647 h 472"/>
              <a:gd name="T64" fmla="*/ 2147483647 w 462"/>
              <a:gd name="T65" fmla="*/ 2147483647 h 472"/>
              <a:gd name="T66" fmla="*/ 2147483647 w 462"/>
              <a:gd name="T67" fmla="*/ 2147483647 h 472"/>
              <a:gd name="T68" fmla="*/ 2147483647 w 462"/>
              <a:gd name="T69" fmla="*/ 2147483647 h 472"/>
              <a:gd name="T70" fmla="*/ 0 w 462"/>
              <a:gd name="T71" fmla="*/ 2147483647 h 472"/>
              <a:gd name="T72" fmla="*/ 2147483647 w 462"/>
              <a:gd name="T73" fmla="*/ 2147483647 h 472"/>
              <a:gd name="T74" fmla="*/ 2147483647 w 462"/>
              <a:gd name="T75" fmla="*/ 2147483647 h 472"/>
              <a:gd name="T76" fmla="*/ 2147483647 w 462"/>
              <a:gd name="T77" fmla="*/ 2147483647 h 472"/>
              <a:gd name="T78" fmla="*/ 2147483647 w 462"/>
              <a:gd name="T79" fmla="*/ 2147483647 h 472"/>
              <a:gd name="T80" fmla="*/ 2147483647 w 462"/>
              <a:gd name="T81" fmla="*/ 2147483647 h 472"/>
              <a:gd name="T82" fmla="*/ 2147483647 w 462"/>
              <a:gd name="T83" fmla="*/ 2147483647 h 472"/>
              <a:gd name="T84" fmla="*/ 2147483647 w 462"/>
              <a:gd name="T85" fmla="*/ 2147483647 h 472"/>
              <a:gd name="T86" fmla="*/ 2147483647 w 462"/>
              <a:gd name="T87" fmla="*/ 2147483647 h 472"/>
              <a:gd name="T88" fmla="*/ 2147483647 w 462"/>
              <a:gd name="T89" fmla="*/ 2147483647 h 472"/>
              <a:gd name="T90" fmla="*/ 2147483647 w 462"/>
              <a:gd name="T91" fmla="*/ 2147483647 h 472"/>
              <a:gd name="T92" fmla="*/ 2147483647 w 462"/>
              <a:gd name="T93" fmla="*/ 2147483647 h 472"/>
              <a:gd name="T94" fmla="*/ 2147483647 w 462"/>
              <a:gd name="T95" fmla="*/ 2147483647 h 472"/>
              <a:gd name="T96" fmla="*/ 2147483647 w 462"/>
              <a:gd name="T97" fmla="*/ 2147483647 h 472"/>
              <a:gd name="T98" fmla="*/ 2147483647 w 462"/>
              <a:gd name="T99" fmla="*/ 2147483647 h 472"/>
              <a:gd name="T100" fmla="*/ 2147483647 w 462"/>
              <a:gd name="T101" fmla="*/ 2147483647 h 472"/>
              <a:gd name="T102" fmla="*/ 2147483647 w 462"/>
              <a:gd name="T103" fmla="*/ 2147483647 h 472"/>
              <a:gd name="T104" fmla="*/ 2147483647 w 462"/>
              <a:gd name="T105" fmla="*/ 2147483647 h 472"/>
              <a:gd name="T106" fmla="*/ 2147483647 w 462"/>
              <a:gd name="T107" fmla="*/ 2147483647 h 472"/>
              <a:gd name="T108" fmla="*/ 2147483647 w 462"/>
              <a:gd name="T109" fmla="*/ 2147483647 h 472"/>
              <a:gd name="T110" fmla="*/ 2147483647 w 462"/>
              <a:gd name="T111" fmla="*/ 2147483647 h 472"/>
              <a:gd name="T112" fmla="*/ 2147483647 w 462"/>
              <a:gd name="T113" fmla="*/ 2147483647 h 472"/>
              <a:gd name="T114" fmla="*/ 2147483647 w 462"/>
              <a:gd name="T115" fmla="*/ 2147483647 h 472"/>
              <a:gd name="T116" fmla="*/ 2147483647 w 462"/>
              <a:gd name="T117" fmla="*/ 2147483647 h 472"/>
              <a:gd name="T118" fmla="*/ 2147483647 w 462"/>
              <a:gd name="T119" fmla="*/ 2147483647 h 472"/>
              <a:gd name="T120" fmla="*/ 2147483647 w 462"/>
              <a:gd name="T121" fmla="*/ 2147483647 h 472"/>
              <a:gd name="T122" fmla="*/ 2147483647 w 462"/>
              <a:gd name="T123" fmla="*/ 2147483647 h 472"/>
              <a:gd name="T124" fmla="*/ 2147483647 w 462"/>
              <a:gd name="T125" fmla="*/ 2147483647 h 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2" h="472">
                <a:moveTo>
                  <a:pt x="453" y="374"/>
                </a:moveTo>
                <a:cubicBezTo>
                  <a:pt x="457" y="363"/>
                  <a:pt x="462" y="344"/>
                  <a:pt x="462" y="322"/>
                </a:cubicBezTo>
                <a:cubicBezTo>
                  <a:pt x="462" y="318"/>
                  <a:pt x="462" y="313"/>
                  <a:pt x="461" y="308"/>
                </a:cubicBezTo>
                <a:cubicBezTo>
                  <a:pt x="452" y="208"/>
                  <a:pt x="396" y="151"/>
                  <a:pt x="363" y="124"/>
                </a:cubicBezTo>
                <a:cubicBezTo>
                  <a:pt x="363" y="124"/>
                  <a:pt x="363" y="124"/>
                  <a:pt x="363" y="124"/>
                </a:cubicBezTo>
                <a:cubicBezTo>
                  <a:pt x="363" y="124"/>
                  <a:pt x="363" y="124"/>
                  <a:pt x="362" y="124"/>
                </a:cubicBezTo>
                <a:cubicBezTo>
                  <a:pt x="362" y="123"/>
                  <a:pt x="362" y="123"/>
                  <a:pt x="362" y="123"/>
                </a:cubicBezTo>
                <a:cubicBezTo>
                  <a:pt x="361" y="123"/>
                  <a:pt x="361" y="123"/>
                  <a:pt x="361" y="123"/>
                </a:cubicBezTo>
                <a:cubicBezTo>
                  <a:pt x="361" y="123"/>
                  <a:pt x="360" y="123"/>
                  <a:pt x="360" y="123"/>
                </a:cubicBezTo>
                <a:cubicBezTo>
                  <a:pt x="360" y="123"/>
                  <a:pt x="360" y="123"/>
                  <a:pt x="359" y="123"/>
                </a:cubicBezTo>
                <a:cubicBezTo>
                  <a:pt x="359" y="123"/>
                  <a:pt x="359" y="123"/>
                  <a:pt x="359" y="123"/>
                </a:cubicBezTo>
                <a:cubicBezTo>
                  <a:pt x="358" y="122"/>
                  <a:pt x="358" y="122"/>
                  <a:pt x="358" y="122"/>
                </a:cubicBezTo>
                <a:cubicBezTo>
                  <a:pt x="358" y="123"/>
                  <a:pt x="357" y="123"/>
                  <a:pt x="357" y="123"/>
                </a:cubicBezTo>
                <a:cubicBezTo>
                  <a:pt x="357" y="123"/>
                  <a:pt x="357" y="123"/>
                  <a:pt x="356" y="123"/>
                </a:cubicBezTo>
                <a:cubicBezTo>
                  <a:pt x="356" y="123"/>
                  <a:pt x="356" y="123"/>
                  <a:pt x="356" y="123"/>
                </a:cubicBezTo>
                <a:cubicBezTo>
                  <a:pt x="355" y="123"/>
                  <a:pt x="355" y="123"/>
                  <a:pt x="355" y="123"/>
                </a:cubicBezTo>
                <a:cubicBezTo>
                  <a:pt x="355" y="123"/>
                  <a:pt x="355" y="123"/>
                  <a:pt x="354" y="124"/>
                </a:cubicBezTo>
                <a:cubicBezTo>
                  <a:pt x="354" y="124"/>
                  <a:pt x="354" y="124"/>
                  <a:pt x="354" y="124"/>
                </a:cubicBezTo>
                <a:cubicBezTo>
                  <a:pt x="353" y="124"/>
                  <a:pt x="353" y="124"/>
                  <a:pt x="353" y="124"/>
                </a:cubicBezTo>
                <a:cubicBezTo>
                  <a:pt x="353" y="125"/>
                  <a:pt x="353" y="125"/>
                  <a:pt x="353" y="125"/>
                </a:cubicBezTo>
                <a:cubicBezTo>
                  <a:pt x="353" y="125"/>
                  <a:pt x="352" y="125"/>
                  <a:pt x="352" y="125"/>
                </a:cubicBezTo>
                <a:cubicBezTo>
                  <a:pt x="352" y="125"/>
                  <a:pt x="352" y="125"/>
                  <a:pt x="352" y="125"/>
                </a:cubicBezTo>
                <a:cubicBezTo>
                  <a:pt x="352" y="125"/>
                  <a:pt x="352" y="125"/>
                  <a:pt x="352" y="126"/>
                </a:cubicBezTo>
                <a:cubicBezTo>
                  <a:pt x="352" y="126"/>
                  <a:pt x="352" y="126"/>
                  <a:pt x="351" y="126"/>
                </a:cubicBezTo>
                <a:cubicBezTo>
                  <a:pt x="351" y="126"/>
                  <a:pt x="351" y="127"/>
                  <a:pt x="351" y="127"/>
                </a:cubicBezTo>
                <a:cubicBezTo>
                  <a:pt x="351" y="127"/>
                  <a:pt x="351" y="127"/>
                  <a:pt x="351" y="128"/>
                </a:cubicBezTo>
                <a:cubicBezTo>
                  <a:pt x="351" y="128"/>
                  <a:pt x="351" y="128"/>
                  <a:pt x="350" y="128"/>
                </a:cubicBezTo>
                <a:cubicBezTo>
                  <a:pt x="350" y="129"/>
                  <a:pt x="350" y="129"/>
                  <a:pt x="350" y="129"/>
                </a:cubicBezTo>
                <a:cubicBezTo>
                  <a:pt x="350" y="129"/>
                  <a:pt x="350" y="130"/>
                  <a:pt x="350" y="130"/>
                </a:cubicBezTo>
                <a:cubicBezTo>
                  <a:pt x="350" y="130"/>
                  <a:pt x="350" y="130"/>
                  <a:pt x="350" y="131"/>
                </a:cubicBezTo>
                <a:cubicBezTo>
                  <a:pt x="350" y="131"/>
                  <a:pt x="350" y="131"/>
                  <a:pt x="350" y="131"/>
                </a:cubicBezTo>
                <a:cubicBezTo>
                  <a:pt x="350" y="132"/>
                  <a:pt x="350" y="132"/>
                  <a:pt x="350" y="132"/>
                </a:cubicBezTo>
                <a:cubicBezTo>
                  <a:pt x="350" y="132"/>
                  <a:pt x="351" y="133"/>
                  <a:pt x="351" y="133"/>
                </a:cubicBezTo>
                <a:cubicBezTo>
                  <a:pt x="351" y="133"/>
                  <a:pt x="351" y="133"/>
                  <a:pt x="351" y="133"/>
                </a:cubicBezTo>
                <a:cubicBezTo>
                  <a:pt x="351" y="134"/>
                  <a:pt x="352" y="135"/>
                  <a:pt x="353" y="136"/>
                </a:cubicBezTo>
                <a:cubicBezTo>
                  <a:pt x="357" y="140"/>
                  <a:pt x="361" y="145"/>
                  <a:pt x="366" y="151"/>
                </a:cubicBezTo>
                <a:cubicBezTo>
                  <a:pt x="366" y="152"/>
                  <a:pt x="367" y="153"/>
                  <a:pt x="368" y="153"/>
                </a:cubicBezTo>
                <a:cubicBezTo>
                  <a:pt x="368" y="154"/>
                  <a:pt x="369" y="155"/>
                  <a:pt x="369" y="156"/>
                </a:cubicBezTo>
                <a:cubicBezTo>
                  <a:pt x="370" y="157"/>
                  <a:pt x="371" y="158"/>
                  <a:pt x="372" y="160"/>
                </a:cubicBezTo>
                <a:cubicBezTo>
                  <a:pt x="372" y="160"/>
                  <a:pt x="373" y="160"/>
                  <a:pt x="373" y="160"/>
                </a:cubicBezTo>
                <a:cubicBezTo>
                  <a:pt x="383" y="175"/>
                  <a:pt x="393" y="194"/>
                  <a:pt x="400" y="217"/>
                </a:cubicBezTo>
                <a:cubicBezTo>
                  <a:pt x="400" y="217"/>
                  <a:pt x="400" y="217"/>
                  <a:pt x="400" y="217"/>
                </a:cubicBezTo>
                <a:cubicBezTo>
                  <a:pt x="401" y="220"/>
                  <a:pt x="402" y="222"/>
                  <a:pt x="402" y="225"/>
                </a:cubicBezTo>
                <a:cubicBezTo>
                  <a:pt x="402" y="225"/>
                  <a:pt x="402" y="225"/>
                  <a:pt x="402" y="225"/>
                </a:cubicBezTo>
                <a:cubicBezTo>
                  <a:pt x="405" y="238"/>
                  <a:pt x="407" y="251"/>
                  <a:pt x="407" y="265"/>
                </a:cubicBezTo>
                <a:cubicBezTo>
                  <a:pt x="407" y="265"/>
                  <a:pt x="407" y="265"/>
                  <a:pt x="407" y="265"/>
                </a:cubicBezTo>
                <a:cubicBezTo>
                  <a:pt x="406" y="279"/>
                  <a:pt x="404" y="293"/>
                  <a:pt x="402" y="305"/>
                </a:cubicBezTo>
                <a:cubicBezTo>
                  <a:pt x="402" y="305"/>
                  <a:pt x="402" y="305"/>
                  <a:pt x="402" y="305"/>
                </a:cubicBezTo>
                <a:cubicBezTo>
                  <a:pt x="400" y="313"/>
                  <a:pt x="398" y="320"/>
                  <a:pt x="396" y="326"/>
                </a:cubicBezTo>
                <a:cubicBezTo>
                  <a:pt x="394" y="332"/>
                  <a:pt x="391" y="337"/>
                  <a:pt x="389" y="343"/>
                </a:cubicBezTo>
                <a:cubicBezTo>
                  <a:pt x="389" y="343"/>
                  <a:pt x="388" y="343"/>
                  <a:pt x="388" y="343"/>
                </a:cubicBezTo>
                <a:cubicBezTo>
                  <a:pt x="387" y="343"/>
                  <a:pt x="386" y="342"/>
                  <a:pt x="385" y="342"/>
                </a:cubicBezTo>
                <a:cubicBezTo>
                  <a:pt x="385" y="342"/>
                  <a:pt x="385" y="342"/>
                  <a:pt x="385" y="342"/>
                </a:cubicBezTo>
                <a:cubicBezTo>
                  <a:pt x="384" y="342"/>
                  <a:pt x="383" y="342"/>
                  <a:pt x="382" y="342"/>
                </a:cubicBezTo>
                <a:cubicBezTo>
                  <a:pt x="382" y="342"/>
                  <a:pt x="381" y="342"/>
                  <a:pt x="381" y="342"/>
                </a:cubicBezTo>
                <a:cubicBezTo>
                  <a:pt x="379" y="342"/>
                  <a:pt x="377" y="342"/>
                  <a:pt x="376" y="343"/>
                </a:cubicBezTo>
                <a:cubicBezTo>
                  <a:pt x="375" y="343"/>
                  <a:pt x="375" y="344"/>
                  <a:pt x="374" y="344"/>
                </a:cubicBezTo>
                <a:cubicBezTo>
                  <a:pt x="374" y="344"/>
                  <a:pt x="374" y="345"/>
                  <a:pt x="373" y="345"/>
                </a:cubicBezTo>
                <a:cubicBezTo>
                  <a:pt x="373" y="345"/>
                  <a:pt x="373" y="346"/>
                  <a:pt x="372" y="346"/>
                </a:cubicBezTo>
                <a:cubicBezTo>
                  <a:pt x="372" y="346"/>
                  <a:pt x="372" y="346"/>
                  <a:pt x="372" y="346"/>
                </a:cubicBezTo>
                <a:cubicBezTo>
                  <a:pt x="370" y="349"/>
                  <a:pt x="369" y="352"/>
                  <a:pt x="369" y="355"/>
                </a:cubicBezTo>
                <a:cubicBezTo>
                  <a:pt x="369" y="356"/>
                  <a:pt x="369" y="358"/>
                  <a:pt x="370" y="359"/>
                </a:cubicBezTo>
                <a:cubicBezTo>
                  <a:pt x="370" y="360"/>
                  <a:pt x="370" y="360"/>
                  <a:pt x="370" y="360"/>
                </a:cubicBezTo>
                <a:cubicBezTo>
                  <a:pt x="370" y="360"/>
                  <a:pt x="370" y="360"/>
                  <a:pt x="370" y="360"/>
                </a:cubicBezTo>
                <a:cubicBezTo>
                  <a:pt x="370" y="361"/>
                  <a:pt x="370" y="361"/>
                  <a:pt x="370" y="362"/>
                </a:cubicBezTo>
                <a:cubicBezTo>
                  <a:pt x="370" y="362"/>
                  <a:pt x="370" y="362"/>
                  <a:pt x="370" y="362"/>
                </a:cubicBezTo>
                <a:cubicBezTo>
                  <a:pt x="370" y="363"/>
                  <a:pt x="371" y="364"/>
                  <a:pt x="371" y="366"/>
                </a:cubicBezTo>
                <a:cubicBezTo>
                  <a:pt x="371" y="367"/>
                  <a:pt x="372" y="369"/>
                  <a:pt x="372" y="371"/>
                </a:cubicBezTo>
                <a:cubicBezTo>
                  <a:pt x="370" y="374"/>
                  <a:pt x="367" y="377"/>
                  <a:pt x="365" y="380"/>
                </a:cubicBezTo>
                <a:cubicBezTo>
                  <a:pt x="329" y="422"/>
                  <a:pt x="278" y="444"/>
                  <a:pt x="227" y="444"/>
                </a:cubicBezTo>
                <a:cubicBezTo>
                  <a:pt x="202" y="444"/>
                  <a:pt x="177" y="439"/>
                  <a:pt x="154" y="428"/>
                </a:cubicBezTo>
                <a:cubicBezTo>
                  <a:pt x="143" y="423"/>
                  <a:pt x="133" y="417"/>
                  <a:pt x="124" y="410"/>
                </a:cubicBezTo>
                <a:cubicBezTo>
                  <a:pt x="124" y="410"/>
                  <a:pt x="124" y="410"/>
                  <a:pt x="124" y="410"/>
                </a:cubicBezTo>
                <a:cubicBezTo>
                  <a:pt x="122" y="409"/>
                  <a:pt x="121" y="408"/>
                  <a:pt x="120" y="407"/>
                </a:cubicBezTo>
                <a:cubicBezTo>
                  <a:pt x="119" y="406"/>
                  <a:pt x="119" y="406"/>
                  <a:pt x="118" y="405"/>
                </a:cubicBezTo>
                <a:cubicBezTo>
                  <a:pt x="117" y="404"/>
                  <a:pt x="115" y="403"/>
                  <a:pt x="114" y="402"/>
                </a:cubicBezTo>
                <a:cubicBezTo>
                  <a:pt x="114" y="402"/>
                  <a:pt x="113" y="401"/>
                  <a:pt x="113" y="401"/>
                </a:cubicBezTo>
                <a:cubicBezTo>
                  <a:pt x="111" y="400"/>
                  <a:pt x="110" y="398"/>
                  <a:pt x="109" y="397"/>
                </a:cubicBezTo>
                <a:cubicBezTo>
                  <a:pt x="109" y="397"/>
                  <a:pt x="108" y="397"/>
                  <a:pt x="108" y="396"/>
                </a:cubicBezTo>
                <a:cubicBezTo>
                  <a:pt x="96" y="385"/>
                  <a:pt x="86" y="374"/>
                  <a:pt x="80" y="365"/>
                </a:cubicBezTo>
                <a:cubicBezTo>
                  <a:pt x="83" y="364"/>
                  <a:pt x="85" y="361"/>
                  <a:pt x="86" y="359"/>
                </a:cubicBezTo>
                <a:cubicBezTo>
                  <a:pt x="87" y="357"/>
                  <a:pt x="87" y="355"/>
                  <a:pt x="87" y="353"/>
                </a:cubicBezTo>
                <a:cubicBezTo>
                  <a:pt x="87" y="350"/>
                  <a:pt x="85" y="346"/>
                  <a:pt x="83" y="344"/>
                </a:cubicBezTo>
                <a:cubicBezTo>
                  <a:pt x="83" y="344"/>
                  <a:pt x="82" y="343"/>
                  <a:pt x="81" y="343"/>
                </a:cubicBezTo>
                <a:cubicBezTo>
                  <a:pt x="80" y="342"/>
                  <a:pt x="78" y="341"/>
                  <a:pt x="76" y="340"/>
                </a:cubicBezTo>
                <a:cubicBezTo>
                  <a:pt x="76" y="340"/>
                  <a:pt x="75" y="340"/>
                  <a:pt x="75" y="340"/>
                </a:cubicBezTo>
                <a:cubicBezTo>
                  <a:pt x="75" y="340"/>
                  <a:pt x="75" y="340"/>
                  <a:pt x="75" y="340"/>
                </a:cubicBezTo>
                <a:cubicBezTo>
                  <a:pt x="74" y="340"/>
                  <a:pt x="72" y="339"/>
                  <a:pt x="71" y="338"/>
                </a:cubicBezTo>
                <a:cubicBezTo>
                  <a:pt x="70" y="338"/>
                  <a:pt x="70" y="338"/>
                  <a:pt x="70" y="338"/>
                </a:cubicBezTo>
                <a:cubicBezTo>
                  <a:pt x="70" y="338"/>
                  <a:pt x="69" y="338"/>
                  <a:pt x="68" y="337"/>
                </a:cubicBezTo>
                <a:cubicBezTo>
                  <a:pt x="68" y="337"/>
                  <a:pt x="67" y="337"/>
                  <a:pt x="67" y="337"/>
                </a:cubicBezTo>
                <a:cubicBezTo>
                  <a:pt x="67" y="337"/>
                  <a:pt x="66" y="336"/>
                  <a:pt x="65" y="336"/>
                </a:cubicBezTo>
                <a:cubicBezTo>
                  <a:pt x="64" y="336"/>
                  <a:pt x="63" y="335"/>
                  <a:pt x="62" y="335"/>
                </a:cubicBezTo>
                <a:cubicBezTo>
                  <a:pt x="52" y="313"/>
                  <a:pt x="48" y="289"/>
                  <a:pt x="48" y="264"/>
                </a:cubicBezTo>
                <a:cubicBezTo>
                  <a:pt x="48" y="244"/>
                  <a:pt x="51" y="224"/>
                  <a:pt x="58" y="205"/>
                </a:cubicBezTo>
                <a:cubicBezTo>
                  <a:pt x="58" y="205"/>
                  <a:pt x="58" y="205"/>
                  <a:pt x="58" y="205"/>
                </a:cubicBezTo>
                <a:cubicBezTo>
                  <a:pt x="58" y="204"/>
                  <a:pt x="58" y="203"/>
                  <a:pt x="59" y="202"/>
                </a:cubicBezTo>
                <a:cubicBezTo>
                  <a:pt x="59" y="201"/>
                  <a:pt x="59" y="201"/>
                  <a:pt x="59" y="201"/>
                </a:cubicBezTo>
                <a:cubicBezTo>
                  <a:pt x="60" y="200"/>
                  <a:pt x="60" y="198"/>
                  <a:pt x="61" y="197"/>
                </a:cubicBezTo>
                <a:cubicBezTo>
                  <a:pt x="61" y="197"/>
                  <a:pt x="61" y="196"/>
                  <a:pt x="61" y="196"/>
                </a:cubicBezTo>
                <a:cubicBezTo>
                  <a:pt x="62" y="195"/>
                  <a:pt x="62" y="194"/>
                  <a:pt x="63" y="193"/>
                </a:cubicBezTo>
                <a:cubicBezTo>
                  <a:pt x="63" y="192"/>
                  <a:pt x="63" y="192"/>
                  <a:pt x="64" y="191"/>
                </a:cubicBezTo>
                <a:cubicBezTo>
                  <a:pt x="64" y="190"/>
                  <a:pt x="64" y="189"/>
                  <a:pt x="65" y="188"/>
                </a:cubicBezTo>
                <a:cubicBezTo>
                  <a:pt x="65" y="188"/>
                  <a:pt x="65" y="187"/>
                  <a:pt x="66" y="186"/>
                </a:cubicBezTo>
                <a:cubicBezTo>
                  <a:pt x="66" y="186"/>
                  <a:pt x="66" y="185"/>
                  <a:pt x="67" y="184"/>
                </a:cubicBezTo>
                <a:cubicBezTo>
                  <a:pt x="67" y="183"/>
                  <a:pt x="68" y="183"/>
                  <a:pt x="68" y="182"/>
                </a:cubicBezTo>
                <a:cubicBezTo>
                  <a:pt x="68" y="181"/>
                  <a:pt x="69" y="180"/>
                  <a:pt x="69" y="179"/>
                </a:cubicBezTo>
                <a:cubicBezTo>
                  <a:pt x="70" y="179"/>
                  <a:pt x="70" y="178"/>
                  <a:pt x="70" y="178"/>
                </a:cubicBezTo>
                <a:cubicBezTo>
                  <a:pt x="71" y="177"/>
                  <a:pt x="71" y="176"/>
                  <a:pt x="72" y="175"/>
                </a:cubicBezTo>
                <a:cubicBezTo>
                  <a:pt x="72" y="174"/>
                  <a:pt x="73" y="174"/>
                  <a:pt x="73" y="173"/>
                </a:cubicBezTo>
                <a:cubicBezTo>
                  <a:pt x="74" y="172"/>
                  <a:pt x="74" y="171"/>
                  <a:pt x="75" y="169"/>
                </a:cubicBezTo>
                <a:cubicBezTo>
                  <a:pt x="75" y="169"/>
                  <a:pt x="76" y="169"/>
                  <a:pt x="76" y="168"/>
                </a:cubicBezTo>
                <a:cubicBezTo>
                  <a:pt x="79" y="164"/>
                  <a:pt x="82" y="159"/>
                  <a:pt x="86" y="154"/>
                </a:cubicBezTo>
                <a:cubicBezTo>
                  <a:pt x="86" y="154"/>
                  <a:pt x="87" y="153"/>
                  <a:pt x="87" y="153"/>
                </a:cubicBezTo>
                <a:cubicBezTo>
                  <a:pt x="88" y="152"/>
                  <a:pt x="89" y="150"/>
                  <a:pt x="90" y="149"/>
                </a:cubicBezTo>
                <a:cubicBezTo>
                  <a:pt x="91" y="148"/>
                  <a:pt x="91" y="148"/>
                  <a:pt x="91" y="148"/>
                </a:cubicBezTo>
                <a:cubicBezTo>
                  <a:pt x="92" y="147"/>
                  <a:pt x="93" y="145"/>
                  <a:pt x="95" y="144"/>
                </a:cubicBezTo>
                <a:cubicBezTo>
                  <a:pt x="95" y="144"/>
                  <a:pt x="95" y="143"/>
                  <a:pt x="95" y="143"/>
                </a:cubicBezTo>
                <a:cubicBezTo>
                  <a:pt x="96" y="142"/>
                  <a:pt x="98" y="140"/>
                  <a:pt x="99" y="139"/>
                </a:cubicBezTo>
                <a:cubicBezTo>
                  <a:pt x="99" y="139"/>
                  <a:pt x="99" y="139"/>
                  <a:pt x="100" y="138"/>
                </a:cubicBezTo>
                <a:cubicBezTo>
                  <a:pt x="101" y="137"/>
                  <a:pt x="103" y="135"/>
                  <a:pt x="104" y="134"/>
                </a:cubicBezTo>
                <a:cubicBezTo>
                  <a:pt x="104" y="134"/>
                  <a:pt x="104" y="134"/>
                  <a:pt x="104" y="133"/>
                </a:cubicBezTo>
                <a:cubicBezTo>
                  <a:pt x="106" y="132"/>
                  <a:pt x="108" y="130"/>
                  <a:pt x="110" y="129"/>
                </a:cubicBezTo>
                <a:cubicBezTo>
                  <a:pt x="116" y="123"/>
                  <a:pt x="123" y="118"/>
                  <a:pt x="130" y="114"/>
                </a:cubicBezTo>
                <a:cubicBezTo>
                  <a:pt x="131" y="113"/>
                  <a:pt x="133" y="112"/>
                  <a:pt x="134" y="111"/>
                </a:cubicBezTo>
                <a:cubicBezTo>
                  <a:pt x="135" y="110"/>
                  <a:pt x="136" y="110"/>
                  <a:pt x="137" y="109"/>
                </a:cubicBezTo>
                <a:cubicBezTo>
                  <a:pt x="138" y="109"/>
                  <a:pt x="139" y="108"/>
                  <a:pt x="140" y="108"/>
                </a:cubicBezTo>
                <a:cubicBezTo>
                  <a:pt x="141" y="107"/>
                  <a:pt x="143" y="106"/>
                  <a:pt x="144" y="105"/>
                </a:cubicBezTo>
                <a:cubicBezTo>
                  <a:pt x="145" y="105"/>
                  <a:pt x="145" y="105"/>
                  <a:pt x="146" y="105"/>
                </a:cubicBezTo>
                <a:cubicBezTo>
                  <a:pt x="148" y="103"/>
                  <a:pt x="151" y="102"/>
                  <a:pt x="153" y="101"/>
                </a:cubicBezTo>
                <a:cubicBezTo>
                  <a:pt x="153" y="101"/>
                  <a:pt x="153" y="101"/>
                  <a:pt x="153" y="101"/>
                </a:cubicBezTo>
                <a:cubicBezTo>
                  <a:pt x="158" y="99"/>
                  <a:pt x="163" y="97"/>
                  <a:pt x="168" y="96"/>
                </a:cubicBezTo>
                <a:cubicBezTo>
                  <a:pt x="168" y="96"/>
                  <a:pt x="168" y="96"/>
                  <a:pt x="168" y="96"/>
                </a:cubicBezTo>
                <a:cubicBezTo>
                  <a:pt x="171" y="95"/>
                  <a:pt x="173" y="94"/>
                  <a:pt x="175" y="93"/>
                </a:cubicBezTo>
                <a:cubicBezTo>
                  <a:pt x="176" y="93"/>
                  <a:pt x="176" y="93"/>
                  <a:pt x="176" y="93"/>
                </a:cubicBezTo>
                <a:cubicBezTo>
                  <a:pt x="178" y="93"/>
                  <a:pt x="180" y="92"/>
                  <a:pt x="182" y="92"/>
                </a:cubicBezTo>
                <a:cubicBezTo>
                  <a:pt x="183" y="91"/>
                  <a:pt x="183" y="91"/>
                  <a:pt x="184" y="91"/>
                </a:cubicBezTo>
                <a:cubicBezTo>
                  <a:pt x="185" y="91"/>
                  <a:pt x="187" y="90"/>
                  <a:pt x="189" y="90"/>
                </a:cubicBezTo>
                <a:cubicBezTo>
                  <a:pt x="189" y="90"/>
                  <a:pt x="190" y="90"/>
                  <a:pt x="191" y="89"/>
                </a:cubicBezTo>
                <a:cubicBezTo>
                  <a:pt x="193" y="89"/>
                  <a:pt x="194" y="89"/>
                  <a:pt x="196" y="88"/>
                </a:cubicBezTo>
                <a:cubicBezTo>
                  <a:pt x="198" y="88"/>
                  <a:pt x="199" y="88"/>
                  <a:pt x="200" y="88"/>
                </a:cubicBezTo>
                <a:cubicBezTo>
                  <a:pt x="201" y="87"/>
                  <a:pt x="201" y="87"/>
                  <a:pt x="202" y="87"/>
                </a:cubicBezTo>
                <a:cubicBezTo>
                  <a:pt x="203" y="87"/>
                  <a:pt x="205" y="87"/>
                  <a:pt x="206" y="87"/>
                </a:cubicBezTo>
                <a:cubicBezTo>
                  <a:pt x="206" y="87"/>
                  <a:pt x="207" y="86"/>
                  <a:pt x="207" y="86"/>
                </a:cubicBezTo>
                <a:cubicBezTo>
                  <a:pt x="209" y="86"/>
                  <a:pt x="210" y="86"/>
                  <a:pt x="211" y="86"/>
                </a:cubicBezTo>
                <a:cubicBezTo>
                  <a:pt x="212" y="86"/>
                  <a:pt x="212" y="86"/>
                  <a:pt x="212" y="86"/>
                </a:cubicBezTo>
                <a:cubicBezTo>
                  <a:pt x="215" y="86"/>
                  <a:pt x="218" y="85"/>
                  <a:pt x="220" y="85"/>
                </a:cubicBezTo>
                <a:cubicBezTo>
                  <a:pt x="220" y="86"/>
                  <a:pt x="220" y="87"/>
                  <a:pt x="220" y="88"/>
                </a:cubicBezTo>
                <a:cubicBezTo>
                  <a:pt x="221" y="90"/>
                  <a:pt x="222" y="92"/>
                  <a:pt x="223" y="94"/>
                </a:cubicBezTo>
                <a:cubicBezTo>
                  <a:pt x="225" y="97"/>
                  <a:pt x="229" y="99"/>
                  <a:pt x="233" y="99"/>
                </a:cubicBezTo>
                <a:cubicBezTo>
                  <a:pt x="237" y="99"/>
                  <a:pt x="241" y="97"/>
                  <a:pt x="243" y="95"/>
                </a:cubicBezTo>
                <a:cubicBezTo>
                  <a:pt x="244" y="95"/>
                  <a:pt x="244" y="95"/>
                  <a:pt x="244" y="94"/>
                </a:cubicBezTo>
                <a:cubicBezTo>
                  <a:pt x="244" y="94"/>
                  <a:pt x="244" y="94"/>
                  <a:pt x="244" y="94"/>
                </a:cubicBezTo>
                <a:cubicBezTo>
                  <a:pt x="244" y="94"/>
                  <a:pt x="245" y="93"/>
                  <a:pt x="245" y="93"/>
                </a:cubicBezTo>
                <a:cubicBezTo>
                  <a:pt x="246" y="93"/>
                  <a:pt x="246" y="93"/>
                  <a:pt x="246" y="93"/>
                </a:cubicBezTo>
                <a:cubicBezTo>
                  <a:pt x="246" y="93"/>
                  <a:pt x="246" y="92"/>
                  <a:pt x="246" y="92"/>
                </a:cubicBezTo>
                <a:cubicBezTo>
                  <a:pt x="248" y="91"/>
                  <a:pt x="251" y="89"/>
                  <a:pt x="253" y="87"/>
                </a:cubicBezTo>
                <a:cubicBezTo>
                  <a:pt x="278" y="90"/>
                  <a:pt x="307" y="102"/>
                  <a:pt x="330" y="116"/>
                </a:cubicBezTo>
                <a:cubicBezTo>
                  <a:pt x="333" y="119"/>
                  <a:pt x="338" y="118"/>
                  <a:pt x="341" y="114"/>
                </a:cubicBezTo>
                <a:cubicBezTo>
                  <a:pt x="343" y="110"/>
                  <a:pt x="342" y="105"/>
                  <a:pt x="338" y="103"/>
                </a:cubicBezTo>
                <a:cubicBezTo>
                  <a:pt x="319" y="90"/>
                  <a:pt x="293" y="79"/>
                  <a:pt x="271" y="74"/>
                </a:cubicBezTo>
                <a:cubicBezTo>
                  <a:pt x="277" y="69"/>
                  <a:pt x="282" y="65"/>
                  <a:pt x="284" y="64"/>
                </a:cubicBezTo>
                <a:cubicBezTo>
                  <a:pt x="287" y="61"/>
                  <a:pt x="290" y="56"/>
                  <a:pt x="290" y="51"/>
                </a:cubicBezTo>
                <a:cubicBezTo>
                  <a:pt x="290" y="51"/>
                  <a:pt x="290" y="51"/>
                  <a:pt x="290" y="51"/>
                </a:cubicBezTo>
                <a:cubicBezTo>
                  <a:pt x="290" y="45"/>
                  <a:pt x="286" y="40"/>
                  <a:pt x="283" y="38"/>
                </a:cubicBezTo>
                <a:cubicBezTo>
                  <a:pt x="279" y="35"/>
                  <a:pt x="243" y="5"/>
                  <a:pt x="240" y="4"/>
                </a:cubicBezTo>
                <a:cubicBezTo>
                  <a:pt x="238" y="1"/>
                  <a:pt x="234" y="0"/>
                  <a:pt x="230" y="0"/>
                </a:cubicBezTo>
                <a:cubicBezTo>
                  <a:pt x="227" y="0"/>
                  <a:pt x="222" y="2"/>
                  <a:pt x="220" y="5"/>
                </a:cubicBezTo>
                <a:cubicBezTo>
                  <a:pt x="218" y="8"/>
                  <a:pt x="218" y="11"/>
                  <a:pt x="218" y="14"/>
                </a:cubicBezTo>
                <a:cubicBezTo>
                  <a:pt x="203" y="16"/>
                  <a:pt x="179" y="22"/>
                  <a:pt x="155" y="38"/>
                </a:cubicBezTo>
                <a:cubicBezTo>
                  <a:pt x="34" y="118"/>
                  <a:pt x="33" y="238"/>
                  <a:pt x="33" y="242"/>
                </a:cubicBezTo>
                <a:cubicBezTo>
                  <a:pt x="33" y="242"/>
                  <a:pt x="33" y="242"/>
                  <a:pt x="33" y="242"/>
                </a:cubicBezTo>
                <a:cubicBezTo>
                  <a:pt x="32" y="250"/>
                  <a:pt x="32" y="257"/>
                  <a:pt x="32" y="264"/>
                </a:cubicBezTo>
                <a:cubicBezTo>
                  <a:pt x="32" y="286"/>
                  <a:pt x="35" y="307"/>
                  <a:pt x="42" y="327"/>
                </a:cubicBezTo>
                <a:cubicBezTo>
                  <a:pt x="36" y="325"/>
                  <a:pt x="31" y="323"/>
                  <a:pt x="29" y="322"/>
                </a:cubicBezTo>
                <a:cubicBezTo>
                  <a:pt x="27" y="322"/>
                  <a:pt x="25" y="321"/>
                  <a:pt x="23" y="321"/>
                </a:cubicBezTo>
                <a:cubicBezTo>
                  <a:pt x="20" y="321"/>
                  <a:pt x="17" y="322"/>
                  <a:pt x="14" y="324"/>
                </a:cubicBezTo>
                <a:cubicBezTo>
                  <a:pt x="10" y="327"/>
                  <a:pt x="7" y="332"/>
                  <a:pt x="7" y="336"/>
                </a:cubicBezTo>
                <a:cubicBezTo>
                  <a:pt x="7" y="342"/>
                  <a:pt x="0" y="388"/>
                  <a:pt x="0" y="391"/>
                </a:cubicBezTo>
                <a:cubicBezTo>
                  <a:pt x="0" y="391"/>
                  <a:pt x="0" y="392"/>
                  <a:pt x="0" y="393"/>
                </a:cubicBezTo>
                <a:cubicBezTo>
                  <a:pt x="0" y="396"/>
                  <a:pt x="1" y="399"/>
                  <a:pt x="3" y="402"/>
                </a:cubicBezTo>
                <a:cubicBezTo>
                  <a:pt x="5" y="405"/>
                  <a:pt x="9" y="407"/>
                  <a:pt x="13" y="407"/>
                </a:cubicBezTo>
                <a:cubicBezTo>
                  <a:pt x="16" y="407"/>
                  <a:pt x="18" y="406"/>
                  <a:pt x="21" y="405"/>
                </a:cubicBezTo>
                <a:cubicBezTo>
                  <a:pt x="30" y="416"/>
                  <a:pt x="48" y="433"/>
                  <a:pt x="74" y="445"/>
                </a:cubicBezTo>
                <a:cubicBezTo>
                  <a:pt x="116" y="465"/>
                  <a:pt x="156" y="472"/>
                  <a:pt x="190" y="472"/>
                </a:cubicBezTo>
                <a:cubicBezTo>
                  <a:pt x="260" y="472"/>
                  <a:pt x="308" y="443"/>
                  <a:pt x="312" y="440"/>
                </a:cubicBezTo>
                <a:cubicBezTo>
                  <a:pt x="312" y="440"/>
                  <a:pt x="312" y="440"/>
                  <a:pt x="312" y="440"/>
                </a:cubicBezTo>
                <a:cubicBezTo>
                  <a:pt x="312" y="440"/>
                  <a:pt x="313" y="440"/>
                  <a:pt x="313" y="440"/>
                </a:cubicBezTo>
                <a:cubicBezTo>
                  <a:pt x="336" y="429"/>
                  <a:pt x="357" y="413"/>
                  <a:pt x="375" y="392"/>
                </a:cubicBezTo>
                <a:cubicBezTo>
                  <a:pt x="377" y="400"/>
                  <a:pt x="378" y="407"/>
                  <a:pt x="378" y="410"/>
                </a:cubicBezTo>
                <a:cubicBezTo>
                  <a:pt x="379" y="414"/>
                  <a:pt x="382" y="419"/>
                  <a:pt x="387" y="421"/>
                </a:cubicBezTo>
                <a:cubicBezTo>
                  <a:pt x="389" y="422"/>
                  <a:pt x="392" y="423"/>
                  <a:pt x="394" y="423"/>
                </a:cubicBezTo>
                <a:cubicBezTo>
                  <a:pt x="394" y="423"/>
                  <a:pt x="394" y="423"/>
                  <a:pt x="394" y="423"/>
                </a:cubicBezTo>
                <a:cubicBezTo>
                  <a:pt x="397" y="423"/>
                  <a:pt x="399" y="422"/>
                  <a:pt x="401" y="421"/>
                </a:cubicBezTo>
                <a:cubicBezTo>
                  <a:pt x="406" y="419"/>
                  <a:pt x="449" y="400"/>
                  <a:pt x="452" y="399"/>
                </a:cubicBezTo>
                <a:cubicBezTo>
                  <a:pt x="454" y="398"/>
                  <a:pt x="456" y="397"/>
                  <a:pt x="458" y="395"/>
                </a:cubicBezTo>
                <a:cubicBezTo>
                  <a:pt x="460" y="393"/>
                  <a:pt x="461" y="390"/>
                  <a:pt x="461" y="387"/>
                </a:cubicBezTo>
                <a:cubicBezTo>
                  <a:pt x="461" y="381"/>
                  <a:pt x="457" y="377"/>
                  <a:pt x="453" y="374"/>
                </a:cubicBezTo>
                <a:close/>
                <a:moveTo>
                  <a:pt x="164" y="51"/>
                </a:moveTo>
                <a:cubicBezTo>
                  <a:pt x="190" y="34"/>
                  <a:pt x="216" y="30"/>
                  <a:pt x="227" y="29"/>
                </a:cubicBezTo>
                <a:cubicBezTo>
                  <a:pt x="231" y="29"/>
                  <a:pt x="234" y="25"/>
                  <a:pt x="234" y="21"/>
                </a:cubicBezTo>
                <a:cubicBezTo>
                  <a:pt x="234" y="20"/>
                  <a:pt x="234" y="19"/>
                  <a:pt x="234" y="19"/>
                </a:cubicBezTo>
                <a:cubicBezTo>
                  <a:pt x="243" y="26"/>
                  <a:pt x="269" y="48"/>
                  <a:pt x="273" y="51"/>
                </a:cubicBezTo>
                <a:cubicBezTo>
                  <a:pt x="273" y="51"/>
                  <a:pt x="274" y="51"/>
                  <a:pt x="274" y="51"/>
                </a:cubicBezTo>
                <a:cubicBezTo>
                  <a:pt x="274" y="51"/>
                  <a:pt x="273" y="51"/>
                  <a:pt x="273" y="52"/>
                </a:cubicBezTo>
                <a:cubicBezTo>
                  <a:pt x="272" y="53"/>
                  <a:pt x="262" y="60"/>
                  <a:pt x="254" y="67"/>
                </a:cubicBezTo>
                <a:cubicBezTo>
                  <a:pt x="247" y="72"/>
                  <a:pt x="240" y="77"/>
                  <a:pt x="236" y="80"/>
                </a:cubicBezTo>
                <a:cubicBezTo>
                  <a:pt x="236" y="79"/>
                  <a:pt x="236" y="78"/>
                  <a:pt x="236" y="77"/>
                </a:cubicBezTo>
                <a:cubicBezTo>
                  <a:pt x="236" y="74"/>
                  <a:pt x="234" y="71"/>
                  <a:pt x="231" y="70"/>
                </a:cubicBezTo>
                <a:cubicBezTo>
                  <a:pt x="231" y="70"/>
                  <a:pt x="231" y="70"/>
                  <a:pt x="231" y="70"/>
                </a:cubicBezTo>
                <a:cubicBezTo>
                  <a:pt x="231" y="70"/>
                  <a:pt x="231" y="70"/>
                  <a:pt x="231" y="70"/>
                </a:cubicBezTo>
                <a:cubicBezTo>
                  <a:pt x="230" y="70"/>
                  <a:pt x="229" y="69"/>
                  <a:pt x="228" y="69"/>
                </a:cubicBezTo>
                <a:cubicBezTo>
                  <a:pt x="228" y="69"/>
                  <a:pt x="227" y="69"/>
                  <a:pt x="227" y="69"/>
                </a:cubicBezTo>
                <a:cubicBezTo>
                  <a:pt x="226" y="69"/>
                  <a:pt x="225" y="69"/>
                  <a:pt x="224" y="69"/>
                </a:cubicBezTo>
                <a:cubicBezTo>
                  <a:pt x="224" y="69"/>
                  <a:pt x="223" y="69"/>
                  <a:pt x="223" y="69"/>
                </a:cubicBezTo>
                <a:cubicBezTo>
                  <a:pt x="222" y="69"/>
                  <a:pt x="220" y="69"/>
                  <a:pt x="219" y="69"/>
                </a:cubicBezTo>
                <a:cubicBezTo>
                  <a:pt x="219" y="69"/>
                  <a:pt x="218" y="69"/>
                  <a:pt x="218" y="69"/>
                </a:cubicBezTo>
                <a:cubicBezTo>
                  <a:pt x="216" y="69"/>
                  <a:pt x="215" y="70"/>
                  <a:pt x="213" y="70"/>
                </a:cubicBezTo>
                <a:cubicBezTo>
                  <a:pt x="213" y="70"/>
                  <a:pt x="212" y="70"/>
                  <a:pt x="212" y="70"/>
                </a:cubicBezTo>
                <a:cubicBezTo>
                  <a:pt x="210" y="70"/>
                  <a:pt x="209" y="70"/>
                  <a:pt x="207" y="70"/>
                </a:cubicBezTo>
                <a:cubicBezTo>
                  <a:pt x="206" y="70"/>
                  <a:pt x="206" y="70"/>
                  <a:pt x="205" y="71"/>
                </a:cubicBezTo>
                <a:cubicBezTo>
                  <a:pt x="204" y="71"/>
                  <a:pt x="202" y="71"/>
                  <a:pt x="200" y="71"/>
                </a:cubicBezTo>
                <a:cubicBezTo>
                  <a:pt x="200" y="71"/>
                  <a:pt x="199" y="71"/>
                  <a:pt x="199" y="72"/>
                </a:cubicBezTo>
                <a:cubicBezTo>
                  <a:pt x="196" y="72"/>
                  <a:pt x="194" y="72"/>
                  <a:pt x="192" y="73"/>
                </a:cubicBezTo>
                <a:cubicBezTo>
                  <a:pt x="191" y="73"/>
                  <a:pt x="190" y="73"/>
                  <a:pt x="189" y="73"/>
                </a:cubicBezTo>
                <a:cubicBezTo>
                  <a:pt x="188" y="74"/>
                  <a:pt x="186" y="74"/>
                  <a:pt x="185" y="74"/>
                </a:cubicBezTo>
                <a:cubicBezTo>
                  <a:pt x="183" y="75"/>
                  <a:pt x="182" y="75"/>
                  <a:pt x="180" y="75"/>
                </a:cubicBezTo>
                <a:cubicBezTo>
                  <a:pt x="179" y="76"/>
                  <a:pt x="178" y="76"/>
                  <a:pt x="177" y="76"/>
                </a:cubicBezTo>
                <a:cubicBezTo>
                  <a:pt x="176" y="77"/>
                  <a:pt x="174" y="77"/>
                  <a:pt x="172" y="78"/>
                </a:cubicBezTo>
                <a:cubicBezTo>
                  <a:pt x="172" y="78"/>
                  <a:pt x="171" y="78"/>
                  <a:pt x="170" y="78"/>
                </a:cubicBezTo>
                <a:cubicBezTo>
                  <a:pt x="168" y="79"/>
                  <a:pt x="166" y="79"/>
                  <a:pt x="164" y="80"/>
                </a:cubicBezTo>
                <a:cubicBezTo>
                  <a:pt x="164" y="80"/>
                  <a:pt x="164" y="80"/>
                  <a:pt x="164" y="80"/>
                </a:cubicBezTo>
                <a:cubicBezTo>
                  <a:pt x="157" y="83"/>
                  <a:pt x="150" y="85"/>
                  <a:pt x="143" y="88"/>
                </a:cubicBezTo>
                <a:cubicBezTo>
                  <a:pt x="143" y="88"/>
                  <a:pt x="143" y="89"/>
                  <a:pt x="142" y="89"/>
                </a:cubicBezTo>
                <a:cubicBezTo>
                  <a:pt x="141" y="89"/>
                  <a:pt x="139" y="90"/>
                  <a:pt x="137" y="91"/>
                </a:cubicBezTo>
                <a:cubicBezTo>
                  <a:pt x="136" y="92"/>
                  <a:pt x="135" y="92"/>
                  <a:pt x="134" y="93"/>
                </a:cubicBezTo>
                <a:cubicBezTo>
                  <a:pt x="133" y="93"/>
                  <a:pt x="131" y="94"/>
                  <a:pt x="130" y="95"/>
                </a:cubicBezTo>
                <a:cubicBezTo>
                  <a:pt x="128" y="96"/>
                  <a:pt x="127" y="97"/>
                  <a:pt x="125" y="97"/>
                </a:cubicBezTo>
                <a:cubicBezTo>
                  <a:pt x="125" y="98"/>
                  <a:pt x="124" y="99"/>
                  <a:pt x="123" y="99"/>
                </a:cubicBezTo>
                <a:cubicBezTo>
                  <a:pt x="122" y="99"/>
                  <a:pt x="122" y="100"/>
                  <a:pt x="121" y="100"/>
                </a:cubicBezTo>
                <a:cubicBezTo>
                  <a:pt x="121" y="100"/>
                  <a:pt x="120" y="101"/>
                  <a:pt x="120" y="101"/>
                </a:cubicBezTo>
                <a:cubicBezTo>
                  <a:pt x="113" y="106"/>
                  <a:pt x="106" y="111"/>
                  <a:pt x="99" y="116"/>
                </a:cubicBezTo>
                <a:cubicBezTo>
                  <a:pt x="99" y="117"/>
                  <a:pt x="98" y="117"/>
                  <a:pt x="98" y="118"/>
                </a:cubicBezTo>
                <a:cubicBezTo>
                  <a:pt x="96" y="120"/>
                  <a:pt x="94" y="121"/>
                  <a:pt x="93" y="122"/>
                </a:cubicBezTo>
                <a:cubicBezTo>
                  <a:pt x="92" y="123"/>
                  <a:pt x="91" y="124"/>
                  <a:pt x="90" y="125"/>
                </a:cubicBezTo>
                <a:cubicBezTo>
                  <a:pt x="89" y="126"/>
                  <a:pt x="88" y="128"/>
                  <a:pt x="87" y="129"/>
                </a:cubicBezTo>
                <a:cubicBezTo>
                  <a:pt x="86" y="129"/>
                  <a:pt x="86" y="130"/>
                  <a:pt x="85" y="130"/>
                </a:cubicBezTo>
                <a:cubicBezTo>
                  <a:pt x="102" y="103"/>
                  <a:pt x="127" y="75"/>
                  <a:pt x="164" y="51"/>
                </a:cubicBezTo>
                <a:close/>
                <a:moveTo>
                  <a:pt x="81" y="431"/>
                </a:moveTo>
                <a:cubicBezTo>
                  <a:pt x="81" y="431"/>
                  <a:pt x="81" y="431"/>
                  <a:pt x="81" y="431"/>
                </a:cubicBezTo>
                <a:cubicBezTo>
                  <a:pt x="53" y="418"/>
                  <a:pt x="36" y="398"/>
                  <a:pt x="29" y="389"/>
                </a:cubicBezTo>
                <a:cubicBezTo>
                  <a:pt x="26" y="386"/>
                  <a:pt x="22" y="385"/>
                  <a:pt x="18" y="387"/>
                </a:cubicBezTo>
                <a:cubicBezTo>
                  <a:pt x="18" y="388"/>
                  <a:pt x="17" y="388"/>
                  <a:pt x="17" y="388"/>
                </a:cubicBezTo>
                <a:cubicBezTo>
                  <a:pt x="18" y="376"/>
                  <a:pt x="23" y="343"/>
                  <a:pt x="23" y="338"/>
                </a:cubicBezTo>
                <a:cubicBezTo>
                  <a:pt x="23" y="338"/>
                  <a:pt x="23" y="338"/>
                  <a:pt x="23" y="337"/>
                </a:cubicBezTo>
                <a:cubicBezTo>
                  <a:pt x="23" y="337"/>
                  <a:pt x="24" y="337"/>
                  <a:pt x="24" y="338"/>
                </a:cubicBezTo>
                <a:cubicBezTo>
                  <a:pt x="26" y="338"/>
                  <a:pt x="37" y="342"/>
                  <a:pt x="47" y="346"/>
                </a:cubicBezTo>
                <a:cubicBezTo>
                  <a:pt x="49" y="347"/>
                  <a:pt x="51" y="348"/>
                  <a:pt x="53" y="349"/>
                </a:cubicBezTo>
                <a:cubicBezTo>
                  <a:pt x="53" y="349"/>
                  <a:pt x="53" y="349"/>
                  <a:pt x="53" y="349"/>
                </a:cubicBezTo>
                <a:cubicBezTo>
                  <a:pt x="54" y="349"/>
                  <a:pt x="54" y="349"/>
                  <a:pt x="55" y="350"/>
                </a:cubicBezTo>
                <a:cubicBezTo>
                  <a:pt x="55" y="350"/>
                  <a:pt x="56" y="350"/>
                  <a:pt x="56" y="350"/>
                </a:cubicBezTo>
                <a:cubicBezTo>
                  <a:pt x="57" y="350"/>
                  <a:pt x="57" y="350"/>
                  <a:pt x="58" y="351"/>
                </a:cubicBezTo>
                <a:cubicBezTo>
                  <a:pt x="59" y="351"/>
                  <a:pt x="60" y="351"/>
                  <a:pt x="61" y="352"/>
                </a:cubicBezTo>
                <a:cubicBezTo>
                  <a:pt x="61" y="352"/>
                  <a:pt x="61" y="352"/>
                  <a:pt x="62" y="352"/>
                </a:cubicBezTo>
                <a:cubicBezTo>
                  <a:pt x="63" y="352"/>
                  <a:pt x="63" y="353"/>
                  <a:pt x="64" y="353"/>
                </a:cubicBezTo>
                <a:cubicBezTo>
                  <a:pt x="65" y="353"/>
                  <a:pt x="65" y="353"/>
                  <a:pt x="65" y="353"/>
                </a:cubicBezTo>
                <a:cubicBezTo>
                  <a:pt x="66" y="354"/>
                  <a:pt x="67" y="354"/>
                  <a:pt x="68" y="354"/>
                </a:cubicBezTo>
                <a:cubicBezTo>
                  <a:pt x="68" y="354"/>
                  <a:pt x="67" y="355"/>
                  <a:pt x="67" y="355"/>
                </a:cubicBezTo>
                <a:cubicBezTo>
                  <a:pt x="67" y="355"/>
                  <a:pt x="66" y="356"/>
                  <a:pt x="65" y="356"/>
                </a:cubicBezTo>
                <a:cubicBezTo>
                  <a:pt x="62" y="358"/>
                  <a:pt x="60" y="363"/>
                  <a:pt x="62" y="367"/>
                </a:cubicBezTo>
                <a:cubicBezTo>
                  <a:pt x="63" y="368"/>
                  <a:pt x="64" y="369"/>
                  <a:pt x="65" y="371"/>
                </a:cubicBezTo>
                <a:cubicBezTo>
                  <a:pt x="65" y="371"/>
                  <a:pt x="65" y="371"/>
                  <a:pt x="65" y="372"/>
                </a:cubicBezTo>
                <a:cubicBezTo>
                  <a:pt x="66" y="373"/>
                  <a:pt x="67" y="374"/>
                  <a:pt x="68" y="376"/>
                </a:cubicBezTo>
                <a:cubicBezTo>
                  <a:pt x="68" y="376"/>
                  <a:pt x="69" y="376"/>
                  <a:pt x="69" y="377"/>
                </a:cubicBezTo>
                <a:cubicBezTo>
                  <a:pt x="70" y="378"/>
                  <a:pt x="71" y="379"/>
                  <a:pt x="72" y="381"/>
                </a:cubicBezTo>
                <a:cubicBezTo>
                  <a:pt x="72" y="381"/>
                  <a:pt x="73" y="382"/>
                  <a:pt x="73" y="382"/>
                </a:cubicBezTo>
                <a:cubicBezTo>
                  <a:pt x="74" y="383"/>
                  <a:pt x="75" y="384"/>
                  <a:pt x="76" y="386"/>
                </a:cubicBezTo>
                <a:cubicBezTo>
                  <a:pt x="76" y="386"/>
                  <a:pt x="77" y="387"/>
                  <a:pt x="77" y="388"/>
                </a:cubicBezTo>
                <a:cubicBezTo>
                  <a:pt x="78" y="389"/>
                  <a:pt x="79" y="390"/>
                  <a:pt x="80" y="391"/>
                </a:cubicBezTo>
                <a:cubicBezTo>
                  <a:pt x="95" y="408"/>
                  <a:pt x="117" y="428"/>
                  <a:pt x="145" y="442"/>
                </a:cubicBezTo>
                <a:cubicBezTo>
                  <a:pt x="146" y="442"/>
                  <a:pt x="146" y="442"/>
                  <a:pt x="147" y="443"/>
                </a:cubicBezTo>
                <a:cubicBezTo>
                  <a:pt x="147" y="443"/>
                  <a:pt x="147" y="443"/>
                  <a:pt x="148" y="443"/>
                </a:cubicBezTo>
                <a:cubicBezTo>
                  <a:pt x="155" y="446"/>
                  <a:pt x="162" y="449"/>
                  <a:pt x="170" y="452"/>
                </a:cubicBezTo>
                <a:cubicBezTo>
                  <a:pt x="176" y="453"/>
                  <a:pt x="181" y="455"/>
                  <a:pt x="186" y="456"/>
                </a:cubicBezTo>
                <a:cubicBezTo>
                  <a:pt x="155" y="455"/>
                  <a:pt x="119" y="449"/>
                  <a:pt x="81" y="431"/>
                </a:cubicBezTo>
                <a:close/>
                <a:moveTo>
                  <a:pt x="440" y="385"/>
                </a:moveTo>
                <a:cubicBezTo>
                  <a:pt x="440" y="386"/>
                  <a:pt x="441" y="386"/>
                  <a:pt x="441" y="386"/>
                </a:cubicBezTo>
                <a:cubicBezTo>
                  <a:pt x="430" y="391"/>
                  <a:pt x="399" y="404"/>
                  <a:pt x="395" y="406"/>
                </a:cubicBezTo>
                <a:cubicBezTo>
                  <a:pt x="394" y="406"/>
                  <a:pt x="394" y="406"/>
                  <a:pt x="394" y="407"/>
                </a:cubicBezTo>
                <a:cubicBezTo>
                  <a:pt x="394" y="406"/>
                  <a:pt x="394" y="406"/>
                  <a:pt x="394" y="406"/>
                </a:cubicBezTo>
                <a:cubicBezTo>
                  <a:pt x="393" y="404"/>
                  <a:pt x="392" y="393"/>
                  <a:pt x="390" y="382"/>
                </a:cubicBezTo>
                <a:cubicBezTo>
                  <a:pt x="389" y="378"/>
                  <a:pt x="389" y="375"/>
                  <a:pt x="388" y="371"/>
                </a:cubicBezTo>
                <a:cubicBezTo>
                  <a:pt x="388" y="371"/>
                  <a:pt x="388" y="371"/>
                  <a:pt x="388" y="371"/>
                </a:cubicBezTo>
                <a:cubicBezTo>
                  <a:pt x="388" y="370"/>
                  <a:pt x="388" y="369"/>
                  <a:pt x="387" y="367"/>
                </a:cubicBezTo>
                <a:cubicBezTo>
                  <a:pt x="387" y="366"/>
                  <a:pt x="387" y="364"/>
                  <a:pt x="387" y="362"/>
                </a:cubicBezTo>
                <a:cubicBezTo>
                  <a:pt x="387" y="362"/>
                  <a:pt x="387" y="362"/>
                  <a:pt x="387" y="362"/>
                </a:cubicBezTo>
                <a:cubicBezTo>
                  <a:pt x="386" y="362"/>
                  <a:pt x="386" y="361"/>
                  <a:pt x="386" y="361"/>
                </a:cubicBezTo>
                <a:cubicBezTo>
                  <a:pt x="386" y="361"/>
                  <a:pt x="386" y="360"/>
                  <a:pt x="386" y="360"/>
                </a:cubicBezTo>
                <a:cubicBezTo>
                  <a:pt x="387" y="360"/>
                  <a:pt x="388" y="360"/>
                  <a:pt x="389" y="361"/>
                </a:cubicBezTo>
                <a:cubicBezTo>
                  <a:pt x="393" y="363"/>
                  <a:pt x="397" y="361"/>
                  <a:pt x="399" y="358"/>
                </a:cubicBezTo>
                <a:cubicBezTo>
                  <a:pt x="407" y="344"/>
                  <a:pt x="418" y="316"/>
                  <a:pt x="421" y="284"/>
                </a:cubicBezTo>
                <a:cubicBezTo>
                  <a:pt x="422" y="283"/>
                  <a:pt x="422" y="282"/>
                  <a:pt x="422" y="282"/>
                </a:cubicBezTo>
                <a:cubicBezTo>
                  <a:pt x="422" y="280"/>
                  <a:pt x="422" y="278"/>
                  <a:pt x="422" y="276"/>
                </a:cubicBezTo>
                <a:cubicBezTo>
                  <a:pt x="422" y="275"/>
                  <a:pt x="422" y="274"/>
                  <a:pt x="422" y="272"/>
                </a:cubicBezTo>
                <a:cubicBezTo>
                  <a:pt x="422" y="271"/>
                  <a:pt x="423" y="269"/>
                  <a:pt x="423" y="267"/>
                </a:cubicBezTo>
                <a:cubicBezTo>
                  <a:pt x="423" y="266"/>
                  <a:pt x="423" y="266"/>
                  <a:pt x="423" y="265"/>
                </a:cubicBezTo>
                <a:cubicBezTo>
                  <a:pt x="423" y="265"/>
                  <a:pt x="423" y="265"/>
                  <a:pt x="423" y="265"/>
                </a:cubicBezTo>
                <a:cubicBezTo>
                  <a:pt x="423" y="265"/>
                  <a:pt x="423" y="264"/>
                  <a:pt x="423" y="264"/>
                </a:cubicBezTo>
                <a:cubicBezTo>
                  <a:pt x="423" y="264"/>
                  <a:pt x="423" y="263"/>
                  <a:pt x="423" y="262"/>
                </a:cubicBezTo>
                <a:cubicBezTo>
                  <a:pt x="423" y="249"/>
                  <a:pt x="421" y="235"/>
                  <a:pt x="418" y="222"/>
                </a:cubicBezTo>
                <a:cubicBezTo>
                  <a:pt x="417" y="219"/>
                  <a:pt x="416" y="216"/>
                  <a:pt x="416" y="213"/>
                </a:cubicBezTo>
                <a:cubicBezTo>
                  <a:pt x="415" y="213"/>
                  <a:pt x="415" y="212"/>
                  <a:pt x="415" y="212"/>
                </a:cubicBezTo>
                <a:cubicBezTo>
                  <a:pt x="415" y="210"/>
                  <a:pt x="414" y="209"/>
                  <a:pt x="414" y="208"/>
                </a:cubicBezTo>
                <a:cubicBezTo>
                  <a:pt x="429" y="234"/>
                  <a:pt x="441" y="268"/>
                  <a:pt x="445" y="310"/>
                </a:cubicBezTo>
                <a:cubicBezTo>
                  <a:pt x="446" y="314"/>
                  <a:pt x="446" y="318"/>
                  <a:pt x="446" y="322"/>
                </a:cubicBezTo>
                <a:cubicBezTo>
                  <a:pt x="446" y="347"/>
                  <a:pt x="439" y="367"/>
                  <a:pt x="436" y="375"/>
                </a:cubicBezTo>
                <a:cubicBezTo>
                  <a:pt x="434" y="379"/>
                  <a:pt x="436" y="384"/>
                  <a:pt x="440" y="385"/>
                </a:cubicBezTo>
                <a:close/>
              </a:path>
            </a:pathLst>
          </a:custGeom>
          <a:solidFill>
            <a:schemeClr val="bg1">
              <a:lumMod val="75000"/>
            </a:schemeClr>
          </a:solidFill>
          <a:ln>
            <a:noFill/>
          </a:ln>
        </p:spPr>
        <p:txBody>
          <a:bodyPr/>
          <a:lstStyle/>
          <a:p>
            <a:endParaRPr lang="en-US"/>
          </a:p>
        </p:txBody>
      </p:sp>
      <p:sp>
        <p:nvSpPr>
          <p:cNvPr id="90" name="Freeform 3"/>
          <p:cNvSpPr>
            <a:spLocks noChangeAspect="1" noEditPoints="1"/>
          </p:cNvSpPr>
          <p:nvPr/>
        </p:nvSpPr>
        <p:spPr bwMode="auto">
          <a:xfrm>
            <a:off x="2837129" y="5332729"/>
            <a:ext cx="876034" cy="895305"/>
          </a:xfrm>
          <a:custGeom>
            <a:avLst/>
            <a:gdLst>
              <a:gd name="T0" fmla="*/ 2147483647 w 462"/>
              <a:gd name="T1" fmla="*/ 2147483647 h 472"/>
              <a:gd name="T2" fmla="*/ 2147483647 w 462"/>
              <a:gd name="T3" fmla="*/ 2147483647 h 472"/>
              <a:gd name="T4" fmla="*/ 2147483647 w 462"/>
              <a:gd name="T5" fmla="*/ 2147483647 h 472"/>
              <a:gd name="T6" fmla="*/ 2147483647 w 462"/>
              <a:gd name="T7" fmla="*/ 2147483647 h 472"/>
              <a:gd name="T8" fmla="*/ 2147483647 w 462"/>
              <a:gd name="T9" fmla="*/ 2147483647 h 472"/>
              <a:gd name="T10" fmla="*/ 2147483647 w 462"/>
              <a:gd name="T11" fmla="*/ 2147483647 h 472"/>
              <a:gd name="T12" fmla="*/ 2147483647 w 462"/>
              <a:gd name="T13" fmla="*/ 2147483647 h 472"/>
              <a:gd name="T14" fmla="*/ 2147483647 w 462"/>
              <a:gd name="T15" fmla="*/ 2147483647 h 472"/>
              <a:gd name="T16" fmla="*/ 2147483647 w 462"/>
              <a:gd name="T17" fmla="*/ 2147483647 h 472"/>
              <a:gd name="T18" fmla="*/ 2147483647 w 462"/>
              <a:gd name="T19" fmla="*/ 2147483647 h 472"/>
              <a:gd name="T20" fmla="*/ 2147483647 w 462"/>
              <a:gd name="T21" fmla="*/ 2147483647 h 472"/>
              <a:gd name="T22" fmla="*/ 2147483647 w 462"/>
              <a:gd name="T23" fmla="*/ 2147483647 h 472"/>
              <a:gd name="T24" fmla="*/ 2147483647 w 462"/>
              <a:gd name="T25" fmla="*/ 2147483647 h 472"/>
              <a:gd name="T26" fmla="*/ 2147483647 w 462"/>
              <a:gd name="T27" fmla="*/ 2147483647 h 472"/>
              <a:gd name="T28" fmla="*/ 2147483647 w 462"/>
              <a:gd name="T29" fmla="*/ 2147483647 h 472"/>
              <a:gd name="T30" fmla="*/ 2147483647 w 462"/>
              <a:gd name="T31" fmla="*/ 2147483647 h 472"/>
              <a:gd name="T32" fmla="*/ 2147483647 w 462"/>
              <a:gd name="T33" fmla="*/ 2147483647 h 472"/>
              <a:gd name="T34" fmla="*/ 2147483647 w 462"/>
              <a:gd name="T35" fmla="*/ 2147483647 h 472"/>
              <a:gd name="T36" fmla="*/ 2147483647 w 462"/>
              <a:gd name="T37" fmla="*/ 2147483647 h 472"/>
              <a:gd name="T38" fmla="*/ 2147483647 w 462"/>
              <a:gd name="T39" fmla="*/ 2147483647 h 472"/>
              <a:gd name="T40" fmla="*/ 2147483647 w 462"/>
              <a:gd name="T41" fmla="*/ 2147483647 h 472"/>
              <a:gd name="T42" fmla="*/ 2147483647 w 462"/>
              <a:gd name="T43" fmla="*/ 2147483647 h 472"/>
              <a:gd name="T44" fmla="*/ 2147483647 w 462"/>
              <a:gd name="T45" fmla="*/ 2147483647 h 472"/>
              <a:gd name="T46" fmla="*/ 2147483647 w 462"/>
              <a:gd name="T47" fmla="*/ 2147483647 h 472"/>
              <a:gd name="T48" fmla="*/ 2147483647 w 462"/>
              <a:gd name="T49" fmla="*/ 2147483647 h 472"/>
              <a:gd name="T50" fmla="*/ 2147483647 w 462"/>
              <a:gd name="T51" fmla="*/ 2147483647 h 472"/>
              <a:gd name="T52" fmla="*/ 2147483647 w 462"/>
              <a:gd name="T53" fmla="*/ 2147483647 h 472"/>
              <a:gd name="T54" fmla="*/ 2147483647 w 462"/>
              <a:gd name="T55" fmla="*/ 2147483647 h 472"/>
              <a:gd name="T56" fmla="*/ 2147483647 w 462"/>
              <a:gd name="T57" fmla="*/ 2147483647 h 472"/>
              <a:gd name="T58" fmla="*/ 2147483647 w 462"/>
              <a:gd name="T59" fmla="*/ 2147483647 h 472"/>
              <a:gd name="T60" fmla="*/ 2147483647 w 462"/>
              <a:gd name="T61" fmla="*/ 2147483647 h 472"/>
              <a:gd name="T62" fmla="*/ 2147483647 w 462"/>
              <a:gd name="T63" fmla="*/ 2147483647 h 472"/>
              <a:gd name="T64" fmla="*/ 2147483647 w 462"/>
              <a:gd name="T65" fmla="*/ 2147483647 h 472"/>
              <a:gd name="T66" fmla="*/ 2147483647 w 462"/>
              <a:gd name="T67" fmla="*/ 2147483647 h 472"/>
              <a:gd name="T68" fmla="*/ 2147483647 w 462"/>
              <a:gd name="T69" fmla="*/ 2147483647 h 472"/>
              <a:gd name="T70" fmla="*/ 0 w 462"/>
              <a:gd name="T71" fmla="*/ 2147483647 h 472"/>
              <a:gd name="T72" fmla="*/ 2147483647 w 462"/>
              <a:gd name="T73" fmla="*/ 2147483647 h 472"/>
              <a:gd name="T74" fmla="*/ 2147483647 w 462"/>
              <a:gd name="T75" fmla="*/ 2147483647 h 472"/>
              <a:gd name="T76" fmla="*/ 2147483647 w 462"/>
              <a:gd name="T77" fmla="*/ 2147483647 h 472"/>
              <a:gd name="T78" fmla="*/ 2147483647 w 462"/>
              <a:gd name="T79" fmla="*/ 2147483647 h 472"/>
              <a:gd name="T80" fmla="*/ 2147483647 w 462"/>
              <a:gd name="T81" fmla="*/ 2147483647 h 472"/>
              <a:gd name="T82" fmla="*/ 2147483647 w 462"/>
              <a:gd name="T83" fmla="*/ 2147483647 h 472"/>
              <a:gd name="T84" fmla="*/ 2147483647 w 462"/>
              <a:gd name="T85" fmla="*/ 2147483647 h 472"/>
              <a:gd name="T86" fmla="*/ 2147483647 w 462"/>
              <a:gd name="T87" fmla="*/ 2147483647 h 472"/>
              <a:gd name="T88" fmla="*/ 2147483647 w 462"/>
              <a:gd name="T89" fmla="*/ 2147483647 h 472"/>
              <a:gd name="T90" fmla="*/ 2147483647 w 462"/>
              <a:gd name="T91" fmla="*/ 2147483647 h 472"/>
              <a:gd name="T92" fmla="*/ 2147483647 w 462"/>
              <a:gd name="T93" fmla="*/ 2147483647 h 472"/>
              <a:gd name="T94" fmla="*/ 2147483647 w 462"/>
              <a:gd name="T95" fmla="*/ 2147483647 h 472"/>
              <a:gd name="T96" fmla="*/ 2147483647 w 462"/>
              <a:gd name="T97" fmla="*/ 2147483647 h 472"/>
              <a:gd name="T98" fmla="*/ 2147483647 w 462"/>
              <a:gd name="T99" fmla="*/ 2147483647 h 472"/>
              <a:gd name="T100" fmla="*/ 2147483647 w 462"/>
              <a:gd name="T101" fmla="*/ 2147483647 h 472"/>
              <a:gd name="T102" fmla="*/ 2147483647 w 462"/>
              <a:gd name="T103" fmla="*/ 2147483647 h 472"/>
              <a:gd name="T104" fmla="*/ 2147483647 w 462"/>
              <a:gd name="T105" fmla="*/ 2147483647 h 472"/>
              <a:gd name="T106" fmla="*/ 2147483647 w 462"/>
              <a:gd name="T107" fmla="*/ 2147483647 h 472"/>
              <a:gd name="T108" fmla="*/ 2147483647 w 462"/>
              <a:gd name="T109" fmla="*/ 2147483647 h 472"/>
              <a:gd name="T110" fmla="*/ 2147483647 w 462"/>
              <a:gd name="T111" fmla="*/ 2147483647 h 472"/>
              <a:gd name="T112" fmla="*/ 2147483647 w 462"/>
              <a:gd name="T113" fmla="*/ 2147483647 h 472"/>
              <a:gd name="T114" fmla="*/ 2147483647 w 462"/>
              <a:gd name="T115" fmla="*/ 2147483647 h 472"/>
              <a:gd name="T116" fmla="*/ 2147483647 w 462"/>
              <a:gd name="T117" fmla="*/ 2147483647 h 472"/>
              <a:gd name="T118" fmla="*/ 2147483647 w 462"/>
              <a:gd name="T119" fmla="*/ 2147483647 h 472"/>
              <a:gd name="T120" fmla="*/ 2147483647 w 462"/>
              <a:gd name="T121" fmla="*/ 2147483647 h 472"/>
              <a:gd name="T122" fmla="*/ 2147483647 w 462"/>
              <a:gd name="T123" fmla="*/ 2147483647 h 472"/>
              <a:gd name="T124" fmla="*/ 2147483647 w 462"/>
              <a:gd name="T125" fmla="*/ 2147483647 h 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2" h="472">
                <a:moveTo>
                  <a:pt x="453" y="374"/>
                </a:moveTo>
                <a:cubicBezTo>
                  <a:pt x="457" y="363"/>
                  <a:pt x="462" y="344"/>
                  <a:pt x="462" y="322"/>
                </a:cubicBezTo>
                <a:cubicBezTo>
                  <a:pt x="462" y="318"/>
                  <a:pt x="462" y="313"/>
                  <a:pt x="461" y="308"/>
                </a:cubicBezTo>
                <a:cubicBezTo>
                  <a:pt x="452" y="208"/>
                  <a:pt x="396" y="151"/>
                  <a:pt x="363" y="124"/>
                </a:cubicBezTo>
                <a:cubicBezTo>
                  <a:pt x="363" y="124"/>
                  <a:pt x="363" y="124"/>
                  <a:pt x="363" y="124"/>
                </a:cubicBezTo>
                <a:cubicBezTo>
                  <a:pt x="363" y="124"/>
                  <a:pt x="363" y="124"/>
                  <a:pt x="362" y="124"/>
                </a:cubicBezTo>
                <a:cubicBezTo>
                  <a:pt x="362" y="123"/>
                  <a:pt x="362" y="123"/>
                  <a:pt x="362" y="123"/>
                </a:cubicBezTo>
                <a:cubicBezTo>
                  <a:pt x="361" y="123"/>
                  <a:pt x="361" y="123"/>
                  <a:pt x="361" y="123"/>
                </a:cubicBezTo>
                <a:cubicBezTo>
                  <a:pt x="361" y="123"/>
                  <a:pt x="360" y="123"/>
                  <a:pt x="360" y="123"/>
                </a:cubicBezTo>
                <a:cubicBezTo>
                  <a:pt x="360" y="123"/>
                  <a:pt x="360" y="123"/>
                  <a:pt x="359" y="123"/>
                </a:cubicBezTo>
                <a:cubicBezTo>
                  <a:pt x="359" y="123"/>
                  <a:pt x="359" y="123"/>
                  <a:pt x="359" y="123"/>
                </a:cubicBezTo>
                <a:cubicBezTo>
                  <a:pt x="358" y="122"/>
                  <a:pt x="358" y="122"/>
                  <a:pt x="358" y="122"/>
                </a:cubicBezTo>
                <a:cubicBezTo>
                  <a:pt x="358" y="123"/>
                  <a:pt x="357" y="123"/>
                  <a:pt x="357" y="123"/>
                </a:cubicBezTo>
                <a:cubicBezTo>
                  <a:pt x="357" y="123"/>
                  <a:pt x="357" y="123"/>
                  <a:pt x="356" y="123"/>
                </a:cubicBezTo>
                <a:cubicBezTo>
                  <a:pt x="356" y="123"/>
                  <a:pt x="356" y="123"/>
                  <a:pt x="356" y="123"/>
                </a:cubicBezTo>
                <a:cubicBezTo>
                  <a:pt x="355" y="123"/>
                  <a:pt x="355" y="123"/>
                  <a:pt x="355" y="123"/>
                </a:cubicBezTo>
                <a:cubicBezTo>
                  <a:pt x="355" y="123"/>
                  <a:pt x="355" y="123"/>
                  <a:pt x="354" y="124"/>
                </a:cubicBezTo>
                <a:cubicBezTo>
                  <a:pt x="354" y="124"/>
                  <a:pt x="354" y="124"/>
                  <a:pt x="354" y="124"/>
                </a:cubicBezTo>
                <a:cubicBezTo>
                  <a:pt x="353" y="124"/>
                  <a:pt x="353" y="124"/>
                  <a:pt x="353" y="124"/>
                </a:cubicBezTo>
                <a:cubicBezTo>
                  <a:pt x="353" y="125"/>
                  <a:pt x="353" y="125"/>
                  <a:pt x="353" y="125"/>
                </a:cubicBezTo>
                <a:cubicBezTo>
                  <a:pt x="353" y="125"/>
                  <a:pt x="352" y="125"/>
                  <a:pt x="352" y="125"/>
                </a:cubicBezTo>
                <a:cubicBezTo>
                  <a:pt x="352" y="125"/>
                  <a:pt x="352" y="125"/>
                  <a:pt x="352" y="125"/>
                </a:cubicBezTo>
                <a:cubicBezTo>
                  <a:pt x="352" y="125"/>
                  <a:pt x="352" y="125"/>
                  <a:pt x="352" y="126"/>
                </a:cubicBezTo>
                <a:cubicBezTo>
                  <a:pt x="352" y="126"/>
                  <a:pt x="352" y="126"/>
                  <a:pt x="351" y="126"/>
                </a:cubicBezTo>
                <a:cubicBezTo>
                  <a:pt x="351" y="126"/>
                  <a:pt x="351" y="127"/>
                  <a:pt x="351" y="127"/>
                </a:cubicBezTo>
                <a:cubicBezTo>
                  <a:pt x="351" y="127"/>
                  <a:pt x="351" y="127"/>
                  <a:pt x="351" y="128"/>
                </a:cubicBezTo>
                <a:cubicBezTo>
                  <a:pt x="351" y="128"/>
                  <a:pt x="351" y="128"/>
                  <a:pt x="350" y="128"/>
                </a:cubicBezTo>
                <a:cubicBezTo>
                  <a:pt x="350" y="129"/>
                  <a:pt x="350" y="129"/>
                  <a:pt x="350" y="129"/>
                </a:cubicBezTo>
                <a:cubicBezTo>
                  <a:pt x="350" y="129"/>
                  <a:pt x="350" y="130"/>
                  <a:pt x="350" y="130"/>
                </a:cubicBezTo>
                <a:cubicBezTo>
                  <a:pt x="350" y="130"/>
                  <a:pt x="350" y="130"/>
                  <a:pt x="350" y="131"/>
                </a:cubicBezTo>
                <a:cubicBezTo>
                  <a:pt x="350" y="131"/>
                  <a:pt x="350" y="131"/>
                  <a:pt x="350" y="131"/>
                </a:cubicBezTo>
                <a:cubicBezTo>
                  <a:pt x="350" y="132"/>
                  <a:pt x="350" y="132"/>
                  <a:pt x="350" y="132"/>
                </a:cubicBezTo>
                <a:cubicBezTo>
                  <a:pt x="350" y="132"/>
                  <a:pt x="351" y="133"/>
                  <a:pt x="351" y="133"/>
                </a:cubicBezTo>
                <a:cubicBezTo>
                  <a:pt x="351" y="133"/>
                  <a:pt x="351" y="133"/>
                  <a:pt x="351" y="133"/>
                </a:cubicBezTo>
                <a:cubicBezTo>
                  <a:pt x="351" y="134"/>
                  <a:pt x="352" y="135"/>
                  <a:pt x="353" y="136"/>
                </a:cubicBezTo>
                <a:cubicBezTo>
                  <a:pt x="357" y="140"/>
                  <a:pt x="361" y="145"/>
                  <a:pt x="366" y="151"/>
                </a:cubicBezTo>
                <a:cubicBezTo>
                  <a:pt x="366" y="152"/>
                  <a:pt x="367" y="153"/>
                  <a:pt x="368" y="153"/>
                </a:cubicBezTo>
                <a:cubicBezTo>
                  <a:pt x="368" y="154"/>
                  <a:pt x="369" y="155"/>
                  <a:pt x="369" y="156"/>
                </a:cubicBezTo>
                <a:cubicBezTo>
                  <a:pt x="370" y="157"/>
                  <a:pt x="371" y="158"/>
                  <a:pt x="372" y="160"/>
                </a:cubicBezTo>
                <a:cubicBezTo>
                  <a:pt x="372" y="160"/>
                  <a:pt x="373" y="160"/>
                  <a:pt x="373" y="160"/>
                </a:cubicBezTo>
                <a:cubicBezTo>
                  <a:pt x="383" y="175"/>
                  <a:pt x="393" y="194"/>
                  <a:pt x="400" y="217"/>
                </a:cubicBezTo>
                <a:cubicBezTo>
                  <a:pt x="400" y="217"/>
                  <a:pt x="400" y="217"/>
                  <a:pt x="400" y="217"/>
                </a:cubicBezTo>
                <a:cubicBezTo>
                  <a:pt x="401" y="220"/>
                  <a:pt x="402" y="222"/>
                  <a:pt x="402" y="225"/>
                </a:cubicBezTo>
                <a:cubicBezTo>
                  <a:pt x="402" y="225"/>
                  <a:pt x="402" y="225"/>
                  <a:pt x="402" y="225"/>
                </a:cubicBezTo>
                <a:cubicBezTo>
                  <a:pt x="405" y="238"/>
                  <a:pt x="407" y="251"/>
                  <a:pt x="407" y="265"/>
                </a:cubicBezTo>
                <a:cubicBezTo>
                  <a:pt x="407" y="265"/>
                  <a:pt x="407" y="265"/>
                  <a:pt x="407" y="265"/>
                </a:cubicBezTo>
                <a:cubicBezTo>
                  <a:pt x="406" y="279"/>
                  <a:pt x="404" y="293"/>
                  <a:pt x="402" y="305"/>
                </a:cubicBezTo>
                <a:cubicBezTo>
                  <a:pt x="402" y="305"/>
                  <a:pt x="402" y="305"/>
                  <a:pt x="402" y="305"/>
                </a:cubicBezTo>
                <a:cubicBezTo>
                  <a:pt x="400" y="313"/>
                  <a:pt x="398" y="320"/>
                  <a:pt x="396" y="326"/>
                </a:cubicBezTo>
                <a:cubicBezTo>
                  <a:pt x="394" y="332"/>
                  <a:pt x="391" y="337"/>
                  <a:pt x="389" y="343"/>
                </a:cubicBezTo>
                <a:cubicBezTo>
                  <a:pt x="389" y="343"/>
                  <a:pt x="388" y="343"/>
                  <a:pt x="388" y="343"/>
                </a:cubicBezTo>
                <a:cubicBezTo>
                  <a:pt x="387" y="343"/>
                  <a:pt x="386" y="342"/>
                  <a:pt x="385" y="342"/>
                </a:cubicBezTo>
                <a:cubicBezTo>
                  <a:pt x="385" y="342"/>
                  <a:pt x="385" y="342"/>
                  <a:pt x="385" y="342"/>
                </a:cubicBezTo>
                <a:cubicBezTo>
                  <a:pt x="384" y="342"/>
                  <a:pt x="383" y="342"/>
                  <a:pt x="382" y="342"/>
                </a:cubicBezTo>
                <a:cubicBezTo>
                  <a:pt x="382" y="342"/>
                  <a:pt x="381" y="342"/>
                  <a:pt x="381" y="342"/>
                </a:cubicBezTo>
                <a:cubicBezTo>
                  <a:pt x="379" y="342"/>
                  <a:pt x="377" y="342"/>
                  <a:pt x="376" y="343"/>
                </a:cubicBezTo>
                <a:cubicBezTo>
                  <a:pt x="375" y="343"/>
                  <a:pt x="375" y="344"/>
                  <a:pt x="374" y="344"/>
                </a:cubicBezTo>
                <a:cubicBezTo>
                  <a:pt x="374" y="344"/>
                  <a:pt x="374" y="345"/>
                  <a:pt x="373" y="345"/>
                </a:cubicBezTo>
                <a:cubicBezTo>
                  <a:pt x="373" y="345"/>
                  <a:pt x="373" y="346"/>
                  <a:pt x="372" y="346"/>
                </a:cubicBezTo>
                <a:cubicBezTo>
                  <a:pt x="372" y="346"/>
                  <a:pt x="372" y="346"/>
                  <a:pt x="372" y="346"/>
                </a:cubicBezTo>
                <a:cubicBezTo>
                  <a:pt x="370" y="349"/>
                  <a:pt x="369" y="352"/>
                  <a:pt x="369" y="355"/>
                </a:cubicBezTo>
                <a:cubicBezTo>
                  <a:pt x="369" y="356"/>
                  <a:pt x="369" y="358"/>
                  <a:pt x="370" y="359"/>
                </a:cubicBezTo>
                <a:cubicBezTo>
                  <a:pt x="370" y="360"/>
                  <a:pt x="370" y="360"/>
                  <a:pt x="370" y="360"/>
                </a:cubicBezTo>
                <a:cubicBezTo>
                  <a:pt x="370" y="360"/>
                  <a:pt x="370" y="360"/>
                  <a:pt x="370" y="360"/>
                </a:cubicBezTo>
                <a:cubicBezTo>
                  <a:pt x="370" y="361"/>
                  <a:pt x="370" y="361"/>
                  <a:pt x="370" y="362"/>
                </a:cubicBezTo>
                <a:cubicBezTo>
                  <a:pt x="370" y="362"/>
                  <a:pt x="370" y="362"/>
                  <a:pt x="370" y="362"/>
                </a:cubicBezTo>
                <a:cubicBezTo>
                  <a:pt x="370" y="363"/>
                  <a:pt x="371" y="364"/>
                  <a:pt x="371" y="366"/>
                </a:cubicBezTo>
                <a:cubicBezTo>
                  <a:pt x="371" y="367"/>
                  <a:pt x="372" y="369"/>
                  <a:pt x="372" y="371"/>
                </a:cubicBezTo>
                <a:cubicBezTo>
                  <a:pt x="370" y="374"/>
                  <a:pt x="367" y="377"/>
                  <a:pt x="365" y="380"/>
                </a:cubicBezTo>
                <a:cubicBezTo>
                  <a:pt x="329" y="422"/>
                  <a:pt x="278" y="444"/>
                  <a:pt x="227" y="444"/>
                </a:cubicBezTo>
                <a:cubicBezTo>
                  <a:pt x="202" y="444"/>
                  <a:pt x="177" y="439"/>
                  <a:pt x="154" y="428"/>
                </a:cubicBezTo>
                <a:cubicBezTo>
                  <a:pt x="143" y="423"/>
                  <a:pt x="133" y="417"/>
                  <a:pt x="124" y="410"/>
                </a:cubicBezTo>
                <a:cubicBezTo>
                  <a:pt x="124" y="410"/>
                  <a:pt x="124" y="410"/>
                  <a:pt x="124" y="410"/>
                </a:cubicBezTo>
                <a:cubicBezTo>
                  <a:pt x="122" y="409"/>
                  <a:pt x="121" y="408"/>
                  <a:pt x="120" y="407"/>
                </a:cubicBezTo>
                <a:cubicBezTo>
                  <a:pt x="119" y="406"/>
                  <a:pt x="119" y="406"/>
                  <a:pt x="118" y="405"/>
                </a:cubicBezTo>
                <a:cubicBezTo>
                  <a:pt x="117" y="404"/>
                  <a:pt x="115" y="403"/>
                  <a:pt x="114" y="402"/>
                </a:cubicBezTo>
                <a:cubicBezTo>
                  <a:pt x="114" y="402"/>
                  <a:pt x="113" y="401"/>
                  <a:pt x="113" y="401"/>
                </a:cubicBezTo>
                <a:cubicBezTo>
                  <a:pt x="111" y="400"/>
                  <a:pt x="110" y="398"/>
                  <a:pt x="109" y="397"/>
                </a:cubicBezTo>
                <a:cubicBezTo>
                  <a:pt x="109" y="397"/>
                  <a:pt x="108" y="397"/>
                  <a:pt x="108" y="396"/>
                </a:cubicBezTo>
                <a:cubicBezTo>
                  <a:pt x="96" y="385"/>
                  <a:pt x="86" y="374"/>
                  <a:pt x="80" y="365"/>
                </a:cubicBezTo>
                <a:cubicBezTo>
                  <a:pt x="83" y="364"/>
                  <a:pt x="85" y="361"/>
                  <a:pt x="86" y="359"/>
                </a:cubicBezTo>
                <a:cubicBezTo>
                  <a:pt x="87" y="357"/>
                  <a:pt x="87" y="355"/>
                  <a:pt x="87" y="353"/>
                </a:cubicBezTo>
                <a:cubicBezTo>
                  <a:pt x="87" y="350"/>
                  <a:pt x="85" y="346"/>
                  <a:pt x="83" y="344"/>
                </a:cubicBezTo>
                <a:cubicBezTo>
                  <a:pt x="83" y="344"/>
                  <a:pt x="82" y="343"/>
                  <a:pt x="81" y="343"/>
                </a:cubicBezTo>
                <a:cubicBezTo>
                  <a:pt x="80" y="342"/>
                  <a:pt x="78" y="341"/>
                  <a:pt x="76" y="340"/>
                </a:cubicBezTo>
                <a:cubicBezTo>
                  <a:pt x="76" y="340"/>
                  <a:pt x="75" y="340"/>
                  <a:pt x="75" y="340"/>
                </a:cubicBezTo>
                <a:cubicBezTo>
                  <a:pt x="75" y="340"/>
                  <a:pt x="75" y="340"/>
                  <a:pt x="75" y="340"/>
                </a:cubicBezTo>
                <a:cubicBezTo>
                  <a:pt x="74" y="340"/>
                  <a:pt x="72" y="339"/>
                  <a:pt x="71" y="338"/>
                </a:cubicBezTo>
                <a:cubicBezTo>
                  <a:pt x="70" y="338"/>
                  <a:pt x="70" y="338"/>
                  <a:pt x="70" y="338"/>
                </a:cubicBezTo>
                <a:cubicBezTo>
                  <a:pt x="70" y="338"/>
                  <a:pt x="69" y="338"/>
                  <a:pt x="68" y="337"/>
                </a:cubicBezTo>
                <a:cubicBezTo>
                  <a:pt x="68" y="337"/>
                  <a:pt x="67" y="337"/>
                  <a:pt x="67" y="337"/>
                </a:cubicBezTo>
                <a:cubicBezTo>
                  <a:pt x="67" y="337"/>
                  <a:pt x="66" y="336"/>
                  <a:pt x="65" y="336"/>
                </a:cubicBezTo>
                <a:cubicBezTo>
                  <a:pt x="64" y="336"/>
                  <a:pt x="63" y="335"/>
                  <a:pt x="62" y="335"/>
                </a:cubicBezTo>
                <a:cubicBezTo>
                  <a:pt x="52" y="313"/>
                  <a:pt x="48" y="289"/>
                  <a:pt x="48" y="264"/>
                </a:cubicBezTo>
                <a:cubicBezTo>
                  <a:pt x="48" y="244"/>
                  <a:pt x="51" y="224"/>
                  <a:pt x="58" y="205"/>
                </a:cubicBezTo>
                <a:cubicBezTo>
                  <a:pt x="58" y="205"/>
                  <a:pt x="58" y="205"/>
                  <a:pt x="58" y="205"/>
                </a:cubicBezTo>
                <a:cubicBezTo>
                  <a:pt x="58" y="204"/>
                  <a:pt x="58" y="203"/>
                  <a:pt x="59" y="202"/>
                </a:cubicBezTo>
                <a:cubicBezTo>
                  <a:pt x="59" y="201"/>
                  <a:pt x="59" y="201"/>
                  <a:pt x="59" y="201"/>
                </a:cubicBezTo>
                <a:cubicBezTo>
                  <a:pt x="60" y="200"/>
                  <a:pt x="60" y="198"/>
                  <a:pt x="61" y="197"/>
                </a:cubicBezTo>
                <a:cubicBezTo>
                  <a:pt x="61" y="197"/>
                  <a:pt x="61" y="196"/>
                  <a:pt x="61" y="196"/>
                </a:cubicBezTo>
                <a:cubicBezTo>
                  <a:pt x="62" y="195"/>
                  <a:pt x="62" y="194"/>
                  <a:pt x="63" y="193"/>
                </a:cubicBezTo>
                <a:cubicBezTo>
                  <a:pt x="63" y="192"/>
                  <a:pt x="63" y="192"/>
                  <a:pt x="64" y="191"/>
                </a:cubicBezTo>
                <a:cubicBezTo>
                  <a:pt x="64" y="190"/>
                  <a:pt x="64" y="189"/>
                  <a:pt x="65" y="188"/>
                </a:cubicBezTo>
                <a:cubicBezTo>
                  <a:pt x="65" y="188"/>
                  <a:pt x="65" y="187"/>
                  <a:pt x="66" y="186"/>
                </a:cubicBezTo>
                <a:cubicBezTo>
                  <a:pt x="66" y="186"/>
                  <a:pt x="66" y="185"/>
                  <a:pt x="67" y="184"/>
                </a:cubicBezTo>
                <a:cubicBezTo>
                  <a:pt x="67" y="183"/>
                  <a:pt x="68" y="183"/>
                  <a:pt x="68" y="182"/>
                </a:cubicBezTo>
                <a:cubicBezTo>
                  <a:pt x="68" y="181"/>
                  <a:pt x="69" y="180"/>
                  <a:pt x="69" y="179"/>
                </a:cubicBezTo>
                <a:cubicBezTo>
                  <a:pt x="70" y="179"/>
                  <a:pt x="70" y="178"/>
                  <a:pt x="70" y="178"/>
                </a:cubicBezTo>
                <a:cubicBezTo>
                  <a:pt x="71" y="177"/>
                  <a:pt x="71" y="176"/>
                  <a:pt x="72" y="175"/>
                </a:cubicBezTo>
                <a:cubicBezTo>
                  <a:pt x="72" y="174"/>
                  <a:pt x="73" y="174"/>
                  <a:pt x="73" y="173"/>
                </a:cubicBezTo>
                <a:cubicBezTo>
                  <a:pt x="74" y="172"/>
                  <a:pt x="74" y="171"/>
                  <a:pt x="75" y="169"/>
                </a:cubicBezTo>
                <a:cubicBezTo>
                  <a:pt x="75" y="169"/>
                  <a:pt x="76" y="169"/>
                  <a:pt x="76" y="168"/>
                </a:cubicBezTo>
                <a:cubicBezTo>
                  <a:pt x="79" y="164"/>
                  <a:pt x="82" y="159"/>
                  <a:pt x="86" y="154"/>
                </a:cubicBezTo>
                <a:cubicBezTo>
                  <a:pt x="86" y="154"/>
                  <a:pt x="87" y="153"/>
                  <a:pt x="87" y="153"/>
                </a:cubicBezTo>
                <a:cubicBezTo>
                  <a:pt x="88" y="152"/>
                  <a:pt x="89" y="150"/>
                  <a:pt x="90" y="149"/>
                </a:cubicBezTo>
                <a:cubicBezTo>
                  <a:pt x="91" y="148"/>
                  <a:pt x="91" y="148"/>
                  <a:pt x="91" y="148"/>
                </a:cubicBezTo>
                <a:cubicBezTo>
                  <a:pt x="92" y="147"/>
                  <a:pt x="93" y="145"/>
                  <a:pt x="95" y="144"/>
                </a:cubicBezTo>
                <a:cubicBezTo>
                  <a:pt x="95" y="144"/>
                  <a:pt x="95" y="143"/>
                  <a:pt x="95" y="143"/>
                </a:cubicBezTo>
                <a:cubicBezTo>
                  <a:pt x="96" y="142"/>
                  <a:pt x="98" y="140"/>
                  <a:pt x="99" y="139"/>
                </a:cubicBezTo>
                <a:cubicBezTo>
                  <a:pt x="99" y="139"/>
                  <a:pt x="99" y="139"/>
                  <a:pt x="100" y="138"/>
                </a:cubicBezTo>
                <a:cubicBezTo>
                  <a:pt x="101" y="137"/>
                  <a:pt x="103" y="135"/>
                  <a:pt x="104" y="134"/>
                </a:cubicBezTo>
                <a:cubicBezTo>
                  <a:pt x="104" y="134"/>
                  <a:pt x="104" y="134"/>
                  <a:pt x="104" y="133"/>
                </a:cubicBezTo>
                <a:cubicBezTo>
                  <a:pt x="106" y="132"/>
                  <a:pt x="108" y="130"/>
                  <a:pt x="110" y="129"/>
                </a:cubicBezTo>
                <a:cubicBezTo>
                  <a:pt x="116" y="123"/>
                  <a:pt x="123" y="118"/>
                  <a:pt x="130" y="114"/>
                </a:cubicBezTo>
                <a:cubicBezTo>
                  <a:pt x="131" y="113"/>
                  <a:pt x="133" y="112"/>
                  <a:pt x="134" y="111"/>
                </a:cubicBezTo>
                <a:cubicBezTo>
                  <a:pt x="135" y="110"/>
                  <a:pt x="136" y="110"/>
                  <a:pt x="137" y="109"/>
                </a:cubicBezTo>
                <a:cubicBezTo>
                  <a:pt x="138" y="109"/>
                  <a:pt x="139" y="108"/>
                  <a:pt x="140" y="108"/>
                </a:cubicBezTo>
                <a:cubicBezTo>
                  <a:pt x="141" y="107"/>
                  <a:pt x="143" y="106"/>
                  <a:pt x="144" y="105"/>
                </a:cubicBezTo>
                <a:cubicBezTo>
                  <a:pt x="145" y="105"/>
                  <a:pt x="145" y="105"/>
                  <a:pt x="146" y="105"/>
                </a:cubicBezTo>
                <a:cubicBezTo>
                  <a:pt x="148" y="103"/>
                  <a:pt x="151" y="102"/>
                  <a:pt x="153" y="101"/>
                </a:cubicBezTo>
                <a:cubicBezTo>
                  <a:pt x="153" y="101"/>
                  <a:pt x="153" y="101"/>
                  <a:pt x="153" y="101"/>
                </a:cubicBezTo>
                <a:cubicBezTo>
                  <a:pt x="158" y="99"/>
                  <a:pt x="163" y="97"/>
                  <a:pt x="168" y="96"/>
                </a:cubicBezTo>
                <a:cubicBezTo>
                  <a:pt x="168" y="96"/>
                  <a:pt x="168" y="96"/>
                  <a:pt x="168" y="96"/>
                </a:cubicBezTo>
                <a:cubicBezTo>
                  <a:pt x="171" y="95"/>
                  <a:pt x="173" y="94"/>
                  <a:pt x="175" y="93"/>
                </a:cubicBezTo>
                <a:cubicBezTo>
                  <a:pt x="176" y="93"/>
                  <a:pt x="176" y="93"/>
                  <a:pt x="176" y="93"/>
                </a:cubicBezTo>
                <a:cubicBezTo>
                  <a:pt x="178" y="93"/>
                  <a:pt x="180" y="92"/>
                  <a:pt x="182" y="92"/>
                </a:cubicBezTo>
                <a:cubicBezTo>
                  <a:pt x="183" y="91"/>
                  <a:pt x="183" y="91"/>
                  <a:pt x="184" y="91"/>
                </a:cubicBezTo>
                <a:cubicBezTo>
                  <a:pt x="185" y="91"/>
                  <a:pt x="187" y="90"/>
                  <a:pt x="189" y="90"/>
                </a:cubicBezTo>
                <a:cubicBezTo>
                  <a:pt x="189" y="90"/>
                  <a:pt x="190" y="90"/>
                  <a:pt x="191" y="89"/>
                </a:cubicBezTo>
                <a:cubicBezTo>
                  <a:pt x="193" y="89"/>
                  <a:pt x="194" y="89"/>
                  <a:pt x="196" y="88"/>
                </a:cubicBezTo>
                <a:cubicBezTo>
                  <a:pt x="198" y="88"/>
                  <a:pt x="199" y="88"/>
                  <a:pt x="200" y="88"/>
                </a:cubicBezTo>
                <a:cubicBezTo>
                  <a:pt x="201" y="87"/>
                  <a:pt x="201" y="87"/>
                  <a:pt x="202" y="87"/>
                </a:cubicBezTo>
                <a:cubicBezTo>
                  <a:pt x="203" y="87"/>
                  <a:pt x="205" y="87"/>
                  <a:pt x="206" y="87"/>
                </a:cubicBezTo>
                <a:cubicBezTo>
                  <a:pt x="206" y="87"/>
                  <a:pt x="207" y="86"/>
                  <a:pt x="207" y="86"/>
                </a:cubicBezTo>
                <a:cubicBezTo>
                  <a:pt x="209" y="86"/>
                  <a:pt x="210" y="86"/>
                  <a:pt x="211" y="86"/>
                </a:cubicBezTo>
                <a:cubicBezTo>
                  <a:pt x="212" y="86"/>
                  <a:pt x="212" y="86"/>
                  <a:pt x="212" y="86"/>
                </a:cubicBezTo>
                <a:cubicBezTo>
                  <a:pt x="215" y="86"/>
                  <a:pt x="218" y="85"/>
                  <a:pt x="220" y="85"/>
                </a:cubicBezTo>
                <a:cubicBezTo>
                  <a:pt x="220" y="86"/>
                  <a:pt x="220" y="87"/>
                  <a:pt x="220" y="88"/>
                </a:cubicBezTo>
                <a:cubicBezTo>
                  <a:pt x="221" y="90"/>
                  <a:pt x="222" y="92"/>
                  <a:pt x="223" y="94"/>
                </a:cubicBezTo>
                <a:cubicBezTo>
                  <a:pt x="225" y="97"/>
                  <a:pt x="229" y="99"/>
                  <a:pt x="233" y="99"/>
                </a:cubicBezTo>
                <a:cubicBezTo>
                  <a:pt x="237" y="99"/>
                  <a:pt x="241" y="97"/>
                  <a:pt x="243" y="95"/>
                </a:cubicBezTo>
                <a:cubicBezTo>
                  <a:pt x="244" y="95"/>
                  <a:pt x="244" y="95"/>
                  <a:pt x="244" y="94"/>
                </a:cubicBezTo>
                <a:cubicBezTo>
                  <a:pt x="244" y="94"/>
                  <a:pt x="244" y="94"/>
                  <a:pt x="244" y="94"/>
                </a:cubicBezTo>
                <a:cubicBezTo>
                  <a:pt x="244" y="94"/>
                  <a:pt x="245" y="93"/>
                  <a:pt x="245" y="93"/>
                </a:cubicBezTo>
                <a:cubicBezTo>
                  <a:pt x="246" y="93"/>
                  <a:pt x="246" y="93"/>
                  <a:pt x="246" y="93"/>
                </a:cubicBezTo>
                <a:cubicBezTo>
                  <a:pt x="246" y="93"/>
                  <a:pt x="246" y="92"/>
                  <a:pt x="246" y="92"/>
                </a:cubicBezTo>
                <a:cubicBezTo>
                  <a:pt x="248" y="91"/>
                  <a:pt x="251" y="89"/>
                  <a:pt x="253" y="87"/>
                </a:cubicBezTo>
                <a:cubicBezTo>
                  <a:pt x="278" y="90"/>
                  <a:pt x="307" y="102"/>
                  <a:pt x="330" y="116"/>
                </a:cubicBezTo>
                <a:cubicBezTo>
                  <a:pt x="333" y="119"/>
                  <a:pt x="338" y="118"/>
                  <a:pt x="341" y="114"/>
                </a:cubicBezTo>
                <a:cubicBezTo>
                  <a:pt x="343" y="110"/>
                  <a:pt x="342" y="105"/>
                  <a:pt x="338" y="103"/>
                </a:cubicBezTo>
                <a:cubicBezTo>
                  <a:pt x="319" y="90"/>
                  <a:pt x="293" y="79"/>
                  <a:pt x="271" y="74"/>
                </a:cubicBezTo>
                <a:cubicBezTo>
                  <a:pt x="277" y="69"/>
                  <a:pt x="282" y="65"/>
                  <a:pt x="284" y="64"/>
                </a:cubicBezTo>
                <a:cubicBezTo>
                  <a:pt x="287" y="61"/>
                  <a:pt x="290" y="56"/>
                  <a:pt x="290" y="51"/>
                </a:cubicBezTo>
                <a:cubicBezTo>
                  <a:pt x="290" y="51"/>
                  <a:pt x="290" y="51"/>
                  <a:pt x="290" y="51"/>
                </a:cubicBezTo>
                <a:cubicBezTo>
                  <a:pt x="290" y="45"/>
                  <a:pt x="286" y="40"/>
                  <a:pt x="283" y="38"/>
                </a:cubicBezTo>
                <a:cubicBezTo>
                  <a:pt x="279" y="35"/>
                  <a:pt x="243" y="5"/>
                  <a:pt x="240" y="4"/>
                </a:cubicBezTo>
                <a:cubicBezTo>
                  <a:pt x="238" y="1"/>
                  <a:pt x="234" y="0"/>
                  <a:pt x="230" y="0"/>
                </a:cubicBezTo>
                <a:cubicBezTo>
                  <a:pt x="227" y="0"/>
                  <a:pt x="222" y="2"/>
                  <a:pt x="220" y="5"/>
                </a:cubicBezTo>
                <a:cubicBezTo>
                  <a:pt x="218" y="8"/>
                  <a:pt x="218" y="11"/>
                  <a:pt x="218" y="14"/>
                </a:cubicBezTo>
                <a:cubicBezTo>
                  <a:pt x="203" y="16"/>
                  <a:pt x="179" y="22"/>
                  <a:pt x="155" y="38"/>
                </a:cubicBezTo>
                <a:cubicBezTo>
                  <a:pt x="34" y="118"/>
                  <a:pt x="33" y="238"/>
                  <a:pt x="33" y="242"/>
                </a:cubicBezTo>
                <a:cubicBezTo>
                  <a:pt x="33" y="242"/>
                  <a:pt x="33" y="242"/>
                  <a:pt x="33" y="242"/>
                </a:cubicBezTo>
                <a:cubicBezTo>
                  <a:pt x="32" y="250"/>
                  <a:pt x="32" y="257"/>
                  <a:pt x="32" y="264"/>
                </a:cubicBezTo>
                <a:cubicBezTo>
                  <a:pt x="32" y="286"/>
                  <a:pt x="35" y="307"/>
                  <a:pt x="42" y="327"/>
                </a:cubicBezTo>
                <a:cubicBezTo>
                  <a:pt x="36" y="325"/>
                  <a:pt x="31" y="323"/>
                  <a:pt x="29" y="322"/>
                </a:cubicBezTo>
                <a:cubicBezTo>
                  <a:pt x="27" y="322"/>
                  <a:pt x="25" y="321"/>
                  <a:pt x="23" y="321"/>
                </a:cubicBezTo>
                <a:cubicBezTo>
                  <a:pt x="20" y="321"/>
                  <a:pt x="17" y="322"/>
                  <a:pt x="14" y="324"/>
                </a:cubicBezTo>
                <a:cubicBezTo>
                  <a:pt x="10" y="327"/>
                  <a:pt x="7" y="332"/>
                  <a:pt x="7" y="336"/>
                </a:cubicBezTo>
                <a:cubicBezTo>
                  <a:pt x="7" y="342"/>
                  <a:pt x="0" y="388"/>
                  <a:pt x="0" y="391"/>
                </a:cubicBezTo>
                <a:cubicBezTo>
                  <a:pt x="0" y="391"/>
                  <a:pt x="0" y="392"/>
                  <a:pt x="0" y="393"/>
                </a:cubicBezTo>
                <a:cubicBezTo>
                  <a:pt x="0" y="396"/>
                  <a:pt x="1" y="399"/>
                  <a:pt x="3" y="402"/>
                </a:cubicBezTo>
                <a:cubicBezTo>
                  <a:pt x="5" y="405"/>
                  <a:pt x="9" y="407"/>
                  <a:pt x="13" y="407"/>
                </a:cubicBezTo>
                <a:cubicBezTo>
                  <a:pt x="16" y="407"/>
                  <a:pt x="18" y="406"/>
                  <a:pt x="21" y="405"/>
                </a:cubicBezTo>
                <a:cubicBezTo>
                  <a:pt x="30" y="416"/>
                  <a:pt x="48" y="433"/>
                  <a:pt x="74" y="445"/>
                </a:cubicBezTo>
                <a:cubicBezTo>
                  <a:pt x="116" y="465"/>
                  <a:pt x="156" y="472"/>
                  <a:pt x="190" y="472"/>
                </a:cubicBezTo>
                <a:cubicBezTo>
                  <a:pt x="260" y="472"/>
                  <a:pt x="308" y="443"/>
                  <a:pt x="312" y="440"/>
                </a:cubicBezTo>
                <a:cubicBezTo>
                  <a:pt x="312" y="440"/>
                  <a:pt x="312" y="440"/>
                  <a:pt x="312" y="440"/>
                </a:cubicBezTo>
                <a:cubicBezTo>
                  <a:pt x="312" y="440"/>
                  <a:pt x="313" y="440"/>
                  <a:pt x="313" y="440"/>
                </a:cubicBezTo>
                <a:cubicBezTo>
                  <a:pt x="336" y="429"/>
                  <a:pt x="357" y="413"/>
                  <a:pt x="375" y="392"/>
                </a:cubicBezTo>
                <a:cubicBezTo>
                  <a:pt x="377" y="400"/>
                  <a:pt x="378" y="407"/>
                  <a:pt x="378" y="410"/>
                </a:cubicBezTo>
                <a:cubicBezTo>
                  <a:pt x="379" y="414"/>
                  <a:pt x="382" y="419"/>
                  <a:pt x="387" y="421"/>
                </a:cubicBezTo>
                <a:cubicBezTo>
                  <a:pt x="389" y="422"/>
                  <a:pt x="392" y="423"/>
                  <a:pt x="394" y="423"/>
                </a:cubicBezTo>
                <a:cubicBezTo>
                  <a:pt x="394" y="423"/>
                  <a:pt x="394" y="423"/>
                  <a:pt x="394" y="423"/>
                </a:cubicBezTo>
                <a:cubicBezTo>
                  <a:pt x="397" y="423"/>
                  <a:pt x="399" y="422"/>
                  <a:pt x="401" y="421"/>
                </a:cubicBezTo>
                <a:cubicBezTo>
                  <a:pt x="406" y="419"/>
                  <a:pt x="449" y="400"/>
                  <a:pt x="452" y="399"/>
                </a:cubicBezTo>
                <a:cubicBezTo>
                  <a:pt x="454" y="398"/>
                  <a:pt x="456" y="397"/>
                  <a:pt x="458" y="395"/>
                </a:cubicBezTo>
                <a:cubicBezTo>
                  <a:pt x="460" y="393"/>
                  <a:pt x="461" y="390"/>
                  <a:pt x="461" y="387"/>
                </a:cubicBezTo>
                <a:cubicBezTo>
                  <a:pt x="461" y="381"/>
                  <a:pt x="457" y="377"/>
                  <a:pt x="453" y="374"/>
                </a:cubicBezTo>
                <a:close/>
                <a:moveTo>
                  <a:pt x="164" y="51"/>
                </a:moveTo>
                <a:cubicBezTo>
                  <a:pt x="190" y="34"/>
                  <a:pt x="216" y="30"/>
                  <a:pt x="227" y="29"/>
                </a:cubicBezTo>
                <a:cubicBezTo>
                  <a:pt x="231" y="29"/>
                  <a:pt x="234" y="25"/>
                  <a:pt x="234" y="21"/>
                </a:cubicBezTo>
                <a:cubicBezTo>
                  <a:pt x="234" y="20"/>
                  <a:pt x="234" y="19"/>
                  <a:pt x="234" y="19"/>
                </a:cubicBezTo>
                <a:cubicBezTo>
                  <a:pt x="243" y="26"/>
                  <a:pt x="269" y="48"/>
                  <a:pt x="273" y="51"/>
                </a:cubicBezTo>
                <a:cubicBezTo>
                  <a:pt x="273" y="51"/>
                  <a:pt x="274" y="51"/>
                  <a:pt x="274" y="51"/>
                </a:cubicBezTo>
                <a:cubicBezTo>
                  <a:pt x="274" y="51"/>
                  <a:pt x="273" y="51"/>
                  <a:pt x="273" y="52"/>
                </a:cubicBezTo>
                <a:cubicBezTo>
                  <a:pt x="272" y="53"/>
                  <a:pt x="262" y="60"/>
                  <a:pt x="254" y="67"/>
                </a:cubicBezTo>
                <a:cubicBezTo>
                  <a:pt x="247" y="72"/>
                  <a:pt x="240" y="77"/>
                  <a:pt x="236" y="80"/>
                </a:cubicBezTo>
                <a:cubicBezTo>
                  <a:pt x="236" y="79"/>
                  <a:pt x="236" y="78"/>
                  <a:pt x="236" y="77"/>
                </a:cubicBezTo>
                <a:cubicBezTo>
                  <a:pt x="236" y="74"/>
                  <a:pt x="234" y="71"/>
                  <a:pt x="231" y="70"/>
                </a:cubicBezTo>
                <a:cubicBezTo>
                  <a:pt x="231" y="70"/>
                  <a:pt x="231" y="70"/>
                  <a:pt x="231" y="70"/>
                </a:cubicBezTo>
                <a:cubicBezTo>
                  <a:pt x="231" y="70"/>
                  <a:pt x="231" y="70"/>
                  <a:pt x="231" y="70"/>
                </a:cubicBezTo>
                <a:cubicBezTo>
                  <a:pt x="230" y="70"/>
                  <a:pt x="229" y="69"/>
                  <a:pt x="228" y="69"/>
                </a:cubicBezTo>
                <a:cubicBezTo>
                  <a:pt x="228" y="69"/>
                  <a:pt x="227" y="69"/>
                  <a:pt x="227" y="69"/>
                </a:cubicBezTo>
                <a:cubicBezTo>
                  <a:pt x="226" y="69"/>
                  <a:pt x="225" y="69"/>
                  <a:pt x="224" y="69"/>
                </a:cubicBezTo>
                <a:cubicBezTo>
                  <a:pt x="224" y="69"/>
                  <a:pt x="223" y="69"/>
                  <a:pt x="223" y="69"/>
                </a:cubicBezTo>
                <a:cubicBezTo>
                  <a:pt x="222" y="69"/>
                  <a:pt x="220" y="69"/>
                  <a:pt x="219" y="69"/>
                </a:cubicBezTo>
                <a:cubicBezTo>
                  <a:pt x="219" y="69"/>
                  <a:pt x="218" y="69"/>
                  <a:pt x="218" y="69"/>
                </a:cubicBezTo>
                <a:cubicBezTo>
                  <a:pt x="216" y="69"/>
                  <a:pt x="215" y="70"/>
                  <a:pt x="213" y="70"/>
                </a:cubicBezTo>
                <a:cubicBezTo>
                  <a:pt x="213" y="70"/>
                  <a:pt x="212" y="70"/>
                  <a:pt x="212" y="70"/>
                </a:cubicBezTo>
                <a:cubicBezTo>
                  <a:pt x="210" y="70"/>
                  <a:pt x="209" y="70"/>
                  <a:pt x="207" y="70"/>
                </a:cubicBezTo>
                <a:cubicBezTo>
                  <a:pt x="206" y="70"/>
                  <a:pt x="206" y="70"/>
                  <a:pt x="205" y="71"/>
                </a:cubicBezTo>
                <a:cubicBezTo>
                  <a:pt x="204" y="71"/>
                  <a:pt x="202" y="71"/>
                  <a:pt x="200" y="71"/>
                </a:cubicBezTo>
                <a:cubicBezTo>
                  <a:pt x="200" y="71"/>
                  <a:pt x="199" y="71"/>
                  <a:pt x="199" y="72"/>
                </a:cubicBezTo>
                <a:cubicBezTo>
                  <a:pt x="196" y="72"/>
                  <a:pt x="194" y="72"/>
                  <a:pt x="192" y="73"/>
                </a:cubicBezTo>
                <a:cubicBezTo>
                  <a:pt x="191" y="73"/>
                  <a:pt x="190" y="73"/>
                  <a:pt x="189" y="73"/>
                </a:cubicBezTo>
                <a:cubicBezTo>
                  <a:pt x="188" y="74"/>
                  <a:pt x="186" y="74"/>
                  <a:pt x="185" y="74"/>
                </a:cubicBezTo>
                <a:cubicBezTo>
                  <a:pt x="183" y="75"/>
                  <a:pt x="182" y="75"/>
                  <a:pt x="180" y="75"/>
                </a:cubicBezTo>
                <a:cubicBezTo>
                  <a:pt x="179" y="76"/>
                  <a:pt x="178" y="76"/>
                  <a:pt x="177" y="76"/>
                </a:cubicBezTo>
                <a:cubicBezTo>
                  <a:pt x="176" y="77"/>
                  <a:pt x="174" y="77"/>
                  <a:pt x="172" y="78"/>
                </a:cubicBezTo>
                <a:cubicBezTo>
                  <a:pt x="172" y="78"/>
                  <a:pt x="171" y="78"/>
                  <a:pt x="170" y="78"/>
                </a:cubicBezTo>
                <a:cubicBezTo>
                  <a:pt x="168" y="79"/>
                  <a:pt x="166" y="79"/>
                  <a:pt x="164" y="80"/>
                </a:cubicBezTo>
                <a:cubicBezTo>
                  <a:pt x="164" y="80"/>
                  <a:pt x="164" y="80"/>
                  <a:pt x="164" y="80"/>
                </a:cubicBezTo>
                <a:cubicBezTo>
                  <a:pt x="157" y="83"/>
                  <a:pt x="150" y="85"/>
                  <a:pt x="143" y="88"/>
                </a:cubicBezTo>
                <a:cubicBezTo>
                  <a:pt x="143" y="88"/>
                  <a:pt x="143" y="89"/>
                  <a:pt x="142" y="89"/>
                </a:cubicBezTo>
                <a:cubicBezTo>
                  <a:pt x="141" y="89"/>
                  <a:pt x="139" y="90"/>
                  <a:pt x="137" y="91"/>
                </a:cubicBezTo>
                <a:cubicBezTo>
                  <a:pt x="136" y="92"/>
                  <a:pt x="135" y="92"/>
                  <a:pt x="134" y="93"/>
                </a:cubicBezTo>
                <a:cubicBezTo>
                  <a:pt x="133" y="93"/>
                  <a:pt x="131" y="94"/>
                  <a:pt x="130" y="95"/>
                </a:cubicBezTo>
                <a:cubicBezTo>
                  <a:pt x="128" y="96"/>
                  <a:pt x="127" y="97"/>
                  <a:pt x="125" y="97"/>
                </a:cubicBezTo>
                <a:cubicBezTo>
                  <a:pt x="125" y="98"/>
                  <a:pt x="124" y="99"/>
                  <a:pt x="123" y="99"/>
                </a:cubicBezTo>
                <a:cubicBezTo>
                  <a:pt x="122" y="99"/>
                  <a:pt x="122" y="100"/>
                  <a:pt x="121" y="100"/>
                </a:cubicBezTo>
                <a:cubicBezTo>
                  <a:pt x="121" y="100"/>
                  <a:pt x="120" y="101"/>
                  <a:pt x="120" y="101"/>
                </a:cubicBezTo>
                <a:cubicBezTo>
                  <a:pt x="113" y="106"/>
                  <a:pt x="106" y="111"/>
                  <a:pt x="99" y="116"/>
                </a:cubicBezTo>
                <a:cubicBezTo>
                  <a:pt x="99" y="117"/>
                  <a:pt x="98" y="117"/>
                  <a:pt x="98" y="118"/>
                </a:cubicBezTo>
                <a:cubicBezTo>
                  <a:pt x="96" y="120"/>
                  <a:pt x="94" y="121"/>
                  <a:pt x="93" y="122"/>
                </a:cubicBezTo>
                <a:cubicBezTo>
                  <a:pt x="92" y="123"/>
                  <a:pt x="91" y="124"/>
                  <a:pt x="90" y="125"/>
                </a:cubicBezTo>
                <a:cubicBezTo>
                  <a:pt x="89" y="126"/>
                  <a:pt x="88" y="128"/>
                  <a:pt x="87" y="129"/>
                </a:cubicBezTo>
                <a:cubicBezTo>
                  <a:pt x="86" y="129"/>
                  <a:pt x="86" y="130"/>
                  <a:pt x="85" y="130"/>
                </a:cubicBezTo>
                <a:cubicBezTo>
                  <a:pt x="102" y="103"/>
                  <a:pt x="127" y="75"/>
                  <a:pt x="164" y="51"/>
                </a:cubicBezTo>
                <a:close/>
                <a:moveTo>
                  <a:pt x="81" y="431"/>
                </a:moveTo>
                <a:cubicBezTo>
                  <a:pt x="81" y="431"/>
                  <a:pt x="81" y="431"/>
                  <a:pt x="81" y="431"/>
                </a:cubicBezTo>
                <a:cubicBezTo>
                  <a:pt x="53" y="418"/>
                  <a:pt x="36" y="398"/>
                  <a:pt x="29" y="389"/>
                </a:cubicBezTo>
                <a:cubicBezTo>
                  <a:pt x="26" y="386"/>
                  <a:pt x="22" y="385"/>
                  <a:pt x="18" y="387"/>
                </a:cubicBezTo>
                <a:cubicBezTo>
                  <a:pt x="18" y="388"/>
                  <a:pt x="17" y="388"/>
                  <a:pt x="17" y="388"/>
                </a:cubicBezTo>
                <a:cubicBezTo>
                  <a:pt x="18" y="376"/>
                  <a:pt x="23" y="343"/>
                  <a:pt x="23" y="338"/>
                </a:cubicBezTo>
                <a:cubicBezTo>
                  <a:pt x="23" y="338"/>
                  <a:pt x="23" y="338"/>
                  <a:pt x="23" y="337"/>
                </a:cubicBezTo>
                <a:cubicBezTo>
                  <a:pt x="23" y="337"/>
                  <a:pt x="24" y="337"/>
                  <a:pt x="24" y="338"/>
                </a:cubicBezTo>
                <a:cubicBezTo>
                  <a:pt x="26" y="338"/>
                  <a:pt x="37" y="342"/>
                  <a:pt x="47" y="346"/>
                </a:cubicBezTo>
                <a:cubicBezTo>
                  <a:pt x="49" y="347"/>
                  <a:pt x="51" y="348"/>
                  <a:pt x="53" y="349"/>
                </a:cubicBezTo>
                <a:cubicBezTo>
                  <a:pt x="53" y="349"/>
                  <a:pt x="53" y="349"/>
                  <a:pt x="53" y="349"/>
                </a:cubicBezTo>
                <a:cubicBezTo>
                  <a:pt x="54" y="349"/>
                  <a:pt x="54" y="349"/>
                  <a:pt x="55" y="350"/>
                </a:cubicBezTo>
                <a:cubicBezTo>
                  <a:pt x="55" y="350"/>
                  <a:pt x="56" y="350"/>
                  <a:pt x="56" y="350"/>
                </a:cubicBezTo>
                <a:cubicBezTo>
                  <a:pt x="57" y="350"/>
                  <a:pt x="57" y="350"/>
                  <a:pt x="58" y="351"/>
                </a:cubicBezTo>
                <a:cubicBezTo>
                  <a:pt x="59" y="351"/>
                  <a:pt x="60" y="351"/>
                  <a:pt x="61" y="352"/>
                </a:cubicBezTo>
                <a:cubicBezTo>
                  <a:pt x="61" y="352"/>
                  <a:pt x="61" y="352"/>
                  <a:pt x="62" y="352"/>
                </a:cubicBezTo>
                <a:cubicBezTo>
                  <a:pt x="63" y="352"/>
                  <a:pt x="63" y="353"/>
                  <a:pt x="64" y="353"/>
                </a:cubicBezTo>
                <a:cubicBezTo>
                  <a:pt x="65" y="353"/>
                  <a:pt x="65" y="353"/>
                  <a:pt x="65" y="353"/>
                </a:cubicBezTo>
                <a:cubicBezTo>
                  <a:pt x="66" y="354"/>
                  <a:pt x="67" y="354"/>
                  <a:pt x="68" y="354"/>
                </a:cubicBezTo>
                <a:cubicBezTo>
                  <a:pt x="68" y="354"/>
                  <a:pt x="67" y="355"/>
                  <a:pt x="67" y="355"/>
                </a:cubicBezTo>
                <a:cubicBezTo>
                  <a:pt x="67" y="355"/>
                  <a:pt x="66" y="356"/>
                  <a:pt x="65" y="356"/>
                </a:cubicBezTo>
                <a:cubicBezTo>
                  <a:pt x="62" y="358"/>
                  <a:pt x="60" y="363"/>
                  <a:pt x="62" y="367"/>
                </a:cubicBezTo>
                <a:cubicBezTo>
                  <a:pt x="63" y="368"/>
                  <a:pt x="64" y="369"/>
                  <a:pt x="65" y="371"/>
                </a:cubicBezTo>
                <a:cubicBezTo>
                  <a:pt x="65" y="371"/>
                  <a:pt x="65" y="371"/>
                  <a:pt x="65" y="372"/>
                </a:cubicBezTo>
                <a:cubicBezTo>
                  <a:pt x="66" y="373"/>
                  <a:pt x="67" y="374"/>
                  <a:pt x="68" y="376"/>
                </a:cubicBezTo>
                <a:cubicBezTo>
                  <a:pt x="68" y="376"/>
                  <a:pt x="69" y="376"/>
                  <a:pt x="69" y="377"/>
                </a:cubicBezTo>
                <a:cubicBezTo>
                  <a:pt x="70" y="378"/>
                  <a:pt x="71" y="379"/>
                  <a:pt x="72" y="381"/>
                </a:cubicBezTo>
                <a:cubicBezTo>
                  <a:pt x="72" y="381"/>
                  <a:pt x="73" y="382"/>
                  <a:pt x="73" y="382"/>
                </a:cubicBezTo>
                <a:cubicBezTo>
                  <a:pt x="74" y="383"/>
                  <a:pt x="75" y="384"/>
                  <a:pt x="76" y="386"/>
                </a:cubicBezTo>
                <a:cubicBezTo>
                  <a:pt x="76" y="386"/>
                  <a:pt x="77" y="387"/>
                  <a:pt x="77" y="388"/>
                </a:cubicBezTo>
                <a:cubicBezTo>
                  <a:pt x="78" y="389"/>
                  <a:pt x="79" y="390"/>
                  <a:pt x="80" y="391"/>
                </a:cubicBezTo>
                <a:cubicBezTo>
                  <a:pt x="95" y="408"/>
                  <a:pt x="117" y="428"/>
                  <a:pt x="145" y="442"/>
                </a:cubicBezTo>
                <a:cubicBezTo>
                  <a:pt x="146" y="442"/>
                  <a:pt x="146" y="442"/>
                  <a:pt x="147" y="443"/>
                </a:cubicBezTo>
                <a:cubicBezTo>
                  <a:pt x="147" y="443"/>
                  <a:pt x="147" y="443"/>
                  <a:pt x="148" y="443"/>
                </a:cubicBezTo>
                <a:cubicBezTo>
                  <a:pt x="155" y="446"/>
                  <a:pt x="162" y="449"/>
                  <a:pt x="170" y="452"/>
                </a:cubicBezTo>
                <a:cubicBezTo>
                  <a:pt x="176" y="453"/>
                  <a:pt x="181" y="455"/>
                  <a:pt x="186" y="456"/>
                </a:cubicBezTo>
                <a:cubicBezTo>
                  <a:pt x="155" y="455"/>
                  <a:pt x="119" y="449"/>
                  <a:pt x="81" y="431"/>
                </a:cubicBezTo>
                <a:close/>
                <a:moveTo>
                  <a:pt x="440" y="385"/>
                </a:moveTo>
                <a:cubicBezTo>
                  <a:pt x="440" y="386"/>
                  <a:pt x="441" y="386"/>
                  <a:pt x="441" y="386"/>
                </a:cubicBezTo>
                <a:cubicBezTo>
                  <a:pt x="430" y="391"/>
                  <a:pt x="399" y="404"/>
                  <a:pt x="395" y="406"/>
                </a:cubicBezTo>
                <a:cubicBezTo>
                  <a:pt x="394" y="406"/>
                  <a:pt x="394" y="406"/>
                  <a:pt x="394" y="407"/>
                </a:cubicBezTo>
                <a:cubicBezTo>
                  <a:pt x="394" y="406"/>
                  <a:pt x="394" y="406"/>
                  <a:pt x="394" y="406"/>
                </a:cubicBezTo>
                <a:cubicBezTo>
                  <a:pt x="393" y="404"/>
                  <a:pt x="392" y="393"/>
                  <a:pt x="390" y="382"/>
                </a:cubicBezTo>
                <a:cubicBezTo>
                  <a:pt x="389" y="378"/>
                  <a:pt x="389" y="375"/>
                  <a:pt x="388" y="371"/>
                </a:cubicBezTo>
                <a:cubicBezTo>
                  <a:pt x="388" y="371"/>
                  <a:pt x="388" y="371"/>
                  <a:pt x="388" y="371"/>
                </a:cubicBezTo>
                <a:cubicBezTo>
                  <a:pt x="388" y="370"/>
                  <a:pt x="388" y="369"/>
                  <a:pt x="387" y="367"/>
                </a:cubicBezTo>
                <a:cubicBezTo>
                  <a:pt x="387" y="366"/>
                  <a:pt x="387" y="364"/>
                  <a:pt x="387" y="362"/>
                </a:cubicBezTo>
                <a:cubicBezTo>
                  <a:pt x="387" y="362"/>
                  <a:pt x="387" y="362"/>
                  <a:pt x="387" y="362"/>
                </a:cubicBezTo>
                <a:cubicBezTo>
                  <a:pt x="386" y="362"/>
                  <a:pt x="386" y="361"/>
                  <a:pt x="386" y="361"/>
                </a:cubicBezTo>
                <a:cubicBezTo>
                  <a:pt x="386" y="361"/>
                  <a:pt x="386" y="360"/>
                  <a:pt x="386" y="360"/>
                </a:cubicBezTo>
                <a:cubicBezTo>
                  <a:pt x="387" y="360"/>
                  <a:pt x="388" y="360"/>
                  <a:pt x="389" y="361"/>
                </a:cubicBezTo>
                <a:cubicBezTo>
                  <a:pt x="393" y="363"/>
                  <a:pt x="397" y="361"/>
                  <a:pt x="399" y="358"/>
                </a:cubicBezTo>
                <a:cubicBezTo>
                  <a:pt x="407" y="344"/>
                  <a:pt x="418" y="316"/>
                  <a:pt x="421" y="284"/>
                </a:cubicBezTo>
                <a:cubicBezTo>
                  <a:pt x="422" y="283"/>
                  <a:pt x="422" y="282"/>
                  <a:pt x="422" y="282"/>
                </a:cubicBezTo>
                <a:cubicBezTo>
                  <a:pt x="422" y="280"/>
                  <a:pt x="422" y="278"/>
                  <a:pt x="422" y="276"/>
                </a:cubicBezTo>
                <a:cubicBezTo>
                  <a:pt x="422" y="275"/>
                  <a:pt x="422" y="274"/>
                  <a:pt x="422" y="272"/>
                </a:cubicBezTo>
                <a:cubicBezTo>
                  <a:pt x="422" y="271"/>
                  <a:pt x="423" y="269"/>
                  <a:pt x="423" y="267"/>
                </a:cubicBezTo>
                <a:cubicBezTo>
                  <a:pt x="423" y="266"/>
                  <a:pt x="423" y="266"/>
                  <a:pt x="423" y="265"/>
                </a:cubicBezTo>
                <a:cubicBezTo>
                  <a:pt x="423" y="265"/>
                  <a:pt x="423" y="265"/>
                  <a:pt x="423" y="265"/>
                </a:cubicBezTo>
                <a:cubicBezTo>
                  <a:pt x="423" y="265"/>
                  <a:pt x="423" y="264"/>
                  <a:pt x="423" y="264"/>
                </a:cubicBezTo>
                <a:cubicBezTo>
                  <a:pt x="423" y="264"/>
                  <a:pt x="423" y="263"/>
                  <a:pt x="423" y="262"/>
                </a:cubicBezTo>
                <a:cubicBezTo>
                  <a:pt x="423" y="249"/>
                  <a:pt x="421" y="235"/>
                  <a:pt x="418" y="222"/>
                </a:cubicBezTo>
                <a:cubicBezTo>
                  <a:pt x="417" y="219"/>
                  <a:pt x="416" y="216"/>
                  <a:pt x="416" y="213"/>
                </a:cubicBezTo>
                <a:cubicBezTo>
                  <a:pt x="415" y="213"/>
                  <a:pt x="415" y="212"/>
                  <a:pt x="415" y="212"/>
                </a:cubicBezTo>
                <a:cubicBezTo>
                  <a:pt x="415" y="210"/>
                  <a:pt x="414" y="209"/>
                  <a:pt x="414" y="208"/>
                </a:cubicBezTo>
                <a:cubicBezTo>
                  <a:pt x="429" y="234"/>
                  <a:pt x="441" y="268"/>
                  <a:pt x="445" y="310"/>
                </a:cubicBezTo>
                <a:cubicBezTo>
                  <a:pt x="446" y="314"/>
                  <a:pt x="446" y="318"/>
                  <a:pt x="446" y="322"/>
                </a:cubicBezTo>
                <a:cubicBezTo>
                  <a:pt x="446" y="347"/>
                  <a:pt x="439" y="367"/>
                  <a:pt x="436" y="375"/>
                </a:cubicBezTo>
                <a:cubicBezTo>
                  <a:pt x="434" y="379"/>
                  <a:pt x="436" y="384"/>
                  <a:pt x="440" y="385"/>
                </a:cubicBezTo>
                <a:close/>
              </a:path>
            </a:pathLst>
          </a:custGeom>
          <a:solidFill>
            <a:schemeClr val="bg1">
              <a:lumMod val="75000"/>
            </a:schemeClr>
          </a:solidFill>
          <a:ln>
            <a:noFill/>
          </a:ln>
        </p:spPr>
        <p:txBody>
          <a:bodyPr/>
          <a:lstStyle/>
          <a:p>
            <a:endParaRPr lang="en-US"/>
          </a:p>
        </p:txBody>
      </p:sp>
      <p:sp>
        <p:nvSpPr>
          <p:cNvPr id="91" name="Freeform 3"/>
          <p:cNvSpPr>
            <a:spLocks noChangeAspect="1" noEditPoints="1"/>
          </p:cNvSpPr>
          <p:nvPr/>
        </p:nvSpPr>
        <p:spPr bwMode="auto">
          <a:xfrm>
            <a:off x="2999921" y="2102386"/>
            <a:ext cx="876034" cy="895305"/>
          </a:xfrm>
          <a:custGeom>
            <a:avLst/>
            <a:gdLst>
              <a:gd name="T0" fmla="*/ 2147483647 w 462"/>
              <a:gd name="T1" fmla="*/ 2147483647 h 472"/>
              <a:gd name="T2" fmla="*/ 2147483647 w 462"/>
              <a:gd name="T3" fmla="*/ 2147483647 h 472"/>
              <a:gd name="T4" fmla="*/ 2147483647 w 462"/>
              <a:gd name="T5" fmla="*/ 2147483647 h 472"/>
              <a:gd name="T6" fmla="*/ 2147483647 w 462"/>
              <a:gd name="T7" fmla="*/ 2147483647 h 472"/>
              <a:gd name="T8" fmla="*/ 2147483647 w 462"/>
              <a:gd name="T9" fmla="*/ 2147483647 h 472"/>
              <a:gd name="T10" fmla="*/ 2147483647 w 462"/>
              <a:gd name="T11" fmla="*/ 2147483647 h 472"/>
              <a:gd name="T12" fmla="*/ 2147483647 w 462"/>
              <a:gd name="T13" fmla="*/ 2147483647 h 472"/>
              <a:gd name="T14" fmla="*/ 2147483647 w 462"/>
              <a:gd name="T15" fmla="*/ 2147483647 h 472"/>
              <a:gd name="T16" fmla="*/ 2147483647 w 462"/>
              <a:gd name="T17" fmla="*/ 2147483647 h 472"/>
              <a:gd name="T18" fmla="*/ 2147483647 w 462"/>
              <a:gd name="T19" fmla="*/ 2147483647 h 472"/>
              <a:gd name="T20" fmla="*/ 2147483647 w 462"/>
              <a:gd name="T21" fmla="*/ 2147483647 h 472"/>
              <a:gd name="T22" fmla="*/ 2147483647 w 462"/>
              <a:gd name="T23" fmla="*/ 2147483647 h 472"/>
              <a:gd name="T24" fmla="*/ 2147483647 w 462"/>
              <a:gd name="T25" fmla="*/ 2147483647 h 472"/>
              <a:gd name="T26" fmla="*/ 2147483647 w 462"/>
              <a:gd name="T27" fmla="*/ 2147483647 h 472"/>
              <a:gd name="T28" fmla="*/ 2147483647 w 462"/>
              <a:gd name="T29" fmla="*/ 2147483647 h 472"/>
              <a:gd name="T30" fmla="*/ 2147483647 w 462"/>
              <a:gd name="T31" fmla="*/ 2147483647 h 472"/>
              <a:gd name="T32" fmla="*/ 2147483647 w 462"/>
              <a:gd name="T33" fmla="*/ 2147483647 h 472"/>
              <a:gd name="T34" fmla="*/ 2147483647 w 462"/>
              <a:gd name="T35" fmla="*/ 2147483647 h 472"/>
              <a:gd name="T36" fmla="*/ 2147483647 w 462"/>
              <a:gd name="T37" fmla="*/ 2147483647 h 472"/>
              <a:gd name="T38" fmla="*/ 2147483647 w 462"/>
              <a:gd name="T39" fmla="*/ 2147483647 h 472"/>
              <a:gd name="T40" fmla="*/ 2147483647 w 462"/>
              <a:gd name="T41" fmla="*/ 2147483647 h 472"/>
              <a:gd name="T42" fmla="*/ 2147483647 w 462"/>
              <a:gd name="T43" fmla="*/ 2147483647 h 472"/>
              <a:gd name="T44" fmla="*/ 2147483647 w 462"/>
              <a:gd name="T45" fmla="*/ 2147483647 h 472"/>
              <a:gd name="T46" fmla="*/ 2147483647 w 462"/>
              <a:gd name="T47" fmla="*/ 2147483647 h 472"/>
              <a:gd name="T48" fmla="*/ 2147483647 w 462"/>
              <a:gd name="T49" fmla="*/ 2147483647 h 472"/>
              <a:gd name="T50" fmla="*/ 2147483647 w 462"/>
              <a:gd name="T51" fmla="*/ 2147483647 h 472"/>
              <a:gd name="T52" fmla="*/ 2147483647 w 462"/>
              <a:gd name="T53" fmla="*/ 2147483647 h 472"/>
              <a:gd name="T54" fmla="*/ 2147483647 w 462"/>
              <a:gd name="T55" fmla="*/ 2147483647 h 472"/>
              <a:gd name="T56" fmla="*/ 2147483647 w 462"/>
              <a:gd name="T57" fmla="*/ 2147483647 h 472"/>
              <a:gd name="T58" fmla="*/ 2147483647 w 462"/>
              <a:gd name="T59" fmla="*/ 2147483647 h 472"/>
              <a:gd name="T60" fmla="*/ 2147483647 w 462"/>
              <a:gd name="T61" fmla="*/ 2147483647 h 472"/>
              <a:gd name="T62" fmla="*/ 2147483647 w 462"/>
              <a:gd name="T63" fmla="*/ 2147483647 h 472"/>
              <a:gd name="T64" fmla="*/ 2147483647 w 462"/>
              <a:gd name="T65" fmla="*/ 2147483647 h 472"/>
              <a:gd name="T66" fmla="*/ 2147483647 w 462"/>
              <a:gd name="T67" fmla="*/ 2147483647 h 472"/>
              <a:gd name="T68" fmla="*/ 2147483647 w 462"/>
              <a:gd name="T69" fmla="*/ 2147483647 h 472"/>
              <a:gd name="T70" fmla="*/ 0 w 462"/>
              <a:gd name="T71" fmla="*/ 2147483647 h 472"/>
              <a:gd name="T72" fmla="*/ 2147483647 w 462"/>
              <a:gd name="T73" fmla="*/ 2147483647 h 472"/>
              <a:gd name="T74" fmla="*/ 2147483647 w 462"/>
              <a:gd name="T75" fmla="*/ 2147483647 h 472"/>
              <a:gd name="T76" fmla="*/ 2147483647 w 462"/>
              <a:gd name="T77" fmla="*/ 2147483647 h 472"/>
              <a:gd name="T78" fmla="*/ 2147483647 w 462"/>
              <a:gd name="T79" fmla="*/ 2147483647 h 472"/>
              <a:gd name="T80" fmla="*/ 2147483647 w 462"/>
              <a:gd name="T81" fmla="*/ 2147483647 h 472"/>
              <a:gd name="T82" fmla="*/ 2147483647 w 462"/>
              <a:gd name="T83" fmla="*/ 2147483647 h 472"/>
              <a:gd name="T84" fmla="*/ 2147483647 w 462"/>
              <a:gd name="T85" fmla="*/ 2147483647 h 472"/>
              <a:gd name="T86" fmla="*/ 2147483647 w 462"/>
              <a:gd name="T87" fmla="*/ 2147483647 h 472"/>
              <a:gd name="T88" fmla="*/ 2147483647 w 462"/>
              <a:gd name="T89" fmla="*/ 2147483647 h 472"/>
              <a:gd name="T90" fmla="*/ 2147483647 w 462"/>
              <a:gd name="T91" fmla="*/ 2147483647 h 472"/>
              <a:gd name="T92" fmla="*/ 2147483647 w 462"/>
              <a:gd name="T93" fmla="*/ 2147483647 h 472"/>
              <a:gd name="T94" fmla="*/ 2147483647 w 462"/>
              <a:gd name="T95" fmla="*/ 2147483647 h 472"/>
              <a:gd name="T96" fmla="*/ 2147483647 w 462"/>
              <a:gd name="T97" fmla="*/ 2147483647 h 472"/>
              <a:gd name="T98" fmla="*/ 2147483647 w 462"/>
              <a:gd name="T99" fmla="*/ 2147483647 h 472"/>
              <a:gd name="T100" fmla="*/ 2147483647 w 462"/>
              <a:gd name="T101" fmla="*/ 2147483647 h 472"/>
              <a:gd name="T102" fmla="*/ 2147483647 w 462"/>
              <a:gd name="T103" fmla="*/ 2147483647 h 472"/>
              <a:gd name="T104" fmla="*/ 2147483647 w 462"/>
              <a:gd name="T105" fmla="*/ 2147483647 h 472"/>
              <a:gd name="T106" fmla="*/ 2147483647 w 462"/>
              <a:gd name="T107" fmla="*/ 2147483647 h 472"/>
              <a:gd name="T108" fmla="*/ 2147483647 w 462"/>
              <a:gd name="T109" fmla="*/ 2147483647 h 472"/>
              <a:gd name="T110" fmla="*/ 2147483647 w 462"/>
              <a:gd name="T111" fmla="*/ 2147483647 h 472"/>
              <a:gd name="T112" fmla="*/ 2147483647 w 462"/>
              <a:gd name="T113" fmla="*/ 2147483647 h 472"/>
              <a:gd name="T114" fmla="*/ 2147483647 w 462"/>
              <a:gd name="T115" fmla="*/ 2147483647 h 472"/>
              <a:gd name="T116" fmla="*/ 2147483647 w 462"/>
              <a:gd name="T117" fmla="*/ 2147483647 h 472"/>
              <a:gd name="T118" fmla="*/ 2147483647 w 462"/>
              <a:gd name="T119" fmla="*/ 2147483647 h 472"/>
              <a:gd name="T120" fmla="*/ 2147483647 w 462"/>
              <a:gd name="T121" fmla="*/ 2147483647 h 472"/>
              <a:gd name="T122" fmla="*/ 2147483647 w 462"/>
              <a:gd name="T123" fmla="*/ 2147483647 h 472"/>
              <a:gd name="T124" fmla="*/ 2147483647 w 462"/>
              <a:gd name="T125" fmla="*/ 2147483647 h 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2" h="472">
                <a:moveTo>
                  <a:pt x="453" y="374"/>
                </a:moveTo>
                <a:cubicBezTo>
                  <a:pt x="457" y="363"/>
                  <a:pt x="462" y="344"/>
                  <a:pt x="462" y="322"/>
                </a:cubicBezTo>
                <a:cubicBezTo>
                  <a:pt x="462" y="318"/>
                  <a:pt x="462" y="313"/>
                  <a:pt x="461" y="308"/>
                </a:cubicBezTo>
                <a:cubicBezTo>
                  <a:pt x="452" y="208"/>
                  <a:pt x="396" y="151"/>
                  <a:pt x="363" y="124"/>
                </a:cubicBezTo>
                <a:cubicBezTo>
                  <a:pt x="363" y="124"/>
                  <a:pt x="363" y="124"/>
                  <a:pt x="363" y="124"/>
                </a:cubicBezTo>
                <a:cubicBezTo>
                  <a:pt x="363" y="124"/>
                  <a:pt x="363" y="124"/>
                  <a:pt x="362" y="124"/>
                </a:cubicBezTo>
                <a:cubicBezTo>
                  <a:pt x="362" y="123"/>
                  <a:pt x="362" y="123"/>
                  <a:pt x="362" y="123"/>
                </a:cubicBezTo>
                <a:cubicBezTo>
                  <a:pt x="361" y="123"/>
                  <a:pt x="361" y="123"/>
                  <a:pt x="361" y="123"/>
                </a:cubicBezTo>
                <a:cubicBezTo>
                  <a:pt x="361" y="123"/>
                  <a:pt x="360" y="123"/>
                  <a:pt x="360" y="123"/>
                </a:cubicBezTo>
                <a:cubicBezTo>
                  <a:pt x="360" y="123"/>
                  <a:pt x="360" y="123"/>
                  <a:pt x="359" y="123"/>
                </a:cubicBezTo>
                <a:cubicBezTo>
                  <a:pt x="359" y="123"/>
                  <a:pt x="359" y="123"/>
                  <a:pt x="359" y="123"/>
                </a:cubicBezTo>
                <a:cubicBezTo>
                  <a:pt x="358" y="122"/>
                  <a:pt x="358" y="122"/>
                  <a:pt x="358" y="122"/>
                </a:cubicBezTo>
                <a:cubicBezTo>
                  <a:pt x="358" y="123"/>
                  <a:pt x="357" y="123"/>
                  <a:pt x="357" y="123"/>
                </a:cubicBezTo>
                <a:cubicBezTo>
                  <a:pt x="357" y="123"/>
                  <a:pt x="357" y="123"/>
                  <a:pt x="356" y="123"/>
                </a:cubicBezTo>
                <a:cubicBezTo>
                  <a:pt x="356" y="123"/>
                  <a:pt x="356" y="123"/>
                  <a:pt x="356" y="123"/>
                </a:cubicBezTo>
                <a:cubicBezTo>
                  <a:pt x="355" y="123"/>
                  <a:pt x="355" y="123"/>
                  <a:pt x="355" y="123"/>
                </a:cubicBezTo>
                <a:cubicBezTo>
                  <a:pt x="355" y="123"/>
                  <a:pt x="355" y="123"/>
                  <a:pt x="354" y="124"/>
                </a:cubicBezTo>
                <a:cubicBezTo>
                  <a:pt x="354" y="124"/>
                  <a:pt x="354" y="124"/>
                  <a:pt x="354" y="124"/>
                </a:cubicBezTo>
                <a:cubicBezTo>
                  <a:pt x="353" y="124"/>
                  <a:pt x="353" y="124"/>
                  <a:pt x="353" y="124"/>
                </a:cubicBezTo>
                <a:cubicBezTo>
                  <a:pt x="353" y="125"/>
                  <a:pt x="353" y="125"/>
                  <a:pt x="353" y="125"/>
                </a:cubicBezTo>
                <a:cubicBezTo>
                  <a:pt x="353" y="125"/>
                  <a:pt x="352" y="125"/>
                  <a:pt x="352" y="125"/>
                </a:cubicBezTo>
                <a:cubicBezTo>
                  <a:pt x="352" y="125"/>
                  <a:pt x="352" y="125"/>
                  <a:pt x="352" y="125"/>
                </a:cubicBezTo>
                <a:cubicBezTo>
                  <a:pt x="352" y="125"/>
                  <a:pt x="352" y="125"/>
                  <a:pt x="352" y="126"/>
                </a:cubicBezTo>
                <a:cubicBezTo>
                  <a:pt x="352" y="126"/>
                  <a:pt x="352" y="126"/>
                  <a:pt x="351" y="126"/>
                </a:cubicBezTo>
                <a:cubicBezTo>
                  <a:pt x="351" y="126"/>
                  <a:pt x="351" y="127"/>
                  <a:pt x="351" y="127"/>
                </a:cubicBezTo>
                <a:cubicBezTo>
                  <a:pt x="351" y="127"/>
                  <a:pt x="351" y="127"/>
                  <a:pt x="351" y="128"/>
                </a:cubicBezTo>
                <a:cubicBezTo>
                  <a:pt x="351" y="128"/>
                  <a:pt x="351" y="128"/>
                  <a:pt x="350" y="128"/>
                </a:cubicBezTo>
                <a:cubicBezTo>
                  <a:pt x="350" y="129"/>
                  <a:pt x="350" y="129"/>
                  <a:pt x="350" y="129"/>
                </a:cubicBezTo>
                <a:cubicBezTo>
                  <a:pt x="350" y="129"/>
                  <a:pt x="350" y="130"/>
                  <a:pt x="350" y="130"/>
                </a:cubicBezTo>
                <a:cubicBezTo>
                  <a:pt x="350" y="130"/>
                  <a:pt x="350" y="130"/>
                  <a:pt x="350" y="131"/>
                </a:cubicBezTo>
                <a:cubicBezTo>
                  <a:pt x="350" y="131"/>
                  <a:pt x="350" y="131"/>
                  <a:pt x="350" y="131"/>
                </a:cubicBezTo>
                <a:cubicBezTo>
                  <a:pt x="350" y="132"/>
                  <a:pt x="350" y="132"/>
                  <a:pt x="350" y="132"/>
                </a:cubicBezTo>
                <a:cubicBezTo>
                  <a:pt x="350" y="132"/>
                  <a:pt x="351" y="133"/>
                  <a:pt x="351" y="133"/>
                </a:cubicBezTo>
                <a:cubicBezTo>
                  <a:pt x="351" y="133"/>
                  <a:pt x="351" y="133"/>
                  <a:pt x="351" y="133"/>
                </a:cubicBezTo>
                <a:cubicBezTo>
                  <a:pt x="351" y="134"/>
                  <a:pt x="352" y="135"/>
                  <a:pt x="353" y="136"/>
                </a:cubicBezTo>
                <a:cubicBezTo>
                  <a:pt x="357" y="140"/>
                  <a:pt x="361" y="145"/>
                  <a:pt x="366" y="151"/>
                </a:cubicBezTo>
                <a:cubicBezTo>
                  <a:pt x="366" y="152"/>
                  <a:pt x="367" y="153"/>
                  <a:pt x="368" y="153"/>
                </a:cubicBezTo>
                <a:cubicBezTo>
                  <a:pt x="368" y="154"/>
                  <a:pt x="369" y="155"/>
                  <a:pt x="369" y="156"/>
                </a:cubicBezTo>
                <a:cubicBezTo>
                  <a:pt x="370" y="157"/>
                  <a:pt x="371" y="158"/>
                  <a:pt x="372" y="160"/>
                </a:cubicBezTo>
                <a:cubicBezTo>
                  <a:pt x="372" y="160"/>
                  <a:pt x="373" y="160"/>
                  <a:pt x="373" y="160"/>
                </a:cubicBezTo>
                <a:cubicBezTo>
                  <a:pt x="383" y="175"/>
                  <a:pt x="393" y="194"/>
                  <a:pt x="400" y="217"/>
                </a:cubicBezTo>
                <a:cubicBezTo>
                  <a:pt x="400" y="217"/>
                  <a:pt x="400" y="217"/>
                  <a:pt x="400" y="217"/>
                </a:cubicBezTo>
                <a:cubicBezTo>
                  <a:pt x="401" y="220"/>
                  <a:pt x="402" y="222"/>
                  <a:pt x="402" y="225"/>
                </a:cubicBezTo>
                <a:cubicBezTo>
                  <a:pt x="402" y="225"/>
                  <a:pt x="402" y="225"/>
                  <a:pt x="402" y="225"/>
                </a:cubicBezTo>
                <a:cubicBezTo>
                  <a:pt x="405" y="238"/>
                  <a:pt x="407" y="251"/>
                  <a:pt x="407" y="265"/>
                </a:cubicBezTo>
                <a:cubicBezTo>
                  <a:pt x="407" y="265"/>
                  <a:pt x="407" y="265"/>
                  <a:pt x="407" y="265"/>
                </a:cubicBezTo>
                <a:cubicBezTo>
                  <a:pt x="406" y="279"/>
                  <a:pt x="404" y="293"/>
                  <a:pt x="402" y="305"/>
                </a:cubicBezTo>
                <a:cubicBezTo>
                  <a:pt x="402" y="305"/>
                  <a:pt x="402" y="305"/>
                  <a:pt x="402" y="305"/>
                </a:cubicBezTo>
                <a:cubicBezTo>
                  <a:pt x="400" y="313"/>
                  <a:pt x="398" y="320"/>
                  <a:pt x="396" y="326"/>
                </a:cubicBezTo>
                <a:cubicBezTo>
                  <a:pt x="394" y="332"/>
                  <a:pt x="391" y="337"/>
                  <a:pt x="389" y="343"/>
                </a:cubicBezTo>
                <a:cubicBezTo>
                  <a:pt x="389" y="343"/>
                  <a:pt x="388" y="343"/>
                  <a:pt x="388" y="343"/>
                </a:cubicBezTo>
                <a:cubicBezTo>
                  <a:pt x="387" y="343"/>
                  <a:pt x="386" y="342"/>
                  <a:pt x="385" y="342"/>
                </a:cubicBezTo>
                <a:cubicBezTo>
                  <a:pt x="385" y="342"/>
                  <a:pt x="385" y="342"/>
                  <a:pt x="385" y="342"/>
                </a:cubicBezTo>
                <a:cubicBezTo>
                  <a:pt x="384" y="342"/>
                  <a:pt x="383" y="342"/>
                  <a:pt x="382" y="342"/>
                </a:cubicBezTo>
                <a:cubicBezTo>
                  <a:pt x="382" y="342"/>
                  <a:pt x="381" y="342"/>
                  <a:pt x="381" y="342"/>
                </a:cubicBezTo>
                <a:cubicBezTo>
                  <a:pt x="379" y="342"/>
                  <a:pt x="377" y="342"/>
                  <a:pt x="376" y="343"/>
                </a:cubicBezTo>
                <a:cubicBezTo>
                  <a:pt x="375" y="343"/>
                  <a:pt x="375" y="344"/>
                  <a:pt x="374" y="344"/>
                </a:cubicBezTo>
                <a:cubicBezTo>
                  <a:pt x="374" y="344"/>
                  <a:pt x="374" y="345"/>
                  <a:pt x="373" y="345"/>
                </a:cubicBezTo>
                <a:cubicBezTo>
                  <a:pt x="373" y="345"/>
                  <a:pt x="373" y="346"/>
                  <a:pt x="372" y="346"/>
                </a:cubicBezTo>
                <a:cubicBezTo>
                  <a:pt x="372" y="346"/>
                  <a:pt x="372" y="346"/>
                  <a:pt x="372" y="346"/>
                </a:cubicBezTo>
                <a:cubicBezTo>
                  <a:pt x="370" y="349"/>
                  <a:pt x="369" y="352"/>
                  <a:pt x="369" y="355"/>
                </a:cubicBezTo>
                <a:cubicBezTo>
                  <a:pt x="369" y="356"/>
                  <a:pt x="369" y="358"/>
                  <a:pt x="370" y="359"/>
                </a:cubicBezTo>
                <a:cubicBezTo>
                  <a:pt x="370" y="360"/>
                  <a:pt x="370" y="360"/>
                  <a:pt x="370" y="360"/>
                </a:cubicBezTo>
                <a:cubicBezTo>
                  <a:pt x="370" y="360"/>
                  <a:pt x="370" y="360"/>
                  <a:pt x="370" y="360"/>
                </a:cubicBezTo>
                <a:cubicBezTo>
                  <a:pt x="370" y="361"/>
                  <a:pt x="370" y="361"/>
                  <a:pt x="370" y="362"/>
                </a:cubicBezTo>
                <a:cubicBezTo>
                  <a:pt x="370" y="362"/>
                  <a:pt x="370" y="362"/>
                  <a:pt x="370" y="362"/>
                </a:cubicBezTo>
                <a:cubicBezTo>
                  <a:pt x="370" y="363"/>
                  <a:pt x="371" y="364"/>
                  <a:pt x="371" y="366"/>
                </a:cubicBezTo>
                <a:cubicBezTo>
                  <a:pt x="371" y="367"/>
                  <a:pt x="372" y="369"/>
                  <a:pt x="372" y="371"/>
                </a:cubicBezTo>
                <a:cubicBezTo>
                  <a:pt x="370" y="374"/>
                  <a:pt x="367" y="377"/>
                  <a:pt x="365" y="380"/>
                </a:cubicBezTo>
                <a:cubicBezTo>
                  <a:pt x="329" y="422"/>
                  <a:pt x="278" y="444"/>
                  <a:pt x="227" y="444"/>
                </a:cubicBezTo>
                <a:cubicBezTo>
                  <a:pt x="202" y="444"/>
                  <a:pt x="177" y="439"/>
                  <a:pt x="154" y="428"/>
                </a:cubicBezTo>
                <a:cubicBezTo>
                  <a:pt x="143" y="423"/>
                  <a:pt x="133" y="417"/>
                  <a:pt x="124" y="410"/>
                </a:cubicBezTo>
                <a:cubicBezTo>
                  <a:pt x="124" y="410"/>
                  <a:pt x="124" y="410"/>
                  <a:pt x="124" y="410"/>
                </a:cubicBezTo>
                <a:cubicBezTo>
                  <a:pt x="122" y="409"/>
                  <a:pt x="121" y="408"/>
                  <a:pt x="120" y="407"/>
                </a:cubicBezTo>
                <a:cubicBezTo>
                  <a:pt x="119" y="406"/>
                  <a:pt x="119" y="406"/>
                  <a:pt x="118" y="405"/>
                </a:cubicBezTo>
                <a:cubicBezTo>
                  <a:pt x="117" y="404"/>
                  <a:pt x="115" y="403"/>
                  <a:pt x="114" y="402"/>
                </a:cubicBezTo>
                <a:cubicBezTo>
                  <a:pt x="114" y="402"/>
                  <a:pt x="113" y="401"/>
                  <a:pt x="113" y="401"/>
                </a:cubicBezTo>
                <a:cubicBezTo>
                  <a:pt x="111" y="400"/>
                  <a:pt x="110" y="398"/>
                  <a:pt x="109" y="397"/>
                </a:cubicBezTo>
                <a:cubicBezTo>
                  <a:pt x="109" y="397"/>
                  <a:pt x="108" y="397"/>
                  <a:pt x="108" y="396"/>
                </a:cubicBezTo>
                <a:cubicBezTo>
                  <a:pt x="96" y="385"/>
                  <a:pt x="86" y="374"/>
                  <a:pt x="80" y="365"/>
                </a:cubicBezTo>
                <a:cubicBezTo>
                  <a:pt x="83" y="364"/>
                  <a:pt x="85" y="361"/>
                  <a:pt x="86" y="359"/>
                </a:cubicBezTo>
                <a:cubicBezTo>
                  <a:pt x="87" y="357"/>
                  <a:pt x="87" y="355"/>
                  <a:pt x="87" y="353"/>
                </a:cubicBezTo>
                <a:cubicBezTo>
                  <a:pt x="87" y="350"/>
                  <a:pt x="85" y="346"/>
                  <a:pt x="83" y="344"/>
                </a:cubicBezTo>
                <a:cubicBezTo>
                  <a:pt x="83" y="344"/>
                  <a:pt x="82" y="343"/>
                  <a:pt x="81" y="343"/>
                </a:cubicBezTo>
                <a:cubicBezTo>
                  <a:pt x="80" y="342"/>
                  <a:pt x="78" y="341"/>
                  <a:pt x="76" y="340"/>
                </a:cubicBezTo>
                <a:cubicBezTo>
                  <a:pt x="76" y="340"/>
                  <a:pt x="75" y="340"/>
                  <a:pt x="75" y="340"/>
                </a:cubicBezTo>
                <a:cubicBezTo>
                  <a:pt x="75" y="340"/>
                  <a:pt x="75" y="340"/>
                  <a:pt x="75" y="340"/>
                </a:cubicBezTo>
                <a:cubicBezTo>
                  <a:pt x="74" y="340"/>
                  <a:pt x="72" y="339"/>
                  <a:pt x="71" y="338"/>
                </a:cubicBezTo>
                <a:cubicBezTo>
                  <a:pt x="70" y="338"/>
                  <a:pt x="70" y="338"/>
                  <a:pt x="70" y="338"/>
                </a:cubicBezTo>
                <a:cubicBezTo>
                  <a:pt x="70" y="338"/>
                  <a:pt x="69" y="338"/>
                  <a:pt x="68" y="337"/>
                </a:cubicBezTo>
                <a:cubicBezTo>
                  <a:pt x="68" y="337"/>
                  <a:pt x="67" y="337"/>
                  <a:pt x="67" y="337"/>
                </a:cubicBezTo>
                <a:cubicBezTo>
                  <a:pt x="67" y="337"/>
                  <a:pt x="66" y="336"/>
                  <a:pt x="65" y="336"/>
                </a:cubicBezTo>
                <a:cubicBezTo>
                  <a:pt x="64" y="336"/>
                  <a:pt x="63" y="335"/>
                  <a:pt x="62" y="335"/>
                </a:cubicBezTo>
                <a:cubicBezTo>
                  <a:pt x="52" y="313"/>
                  <a:pt x="48" y="289"/>
                  <a:pt x="48" y="264"/>
                </a:cubicBezTo>
                <a:cubicBezTo>
                  <a:pt x="48" y="244"/>
                  <a:pt x="51" y="224"/>
                  <a:pt x="58" y="205"/>
                </a:cubicBezTo>
                <a:cubicBezTo>
                  <a:pt x="58" y="205"/>
                  <a:pt x="58" y="205"/>
                  <a:pt x="58" y="205"/>
                </a:cubicBezTo>
                <a:cubicBezTo>
                  <a:pt x="58" y="204"/>
                  <a:pt x="58" y="203"/>
                  <a:pt x="59" y="202"/>
                </a:cubicBezTo>
                <a:cubicBezTo>
                  <a:pt x="59" y="201"/>
                  <a:pt x="59" y="201"/>
                  <a:pt x="59" y="201"/>
                </a:cubicBezTo>
                <a:cubicBezTo>
                  <a:pt x="60" y="200"/>
                  <a:pt x="60" y="198"/>
                  <a:pt x="61" y="197"/>
                </a:cubicBezTo>
                <a:cubicBezTo>
                  <a:pt x="61" y="197"/>
                  <a:pt x="61" y="196"/>
                  <a:pt x="61" y="196"/>
                </a:cubicBezTo>
                <a:cubicBezTo>
                  <a:pt x="62" y="195"/>
                  <a:pt x="62" y="194"/>
                  <a:pt x="63" y="193"/>
                </a:cubicBezTo>
                <a:cubicBezTo>
                  <a:pt x="63" y="192"/>
                  <a:pt x="63" y="192"/>
                  <a:pt x="64" y="191"/>
                </a:cubicBezTo>
                <a:cubicBezTo>
                  <a:pt x="64" y="190"/>
                  <a:pt x="64" y="189"/>
                  <a:pt x="65" y="188"/>
                </a:cubicBezTo>
                <a:cubicBezTo>
                  <a:pt x="65" y="188"/>
                  <a:pt x="65" y="187"/>
                  <a:pt x="66" y="186"/>
                </a:cubicBezTo>
                <a:cubicBezTo>
                  <a:pt x="66" y="186"/>
                  <a:pt x="66" y="185"/>
                  <a:pt x="67" y="184"/>
                </a:cubicBezTo>
                <a:cubicBezTo>
                  <a:pt x="67" y="183"/>
                  <a:pt x="68" y="183"/>
                  <a:pt x="68" y="182"/>
                </a:cubicBezTo>
                <a:cubicBezTo>
                  <a:pt x="68" y="181"/>
                  <a:pt x="69" y="180"/>
                  <a:pt x="69" y="179"/>
                </a:cubicBezTo>
                <a:cubicBezTo>
                  <a:pt x="70" y="179"/>
                  <a:pt x="70" y="178"/>
                  <a:pt x="70" y="178"/>
                </a:cubicBezTo>
                <a:cubicBezTo>
                  <a:pt x="71" y="177"/>
                  <a:pt x="71" y="176"/>
                  <a:pt x="72" y="175"/>
                </a:cubicBezTo>
                <a:cubicBezTo>
                  <a:pt x="72" y="174"/>
                  <a:pt x="73" y="174"/>
                  <a:pt x="73" y="173"/>
                </a:cubicBezTo>
                <a:cubicBezTo>
                  <a:pt x="74" y="172"/>
                  <a:pt x="74" y="171"/>
                  <a:pt x="75" y="169"/>
                </a:cubicBezTo>
                <a:cubicBezTo>
                  <a:pt x="75" y="169"/>
                  <a:pt x="76" y="169"/>
                  <a:pt x="76" y="168"/>
                </a:cubicBezTo>
                <a:cubicBezTo>
                  <a:pt x="79" y="164"/>
                  <a:pt x="82" y="159"/>
                  <a:pt x="86" y="154"/>
                </a:cubicBezTo>
                <a:cubicBezTo>
                  <a:pt x="86" y="154"/>
                  <a:pt x="87" y="153"/>
                  <a:pt x="87" y="153"/>
                </a:cubicBezTo>
                <a:cubicBezTo>
                  <a:pt x="88" y="152"/>
                  <a:pt x="89" y="150"/>
                  <a:pt x="90" y="149"/>
                </a:cubicBezTo>
                <a:cubicBezTo>
                  <a:pt x="91" y="148"/>
                  <a:pt x="91" y="148"/>
                  <a:pt x="91" y="148"/>
                </a:cubicBezTo>
                <a:cubicBezTo>
                  <a:pt x="92" y="147"/>
                  <a:pt x="93" y="145"/>
                  <a:pt x="95" y="144"/>
                </a:cubicBezTo>
                <a:cubicBezTo>
                  <a:pt x="95" y="144"/>
                  <a:pt x="95" y="143"/>
                  <a:pt x="95" y="143"/>
                </a:cubicBezTo>
                <a:cubicBezTo>
                  <a:pt x="96" y="142"/>
                  <a:pt x="98" y="140"/>
                  <a:pt x="99" y="139"/>
                </a:cubicBezTo>
                <a:cubicBezTo>
                  <a:pt x="99" y="139"/>
                  <a:pt x="99" y="139"/>
                  <a:pt x="100" y="138"/>
                </a:cubicBezTo>
                <a:cubicBezTo>
                  <a:pt x="101" y="137"/>
                  <a:pt x="103" y="135"/>
                  <a:pt x="104" y="134"/>
                </a:cubicBezTo>
                <a:cubicBezTo>
                  <a:pt x="104" y="134"/>
                  <a:pt x="104" y="134"/>
                  <a:pt x="104" y="133"/>
                </a:cubicBezTo>
                <a:cubicBezTo>
                  <a:pt x="106" y="132"/>
                  <a:pt x="108" y="130"/>
                  <a:pt x="110" y="129"/>
                </a:cubicBezTo>
                <a:cubicBezTo>
                  <a:pt x="116" y="123"/>
                  <a:pt x="123" y="118"/>
                  <a:pt x="130" y="114"/>
                </a:cubicBezTo>
                <a:cubicBezTo>
                  <a:pt x="131" y="113"/>
                  <a:pt x="133" y="112"/>
                  <a:pt x="134" y="111"/>
                </a:cubicBezTo>
                <a:cubicBezTo>
                  <a:pt x="135" y="110"/>
                  <a:pt x="136" y="110"/>
                  <a:pt x="137" y="109"/>
                </a:cubicBezTo>
                <a:cubicBezTo>
                  <a:pt x="138" y="109"/>
                  <a:pt x="139" y="108"/>
                  <a:pt x="140" y="108"/>
                </a:cubicBezTo>
                <a:cubicBezTo>
                  <a:pt x="141" y="107"/>
                  <a:pt x="143" y="106"/>
                  <a:pt x="144" y="105"/>
                </a:cubicBezTo>
                <a:cubicBezTo>
                  <a:pt x="145" y="105"/>
                  <a:pt x="145" y="105"/>
                  <a:pt x="146" y="105"/>
                </a:cubicBezTo>
                <a:cubicBezTo>
                  <a:pt x="148" y="103"/>
                  <a:pt x="151" y="102"/>
                  <a:pt x="153" y="101"/>
                </a:cubicBezTo>
                <a:cubicBezTo>
                  <a:pt x="153" y="101"/>
                  <a:pt x="153" y="101"/>
                  <a:pt x="153" y="101"/>
                </a:cubicBezTo>
                <a:cubicBezTo>
                  <a:pt x="158" y="99"/>
                  <a:pt x="163" y="97"/>
                  <a:pt x="168" y="96"/>
                </a:cubicBezTo>
                <a:cubicBezTo>
                  <a:pt x="168" y="96"/>
                  <a:pt x="168" y="96"/>
                  <a:pt x="168" y="96"/>
                </a:cubicBezTo>
                <a:cubicBezTo>
                  <a:pt x="171" y="95"/>
                  <a:pt x="173" y="94"/>
                  <a:pt x="175" y="93"/>
                </a:cubicBezTo>
                <a:cubicBezTo>
                  <a:pt x="176" y="93"/>
                  <a:pt x="176" y="93"/>
                  <a:pt x="176" y="93"/>
                </a:cubicBezTo>
                <a:cubicBezTo>
                  <a:pt x="178" y="93"/>
                  <a:pt x="180" y="92"/>
                  <a:pt x="182" y="92"/>
                </a:cubicBezTo>
                <a:cubicBezTo>
                  <a:pt x="183" y="91"/>
                  <a:pt x="183" y="91"/>
                  <a:pt x="184" y="91"/>
                </a:cubicBezTo>
                <a:cubicBezTo>
                  <a:pt x="185" y="91"/>
                  <a:pt x="187" y="90"/>
                  <a:pt x="189" y="90"/>
                </a:cubicBezTo>
                <a:cubicBezTo>
                  <a:pt x="189" y="90"/>
                  <a:pt x="190" y="90"/>
                  <a:pt x="191" y="89"/>
                </a:cubicBezTo>
                <a:cubicBezTo>
                  <a:pt x="193" y="89"/>
                  <a:pt x="194" y="89"/>
                  <a:pt x="196" y="88"/>
                </a:cubicBezTo>
                <a:cubicBezTo>
                  <a:pt x="198" y="88"/>
                  <a:pt x="199" y="88"/>
                  <a:pt x="200" y="88"/>
                </a:cubicBezTo>
                <a:cubicBezTo>
                  <a:pt x="201" y="87"/>
                  <a:pt x="201" y="87"/>
                  <a:pt x="202" y="87"/>
                </a:cubicBezTo>
                <a:cubicBezTo>
                  <a:pt x="203" y="87"/>
                  <a:pt x="205" y="87"/>
                  <a:pt x="206" y="87"/>
                </a:cubicBezTo>
                <a:cubicBezTo>
                  <a:pt x="206" y="87"/>
                  <a:pt x="207" y="86"/>
                  <a:pt x="207" y="86"/>
                </a:cubicBezTo>
                <a:cubicBezTo>
                  <a:pt x="209" y="86"/>
                  <a:pt x="210" y="86"/>
                  <a:pt x="211" y="86"/>
                </a:cubicBezTo>
                <a:cubicBezTo>
                  <a:pt x="212" y="86"/>
                  <a:pt x="212" y="86"/>
                  <a:pt x="212" y="86"/>
                </a:cubicBezTo>
                <a:cubicBezTo>
                  <a:pt x="215" y="86"/>
                  <a:pt x="218" y="85"/>
                  <a:pt x="220" y="85"/>
                </a:cubicBezTo>
                <a:cubicBezTo>
                  <a:pt x="220" y="86"/>
                  <a:pt x="220" y="87"/>
                  <a:pt x="220" y="88"/>
                </a:cubicBezTo>
                <a:cubicBezTo>
                  <a:pt x="221" y="90"/>
                  <a:pt x="222" y="92"/>
                  <a:pt x="223" y="94"/>
                </a:cubicBezTo>
                <a:cubicBezTo>
                  <a:pt x="225" y="97"/>
                  <a:pt x="229" y="99"/>
                  <a:pt x="233" y="99"/>
                </a:cubicBezTo>
                <a:cubicBezTo>
                  <a:pt x="237" y="99"/>
                  <a:pt x="241" y="97"/>
                  <a:pt x="243" y="95"/>
                </a:cubicBezTo>
                <a:cubicBezTo>
                  <a:pt x="244" y="95"/>
                  <a:pt x="244" y="95"/>
                  <a:pt x="244" y="94"/>
                </a:cubicBezTo>
                <a:cubicBezTo>
                  <a:pt x="244" y="94"/>
                  <a:pt x="244" y="94"/>
                  <a:pt x="244" y="94"/>
                </a:cubicBezTo>
                <a:cubicBezTo>
                  <a:pt x="244" y="94"/>
                  <a:pt x="245" y="93"/>
                  <a:pt x="245" y="93"/>
                </a:cubicBezTo>
                <a:cubicBezTo>
                  <a:pt x="246" y="93"/>
                  <a:pt x="246" y="93"/>
                  <a:pt x="246" y="93"/>
                </a:cubicBezTo>
                <a:cubicBezTo>
                  <a:pt x="246" y="93"/>
                  <a:pt x="246" y="92"/>
                  <a:pt x="246" y="92"/>
                </a:cubicBezTo>
                <a:cubicBezTo>
                  <a:pt x="248" y="91"/>
                  <a:pt x="251" y="89"/>
                  <a:pt x="253" y="87"/>
                </a:cubicBezTo>
                <a:cubicBezTo>
                  <a:pt x="278" y="90"/>
                  <a:pt x="307" y="102"/>
                  <a:pt x="330" y="116"/>
                </a:cubicBezTo>
                <a:cubicBezTo>
                  <a:pt x="333" y="119"/>
                  <a:pt x="338" y="118"/>
                  <a:pt x="341" y="114"/>
                </a:cubicBezTo>
                <a:cubicBezTo>
                  <a:pt x="343" y="110"/>
                  <a:pt x="342" y="105"/>
                  <a:pt x="338" y="103"/>
                </a:cubicBezTo>
                <a:cubicBezTo>
                  <a:pt x="319" y="90"/>
                  <a:pt x="293" y="79"/>
                  <a:pt x="271" y="74"/>
                </a:cubicBezTo>
                <a:cubicBezTo>
                  <a:pt x="277" y="69"/>
                  <a:pt x="282" y="65"/>
                  <a:pt x="284" y="64"/>
                </a:cubicBezTo>
                <a:cubicBezTo>
                  <a:pt x="287" y="61"/>
                  <a:pt x="290" y="56"/>
                  <a:pt x="290" y="51"/>
                </a:cubicBezTo>
                <a:cubicBezTo>
                  <a:pt x="290" y="51"/>
                  <a:pt x="290" y="51"/>
                  <a:pt x="290" y="51"/>
                </a:cubicBezTo>
                <a:cubicBezTo>
                  <a:pt x="290" y="45"/>
                  <a:pt x="286" y="40"/>
                  <a:pt x="283" y="38"/>
                </a:cubicBezTo>
                <a:cubicBezTo>
                  <a:pt x="279" y="35"/>
                  <a:pt x="243" y="5"/>
                  <a:pt x="240" y="4"/>
                </a:cubicBezTo>
                <a:cubicBezTo>
                  <a:pt x="238" y="1"/>
                  <a:pt x="234" y="0"/>
                  <a:pt x="230" y="0"/>
                </a:cubicBezTo>
                <a:cubicBezTo>
                  <a:pt x="227" y="0"/>
                  <a:pt x="222" y="2"/>
                  <a:pt x="220" y="5"/>
                </a:cubicBezTo>
                <a:cubicBezTo>
                  <a:pt x="218" y="8"/>
                  <a:pt x="218" y="11"/>
                  <a:pt x="218" y="14"/>
                </a:cubicBezTo>
                <a:cubicBezTo>
                  <a:pt x="203" y="16"/>
                  <a:pt x="179" y="22"/>
                  <a:pt x="155" y="38"/>
                </a:cubicBezTo>
                <a:cubicBezTo>
                  <a:pt x="34" y="118"/>
                  <a:pt x="33" y="238"/>
                  <a:pt x="33" y="242"/>
                </a:cubicBezTo>
                <a:cubicBezTo>
                  <a:pt x="33" y="242"/>
                  <a:pt x="33" y="242"/>
                  <a:pt x="33" y="242"/>
                </a:cubicBezTo>
                <a:cubicBezTo>
                  <a:pt x="32" y="250"/>
                  <a:pt x="32" y="257"/>
                  <a:pt x="32" y="264"/>
                </a:cubicBezTo>
                <a:cubicBezTo>
                  <a:pt x="32" y="286"/>
                  <a:pt x="35" y="307"/>
                  <a:pt x="42" y="327"/>
                </a:cubicBezTo>
                <a:cubicBezTo>
                  <a:pt x="36" y="325"/>
                  <a:pt x="31" y="323"/>
                  <a:pt x="29" y="322"/>
                </a:cubicBezTo>
                <a:cubicBezTo>
                  <a:pt x="27" y="322"/>
                  <a:pt x="25" y="321"/>
                  <a:pt x="23" y="321"/>
                </a:cubicBezTo>
                <a:cubicBezTo>
                  <a:pt x="20" y="321"/>
                  <a:pt x="17" y="322"/>
                  <a:pt x="14" y="324"/>
                </a:cubicBezTo>
                <a:cubicBezTo>
                  <a:pt x="10" y="327"/>
                  <a:pt x="7" y="332"/>
                  <a:pt x="7" y="336"/>
                </a:cubicBezTo>
                <a:cubicBezTo>
                  <a:pt x="7" y="342"/>
                  <a:pt x="0" y="388"/>
                  <a:pt x="0" y="391"/>
                </a:cubicBezTo>
                <a:cubicBezTo>
                  <a:pt x="0" y="391"/>
                  <a:pt x="0" y="392"/>
                  <a:pt x="0" y="393"/>
                </a:cubicBezTo>
                <a:cubicBezTo>
                  <a:pt x="0" y="396"/>
                  <a:pt x="1" y="399"/>
                  <a:pt x="3" y="402"/>
                </a:cubicBezTo>
                <a:cubicBezTo>
                  <a:pt x="5" y="405"/>
                  <a:pt x="9" y="407"/>
                  <a:pt x="13" y="407"/>
                </a:cubicBezTo>
                <a:cubicBezTo>
                  <a:pt x="16" y="407"/>
                  <a:pt x="18" y="406"/>
                  <a:pt x="21" y="405"/>
                </a:cubicBezTo>
                <a:cubicBezTo>
                  <a:pt x="30" y="416"/>
                  <a:pt x="48" y="433"/>
                  <a:pt x="74" y="445"/>
                </a:cubicBezTo>
                <a:cubicBezTo>
                  <a:pt x="116" y="465"/>
                  <a:pt x="156" y="472"/>
                  <a:pt x="190" y="472"/>
                </a:cubicBezTo>
                <a:cubicBezTo>
                  <a:pt x="260" y="472"/>
                  <a:pt x="308" y="443"/>
                  <a:pt x="312" y="440"/>
                </a:cubicBezTo>
                <a:cubicBezTo>
                  <a:pt x="312" y="440"/>
                  <a:pt x="312" y="440"/>
                  <a:pt x="312" y="440"/>
                </a:cubicBezTo>
                <a:cubicBezTo>
                  <a:pt x="312" y="440"/>
                  <a:pt x="313" y="440"/>
                  <a:pt x="313" y="440"/>
                </a:cubicBezTo>
                <a:cubicBezTo>
                  <a:pt x="336" y="429"/>
                  <a:pt x="357" y="413"/>
                  <a:pt x="375" y="392"/>
                </a:cubicBezTo>
                <a:cubicBezTo>
                  <a:pt x="377" y="400"/>
                  <a:pt x="378" y="407"/>
                  <a:pt x="378" y="410"/>
                </a:cubicBezTo>
                <a:cubicBezTo>
                  <a:pt x="379" y="414"/>
                  <a:pt x="382" y="419"/>
                  <a:pt x="387" y="421"/>
                </a:cubicBezTo>
                <a:cubicBezTo>
                  <a:pt x="389" y="422"/>
                  <a:pt x="392" y="423"/>
                  <a:pt x="394" y="423"/>
                </a:cubicBezTo>
                <a:cubicBezTo>
                  <a:pt x="394" y="423"/>
                  <a:pt x="394" y="423"/>
                  <a:pt x="394" y="423"/>
                </a:cubicBezTo>
                <a:cubicBezTo>
                  <a:pt x="397" y="423"/>
                  <a:pt x="399" y="422"/>
                  <a:pt x="401" y="421"/>
                </a:cubicBezTo>
                <a:cubicBezTo>
                  <a:pt x="406" y="419"/>
                  <a:pt x="449" y="400"/>
                  <a:pt x="452" y="399"/>
                </a:cubicBezTo>
                <a:cubicBezTo>
                  <a:pt x="454" y="398"/>
                  <a:pt x="456" y="397"/>
                  <a:pt x="458" y="395"/>
                </a:cubicBezTo>
                <a:cubicBezTo>
                  <a:pt x="460" y="393"/>
                  <a:pt x="461" y="390"/>
                  <a:pt x="461" y="387"/>
                </a:cubicBezTo>
                <a:cubicBezTo>
                  <a:pt x="461" y="381"/>
                  <a:pt x="457" y="377"/>
                  <a:pt x="453" y="374"/>
                </a:cubicBezTo>
                <a:close/>
                <a:moveTo>
                  <a:pt x="164" y="51"/>
                </a:moveTo>
                <a:cubicBezTo>
                  <a:pt x="190" y="34"/>
                  <a:pt x="216" y="30"/>
                  <a:pt x="227" y="29"/>
                </a:cubicBezTo>
                <a:cubicBezTo>
                  <a:pt x="231" y="29"/>
                  <a:pt x="234" y="25"/>
                  <a:pt x="234" y="21"/>
                </a:cubicBezTo>
                <a:cubicBezTo>
                  <a:pt x="234" y="20"/>
                  <a:pt x="234" y="19"/>
                  <a:pt x="234" y="19"/>
                </a:cubicBezTo>
                <a:cubicBezTo>
                  <a:pt x="243" y="26"/>
                  <a:pt x="269" y="48"/>
                  <a:pt x="273" y="51"/>
                </a:cubicBezTo>
                <a:cubicBezTo>
                  <a:pt x="273" y="51"/>
                  <a:pt x="274" y="51"/>
                  <a:pt x="274" y="51"/>
                </a:cubicBezTo>
                <a:cubicBezTo>
                  <a:pt x="274" y="51"/>
                  <a:pt x="273" y="51"/>
                  <a:pt x="273" y="52"/>
                </a:cubicBezTo>
                <a:cubicBezTo>
                  <a:pt x="272" y="53"/>
                  <a:pt x="262" y="60"/>
                  <a:pt x="254" y="67"/>
                </a:cubicBezTo>
                <a:cubicBezTo>
                  <a:pt x="247" y="72"/>
                  <a:pt x="240" y="77"/>
                  <a:pt x="236" y="80"/>
                </a:cubicBezTo>
                <a:cubicBezTo>
                  <a:pt x="236" y="79"/>
                  <a:pt x="236" y="78"/>
                  <a:pt x="236" y="77"/>
                </a:cubicBezTo>
                <a:cubicBezTo>
                  <a:pt x="236" y="74"/>
                  <a:pt x="234" y="71"/>
                  <a:pt x="231" y="70"/>
                </a:cubicBezTo>
                <a:cubicBezTo>
                  <a:pt x="231" y="70"/>
                  <a:pt x="231" y="70"/>
                  <a:pt x="231" y="70"/>
                </a:cubicBezTo>
                <a:cubicBezTo>
                  <a:pt x="231" y="70"/>
                  <a:pt x="231" y="70"/>
                  <a:pt x="231" y="70"/>
                </a:cubicBezTo>
                <a:cubicBezTo>
                  <a:pt x="230" y="70"/>
                  <a:pt x="229" y="69"/>
                  <a:pt x="228" y="69"/>
                </a:cubicBezTo>
                <a:cubicBezTo>
                  <a:pt x="228" y="69"/>
                  <a:pt x="227" y="69"/>
                  <a:pt x="227" y="69"/>
                </a:cubicBezTo>
                <a:cubicBezTo>
                  <a:pt x="226" y="69"/>
                  <a:pt x="225" y="69"/>
                  <a:pt x="224" y="69"/>
                </a:cubicBezTo>
                <a:cubicBezTo>
                  <a:pt x="224" y="69"/>
                  <a:pt x="223" y="69"/>
                  <a:pt x="223" y="69"/>
                </a:cubicBezTo>
                <a:cubicBezTo>
                  <a:pt x="222" y="69"/>
                  <a:pt x="220" y="69"/>
                  <a:pt x="219" y="69"/>
                </a:cubicBezTo>
                <a:cubicBezTo>
                  <a:pt x="219" y="69"/>
                  <a:pt x="218" y="69"/>
                  <a:pt x="218" y="69"/>
                </a:cubicBezTo>
                <a:cubicBezTo>
                  <a:pt x="216" y="69"/>
                  <a:pt x="215" y="70"/>
                  <a:pt x="213" y="70"/>
                </a:cubicBezTo>
                <a:cubicBezTo>
                  <a:pt x="213" y="70"/>
                  <a:pt x="212" y="70"/>
                  <a:pt x="212" y="70"/>
                </a:cubicBezTo>
                <a:cubicBezTo>
                  <a:pt x="210" y="70"/>
                  <a:pt x="209" y="70"/>
                  <a:pt x="207" y="70"/>
                </a:cubicBezTo>
                <a:cubicBezTo>
                  <a:pt x="206" y="70"/>
                  <a:pt x="206" y="70"/>
                  <a:pt x="205" y="71"/>
                </a:cubicBezTo>
                <a:cubicBezTo>
                  <a:pt x="204" y="71"/>
                  <a:pt x="202" y="71"/>
                  <a:pt x="200" y="71"/>
                </a:cubicBezTo>
                <a:cubicBezTo>
                  <a:pt x="200" y="71"/>
                  <a:pt x="199" y="71"/>
                  <a:pt x="199" y="72"/>
                </a:cubicBezTo>
                <a:cubicBezTo>
                  <a:pt x="196" y="72"/>
                  <a:pt x="194" y="72"/>
                  <a:pt x="192" y="73"/>
                </a:cubicBezTo>
                <a:cubicBezTo>
                  <a:pt x="191" y="73"/>
                  <a:pt x="190" y="73"/>
                  <a:pt x="189" y="73"/>
                </a:cubicBezTo>
                <a:cubicBezTo>
                  <a:pt x="188" y="74"/>
                  <a:pt x="186" y="74"/>
                  <a:pt x="185" y="74"/>
                </a:cubicBezTo>
                <a:cubicBezTo>
                  <a:pt x="183" y="75"/>
                  <a:pt x="182" y="75"/>
                  <a:pt x="180" y="75"/>
                </a:cubicBezTo>
                <a:cubicBezTo>
                  <a:pt x="179" y="76"/>
                  <a:pt x="178" y="76"/>
                  <a:pt x="177" y="76"/>
                </a:cubicBezTo>
                <a:cubicBezTo>
                  <a:pt x="176" y="77"/>
                  <a:pt x="174" y="77"/>
                  <a:pt x="172" y="78"/>
                </a:cubicBezTo>
                <a:cubicBezTo>
                  <a:pt x="172" y="78"/>
                  <a:pt x="171" y="78"/>
                  <a:pt x="170" y="78"/>
                </a:cubicBezTo>
                <a:cubicBezTo>
                  <a:pt x="168" y="79"/>
                  <a:pt x="166" y="79"/>
                  <a:pt x="164" y="80"/>
                </a:cubicBezTo>
                <a:cubicBezTo>
                  <a:pt x="164" y="80"/>
                  <a:pt x="164" y="80"/>
                  <a:pt x="164" y="80"/>
                </a:cubicBezTo>
                <a:cubicBezTo>
                  <a:pt x="157" y="83"/>
                  <a:pt x="150" y="85"/>
                  <a:pt x="143" y="88"/>
                </a:cubicBezTo>
                <a:cubicBezTo>
                  <a:pt x="143" y="88"/>
                  <a:pt x="143" y="89"/>
                  <a:pt x="142" y="89"/>
                </a:cubicBezTo>
                <a:cubicBezTo>
                  <a:pt x="141" y="89"/>
                  <a:pt x="139" y="90"/>
                  <a:pt x="137" y="91"/>
                </a:cubicBezTo>
                <a:cubicBezTo>
                  <a:pt x="136" y="92"/>
                  <a:pt x="135" y="92"/>
                  <a:pt x="134" y="93"/>
                </a:cubicBezTo>
                <a:cubicBezTo>
                  <a:pt x="133" y="93"/>
                  <a:pt x="131" y="94"/>
                  <a:pt x="130" y="95"/>
                </a:cubicBezTo>
                <a:cubicBezTo>
                  <a:pt x="128" y="96"/>
                  <a:pt x="127" y="97"/>
                  <a:pt x="125" y="97"/>
                </a:cubicBezTo>
                <a:cubicBezTo>
                  <a:pt x="125" y="98"/>
                  <a:pt x="124" y="99"/>
                  <a:pt x="123" y="99"/>
                </a:cubicBezTo>
                <a:cubicBezTo>
                  <a:pt x="122" y="99"/>
                  <a:pt x="122" y="100"/>
                  <a:pt x="121" y="100"/>
                </a:cubicBezTo>
                <a:cubicBezTo>
                  <a:pt x="121" y="100"/>
                  <a:pt x="120" y="101"/>
                  <a:pt x="120" y="101"/>
                </a:cubicBezTo>
                <a:cubicBezTo>
                  <a:pt x="113" y="106"/>
                  <a:pt x="106" y="111"/>
                  <a:pt x="99" y="116"/>
                </a:cubicBezTo>
                <a:cubicBezTo>
                  <a:pt x="99" y="117"/>
                  <a:pt x="98" y="117"/>
                  <a:pt x="98" y="118"/>
                </a:cubicBezTo>
                <a:cubicBezTo>
                  <a:pt x="96" y="120"/>
                  <a:pt x="94" y="121"/>
                  <a:pt x="93" y="122"/>
                </a:cubicBezTo>
                <a:cubicBezTo>
                  <a:pt x="92" y="123"/>
                  <a:pt x="91" y="124"/>
                  <a:pt x="90" y="125"/>
                </a:cubicBezTo>
                <a:cubicBezTo>
                  <a:pt x="89" y="126"/>
                  <a:pt x="88" y="128"/>
                  <a:pt x="87" y="129"/>
                </a:cubicBezTo>
                <a:cubicBezTo>
                  <a:pt x="86" y="129"/>
                  <a:pt x="86" y="130"/>
                  <a:pt x="85" y="130"/>
                </a:cubicBezTo>
                <a:cubicBezTo>
                  <a:pt x="102" y="103"/>
                  <a:pt x="127" y="75"/>
                  <a:pt x="164" y="51"/>
                </a:cubicBezTo>
                <a:close/>
                <a:moveTo>
                  <a:pt x="81" y="431"/>
                </a:moveTo>
                <a:cubicBezTo>
                  <a:pt x="81" y="431"/>
                  <a:pt x="81" y="431"/>
                  <a:pt x="81" y="431"/>
                </a:cubicBezTo>
                <a:cubicBezTo>
                  <a:pt x="53" y="418"/>
                  <a:pt x="36" y="398"/>
                  <a:pt x="29" y="389"/>
                </a:cubicBezTo>
                <a:cubicBezTo>
                  <a:pt x="26" y="386"/>
                  <a:pt x="22" y="385"/>
                  <a:pt x="18" y="387"/>
                </a:cubicBezTo>
                <a:cubicBezTo>
                  <a:pt x="18" y="388"/>
                  <a:pt x="17" y="388"/>
                  <a:pt x="17" y="388"/>
                </a:cubicBezTo>
                <a:cubicBezTo>
                  <a:pt x="18" y="376"/>
                  <a:pt x="23" y="343"/>
                  <a:pt x="23" y="338"/>
                </a:cubicBezTo>
                <a:cubicBezTo>
                  <a:pt x="23" y="338"/>
                  <a:pt x="23" y="338"/>
                  <a:pt x="23" y="337"/>
                </a:cubicBezTo>
                <a:cubicBezTo>
                  <a:pt x="23" y="337"/>
                  <a:pt x="24" y="337"/>
                  <a:pt x="24" y="338"/>
                </a:cubicBezTo>
                <a:cubicBezTo>
                  <a:pt x="26" y="338"/>
                  <a:pt x="37" y="342"/>
                  <a:pt x="47" y="346"/>
                </a:cubicBezTo>
                <a:cubicBezTo>
                  <a:pt x="49" y="347"/>
                  <a:pt x="51" y="348"/>
                  <a:pt x="53" y="349"/>
                </a:cubicBezTo>
                <a:cubicBezTo>
                  <a:pt x="53" y="349"/>
                  <a:pt x="53" y="349"/>
                  <a:pt x="53" y="349"/>
                </a:cubicBezTo>
                <a:cubicBezTo>
                  <a:pt x="54" y="349"/>
                  <a:pt x="54" y="349"/>
                  <a:pt x="55" y="350"/>
                </a:cubicBezTo>
                <a:cubicBezTo>
                  <a:pt x="55" y="350"/>
                  <a:pt x="56" y="350"/>
                  <a:pt x="56" y="350"/>
                </a:cubicBezTo>
                <a:cubicBezTo>
                  <a:pt x="57" y="350"/>
                  <a:pt x="57" y="350"/>
                  <a:pt x="58" y="351"/>
                </a:cubicBezTo>
                <a:cubicBezTo>
                  <a:pt x="59" y="351"/>
                  <a:pt x="60" y="351"/>
                  <a:pt x="61" y="352"/>
                </a:cubicBezTo>
                <a:cubicBezTo>
                  <a:pt x="61" y="352"/>
                  <a:pt x="61" y="352"/>
                  <a:pt x="62" y="352"/>
                </a:cubicBezTo>
                <a:cubicBezTo>
                  <a:pt x="63" y="352"/>
                  <a:pt x="63" y="353"/>
                  <a:pt x="64" y="353"/>
                </a:cubicBezTo>
                <a:cubicBezTo>
                  <a:pt x="65" y="353"/>
                  <a:pt x="65" y="353"/>
                  <a:pt x="65" y="353"/>
                </a:cubicBezTo>
                <a:cubicBezTo>
                  <a:pt x="66" y="354"/>
                  <a:pt x="67" y="354"/>
                  <a:pt x="68" y="354"/>
                </a:cubicBezTo>
                <a:cubicBezTo>
                  <a:pt x="68" y="354"/>
                  <a:pt x="67" y="355"/>
                  <a:pt x="67" y="355"/>
                </a:cubicBezTo>
                <a:cubicBezTo>
                  <a:pt x="67" y="355"/>
                  <a:pt x="66" y="356"/>
                  <a:pt x="65" y="356"/>
                </a:cubicBezTo>
                <a:cubicBezTo>
                  <a:pt x="62" y="358"/>
                  <a:pt x="60" y="363"/>
                  <a:pt x="62" y="367"/>
                </a:cubicBezTo>
                <a:cubicBezTo>
                  <a:pt x="63" y="368"/>
                  <a:pt x="64" y="369"/>
                  <a:pt x="65" y="371"/>
                </a:cubicBezTo>
                <a:cubicBezTo>
                  <a:pt x="65" y="371"/>
                  <a:pt x="65" y="371"/>
                  <a:pt x="65" y="372"/>
                </a:cubicBezTo>
                <a:cubicBezTo>
                  <a:pt x="66" y="373"/>
                  <a:pt x="67" y="374"/>
                  <a:pt x="68" y="376"/>
                </a:cubicBezTo>
                <a:cubicBezTo>
                  <a:pt x="68" y="376"/>
                  <a:pt x="69" y="376"/>
                  <a:pt x="69" y="377"/>
                </a:cubicBezTo>
                <a:cubicBezTo>
                  <a:pt x="70" y="378"/>
                  <a:pt x="71" y="379"/>
                  <a:pt x="72" y="381"/>
                </a:cubicBezTo>
                <a:cubicBezTo>
                  <a:pt x="72" y="381"/>
                  <a:pt x="73" y="382"/>
                  <a:pt x="73" y="382"/>
                </a:cubicBezTo>
                <a:cubicBezTo>
                  <a:pt x="74" y="383"/>
                  <a:pt x="75" y="384"/>
                  <a:pt x="76" y="386"/>
                </a:cubicBezTo>
                <a:cubicBezTo>
                  <a:pt x="76" y="386"/>
                  <a:pt x="77" y="387"/>
                  <a:pt x="77" y="388"/>
                </a:cubicBezTo>
                <a:cubicBezTo>
                  <a:pt x="78" y="389"/>
                  <a:pt x="79" y="390"/>
                  <a:pt x="80" y="391"/>
                </a:cubicBezTo>
                <a:cubicBezTo>
                  <a:pt x="95" y="408"/>
                  <a:pt x="117" y="428"/>
                  <a:pt x="145" y="442"/>
                </a:cubicBezTo>
                <a:cubicBezTo>
                  <a:pt x="146" y="442"/>
                  <a:pt x="146" y="442"/>
                  <a:pt x="147" y="443"/>
                </a:cubicBezTo>
                <a:cubicBezTo>
                  <a:pt x="147" y="443"/>
                  <a:pt x="147" y="443"/>
                  <a:pt x="148" y="443"/>
                </a:cubicBezTo>
                <a:cubicBezTo>
                  <a:pt x="155" y="446"/>
                  <a:pt x="162" y="449"/>
                  <a:pt x="170" y="452"/>
                </a:cubicBezTo>
                <a:cubicBezTo>
                  <a:pt x="176" y="453"/>
                  <a:pt x="181" y="455"/>
                  <a:pt x="186" y="456"/>
                </a:cubicBezTo>
                <a:cubicBezTo>
                  <a:pt x="155" y="455"/>
                  <a:pt x="119" y="449"/>
                  <a:pt x="81" y="431"/>
                </a:cubicBezTo>
                <a:close/>
                <a:moveTo>
                  <a:pt x="440" y="385"/>
                </a:moveTo>
                <a:cubicBezTo>
                  <a:pt x="440" y="386"/>
                  <a:pt x="441" y="386"/>
                  <a:pt x="441" y="386"/>
                </a:cubicBezTo>
                <a:cubicBezTo>
                  <a:pt x="430" y="391"/>
                  <a:pt x="399" y="404"/>
                  <a:pt x="395" y="406"/>
                </a:cubicBezTo>
                <a:cubicBezTo>
                  <a:pt x="394" y="406"/>
                  <a:pt x="394" y="406"/>
                  <a:pt x="394" y="407"/>
                </a:cubicBezTo>
                <a:cubicBezTo>
                  <a:pt x="394" y="406"/>
                  <a:pt x="394" y="406"/>
                  <a:pt x="394" y="406"/>
                </a:cubicBezTo>
                <a:cubicBezTo>
                  <a:pt x="393" y="404"/>
                  <a:pt x="392" y="393"/>
                  <a:pt x="390" y="382"/>
                </a:cubicBezTo>
                <a:cubicBezTo>
                  <a:pt x="389" y="378"/>
                  <a:pt x="389" y="375"/>
                  <a:pt x="388" y="371"/>
                </a:cubicBezTo>
                <a:cubicBezTo>
                  <a:pt x="388" y="371"/>
                  <a:pt x="388" y="371"/>
                  <a:pt x="388" y="371"/>
                </a:cubicBezTo>
                <a:cubicBezTo>
                  <a:pt x="388" y="370"/>
                  <a:pt x="388" y="369"/>
                  <a:pt x="387" y="367"/>
                </a:cubicBezTo>
                <a:cubicBezTo>
                  <a:pt x="387" y="366"/>
                  <a:pt x="387" y="364"/>
                  <a:pt x="387" y="362"/>
                </a:cubicBezTo>
                <a:cubicBezTo>
                  <a:pt x="387" y="362"/>
                  <a:pt x="387" y="362"/>
                  <a:pt x="387" y="362"/>
                </a:cubicBezTo>
                <a:cubicBezTo>
                  <a:pt x="386" y="362"/>
                  <a:pt x="386" y="361"/>
                  <a:pt x="386" y="361"/>
                </a:cubicBezTo>
                <a:cubicBezTo>
                  <a:pt x="386" y="361"/>
                  <a:pt x="386" y="360"/>
                  <a:pt x="386" y="360"/>
                </a:cubicBezTo>
                <a:cubicBezTo>
                  <a:pt x="387" y="360"/>
                  <a:pt x="388" y="360"/>
                  <a:pt x="389" y="361"/>
                </a:cubicBezTo>
                <a:cubicBezTo>
                  <a:pt x="393" y="363"/>
                  <a:pt x="397" y="361"/>
                  <a:pt x="399" y="358"/>
                </a:cubicBezTo>
                <a:cubicBezTo>
                  <a:pt x="407" y="344"/>
                  <a:pt x="418" y="316"/>
                  <a:pt x="421" y="284"/>
                </a:cubicBezTo>
                <a:cubicBezTo>
                  <a:pt x="422" y="283"/>
                  <a:pt x="422" y="282"/>
                  <a:pt x="422" y="282"/>
                </a:cubicBezTo>
                <a:cubicBezTo>
                  <a:pt x="422" y="280"/>
                  <a:pt x="422" y="278"/>
                  <a:pt x="422" y="276"/>
                </a:cubicBezTo>
                <a:cubicBezTo>
                  <a:pt x="422" y="275"/>
                  <a:pt x="422" y="274"/>
                  <a:pt x="422" y="272"/>
                </a:cubicBezTo>
                <a:cubicBezTo>
                  <a:pt x="422" y="271"/>
                  <a:pt x="423" y="269"/>
                  <a:pt x="423" y="267"/>
                </a:cubicBezTo>
                <a:cubicBezTo>
                  <a:pt x="423" y="266"/>
                  <a:pt x="423" y="266"/>
                  <a:pt x="423" y="265"/>
                </a:cubicBezTo>
                <a:cubicBezTo>
                  <a:pt x="423" y="265"/>
                  <a:pt x="423" y="265"/>
                  <a:pt x="423" y="265"/>
                </a:cubicBezTo>
                <a:cubicBezTo>
                  <a:pt x="423" y="265"/>
                  <a:pt x="423" y="264"/>
                  <a:pt x="423" y="264"/>
                </a:cubicBezTo>
                <a:cubicBezTo>
                  <a:pt x="423" y="264"/>
                  <a:pt x="423" y="263"/>
                  <a:pt x="423" y="262"/>
                </a:cubicBezTo>
                <a:cubicBezTo>
                  <a:pt x="423" y="249"/>
                  <a:pt x="421" y="235"/>
                  <a:pt x="418" y="222"/>
                </a:cubicBezTo>
                <a:cubicBezTo>
                  <a:pt x="417" y="219"/>
                  <a:pt x="416" y="216"/>
                  <a:pt x="416" y="213"/>
                </a:cubicBezTo>
                <a:cubicBezTo>
                  <a:pt x="415" y="213"/>
                  <a:pt x="415" y="212"/>
                  <a:pt x="415" y="212"/>
                </a:cubicBezTo>
                <a:cubicBezTo>
                  <a:pt x="415" y="210"/>
                  <a:pt x="414" y="209"/>
                  <a:pt x="414" y="208"/>
                </a:cubicBezTo>
                <a:cubicBezTo>
                  <a:pt x="429" y="234"/>
                  <a:pt x="441" y="268"/>
                  <a:pt x="445" y="310"/>
                </a:cubicBezTo>
                <a:cubicBezTo>
                  <a:pt x="446" y="314"/>
                  <a:pt x="446" y="318"/>
                  <a:pt x="446" y="322"/>
                </a:cubicBezTo>
                <a:cubicBezTo>
                  <a:pt x="446" y="347"/>
                  <a:pt x="439" y="367"/>
                  <a:pt x="436" y="375"/>
                </a:cubicBezTo>
                <a:cubicBezTo>
                  <a:pt x="434" y="379"/>
                  <a:pt x="436" y="384"/>
                  <a:pt x="440" y="385"/>
                </a:cubicBezTo>
                <a:close/>
              </a:path>
            </a:pathLst>
          </a:custGeom>
          <a:solidFill>
            <a:schemeClr val="bg1">
              <a:lumMod val="75000"/>
            </a:schemeClr>
          </a:solidFill>
          <a:ln>
            <a:noFill/>
          </a:ln>
        </p:spPr>
        <p:txBody>
          <a:bodyPr/>
          <a:lstStyle/>
          <a:p>
            <a:endParaRPr lang="en-US"/>
          </a:p>
        </p:txBody>
      </p:sp>
      <p:sp>
        <p:nvSpPr>
          <p:cNvPr id="92" name="Freeform 3"/>
          <p:cNvSpPr>
            <a:spLocks noChangeAspect="1" noEditPoints="1"/>
          </p:cNvSpPr>
          <p:nvPr/>
        </p:nvSpPr>
        <p:spPr bwMode="auto">
          <a:xfrm>
            <a:off x="6730643" y="5358129"/>
            <a:ext cx="876034" cy="895305"/>
          </a:xfrm>
          <a:custGeom>
            <a:avLst/>
            <a:gdLst>
              <a:gd name="T0" fmla="*/ 2147483647 w 462"/>
              <a:gd name="T1" fmla="*/ 2147483647 h 472"/>
              <a:gd name="T2" fmla="*/ 2147483647 w 462"/>
              <a:gd name="T3" fmla="*/ 2147483647 h 472"/>
              <a:gd name="T4" fmla="*/ 2147483647 w 462"/>
              <a:gd name="T5" fmla="*/ 2147483647 h 472"/>
              <a:gd name="T6" fmla="*/ 2147483647 w 462"/>
              <a:gd name="T7" fmla="*/ 2147483647 h 472"/>
              <a:gd name="T8" fmla="*/ 2147483647 w 462"/>
              <a:gd name="T9" fmla="*/ 2147483647 h 472"/>
              <a:gd name="T10" fmla="*/ 2147483647 w 462"/>
              <a:gd name="T11" fmla="*/ 2147483647 h 472"/>
              <a:gd name="T12" fmla="*/ 2147483647 w 462"/>
              <a:gd name="T13" fmla="*/ 2147483647 h 472"/>
              <a:gd name="T14" fmla="*/ 2147483647 w 462"/>
              <a:gd name="T15" fmla="*/ 2147483647 h 472"/>
              <a:gd name="T16" fmla="*/ 2147483647 w 462"/>
              <a:gd name="T17" fmla="*/ 2147483647 h 472"/>
              <a:gd name="T18" fmla="*/ 2147483647 w 462"/>
              <a:gd name="T19" fmla="*/ 2147483647 h 472"/>
              <a:gd name="T20" fmla="*/ 2147483647 w 462"/>
              <a:gd name="T21" fmla="*/ 2147483647 h 472"/>
              <a:gd name="T22" fmla="*/ 2147483647 w 462"/>
              <a:gd name="T23" fmla="*/ 2147483647 h 472"/>
              <a:gd name="T24" fmla="*/ 2147483647 w 462"/>
              <a:gd name="T25" fmla="*/ 2147483647 h 472"/>
              <a:gd name="T26" fmla="*/ 2147483647 w 462"/>
              <a:gd name="T27" fmla="*/ 2147483647 h 472"/>
              <a:gd name="T28" fmla="*/ 2147483647 w 462"/>
              <a:gd name="T29" fmla="*/ 2147483647 h 472"/>
              <a:gd name="T30" fmla="*/ 2147483647 w 462"/>
              <a:gd name="T31" fmla="*/ 2147483647 h 472"/>
              <a:gd name="T32" fmla="*/ 2147483647 w 462"/>
              <a:gd name="T33" fmla="*/ 2147483647 h 472"/>
              <a:gd name="T34" fmla="*/ 2147483647 w 462"/>
              <a:gd name="T35" fmla="*/ 2147483647 h 472"/>
              <a:gd name="T36" fmla="*/ 2147483647 w 462"/>
              <a:gd name="T37" fmla="*/ 2147483647 h 472"/>
              <a:gd name="T38" fmla="*/ 2147483647 w 462"/>
              <a:gd name="T39" fmla="*/ 2147483647 h 472"/>
              <a:gd name="T40" fmla="*/ 2147483647 w 462"/>
              <a:gd name="T41" fmla="*/ 2147483647 h 472"/>
              <a:gd name="T42" fmla="*/ 2147483647 w 462"/>
              <a:gd name="T43" fmla="*/ 2147483647 h 472"/>
              <a:gd name="T44" fmla="*/ 2147483647 w 462"/>
              <a:gd name="T45" fmla="*/ 2147483647 h 472"/>
              <a:gd name="T46" fmla="*/ 2147483647 w 462"/>
              <a:gd name="T47" fmla="*/ 2147483647 h 472"/>
              <a:gd name="T48" fmla="*/ 2147483647 w 462"/>
              <a:gd name="T49" fmla="*/ 2147483647 h 472"/>
              <a:gd name="T50" fmla="*/ 2147483647 w 462"/>
              <a:gd name="T51" fmla="*/ 2147483647 h 472"/>
              <a:gd name="T52" fmla="*/ 2147483647 w 462"/>
              <a:gd name="T53" fmla="*/ 2147483647 h 472"/>
              <a:gd name="T54" fmla="*/ 2147483647 w 462"/>
              <a:gd name="T55" fmla="*/ 2147483647 h 472"/>
              <a:gd name="T56" fmla="*/ 2147483647 w 462"/>
              <a:gd name="T57" fmla="*/ 2147483647 h 472"/>
              <a:gd name="T58" fmla="*/ 2147483647 w 462"/>
              <a:gd name="T59" fmla="*/ 2147483647 h 472"/>
              <a:gd name="T60" fmla="*/ 2147483647 w 462"/>
              <a:gd name="T61" fmla="*/ 2147483647 h 472"/>
              <a:gd name="T62" fmla="*/ 2147483647 w 462"/>
              <a:gd name="T63" fmla="*/ 2147483647 h 472"/>
              <a:gd name="T64" fmla="*/ 2147483647 w 462"/>
              <a:gd name="T65" fmla="*/ 2147483647 h 472"/>
              <a:gd name="T66" fmla="*/ 2147483647 w 462"/>
              <a:gd name="T67" fmla="*/ 2147483647 h 472"/>
              <a:gd name="T68" fmla="*/ 2147483647 w 462"/>
              <a:gd name="T69" fmla="*/ 2147483647 h 472"/>
              <a:gd name="T70" fmla="*/ 0 w 462"/>
              <a:gd name="T71" fmla="*/ 2147483647 h 472"/>
              <a:gd name="T72" fmla="*/ 2147483647 w 462"/>
              <a:gd name="T73" fmla="*/ 2147483647 h 472"/>
              <a:gd name="T74" fmla="*/ 2147483647 w 462"/>
              <a:gd name="T75" fmla="*/ 2147483647 h 472"/>
              <a:gd name="T76" fmla="*/ 2147483647 w 462"/>
              <a:gd name="T77" fmla="*/ 2147483647 h 472"/>
              <a:gd name="T78" fmla="*/ 2147483647 w 462"/>
              <a:gd name="T79" fmla="*/ 2147483647 h 472"/>
              <a:gd name="T80" fmla="*/ 2147483647 w 462"/>
              <a:gd name="T81" fmla="*/ 2147483647 h 472"/>
              <a:gd name="T82" fmla="*/ 2147483647 w 462"/>
              <a:gd name="T83" fmla="*/ 2147483647 h 472"/>
              <a:gd name="T84" fmla="*/ 2147483647 w 462"/>
              <a:gd name="T85" fmla="*/ 2147483647 h 472"/>
              <a:gd name="T86" fmla="*/ 2147483647 w 462"/>
              <a:gd name="T87" fmla="*/ 2147483647 h 472"/>
              <a:gd name="T88" fmla="*/ 2147483647 w 462"/>
              <a:gd name="T89" fmla="*/ 2147483647 h 472"/>
              <a:gd name="T90" fmla="*/ 2147483647 w 462"/>
              <a:gd name="T91" fmla="*/ 2147483647 h 472"/>
              <a:gd name="T92" fmla="*/ 2147483647 w 462"/>
              <a:gd name="T93" fmla="*/ 2147483647 h 472"/>
              <a:gd name="T94" fmla="*/ 2147483647 w 462"/>
              <a:gd name="T95" fmla="*/ 2147483647 h 472"/>
              <a:gd name="T96" fmla="*/ 2147483647 w 462"/>
              <a:gd name="T97" fmla="*/ 2147483647 h 472"/>
              <a:gd name="T98" fmla="*/ 2147483647 w 462"/>
              <a:gd name="T99" fmla="*/ 2147483647 h 472"/>
              <a:gd name="T100" fmla="*/ 2147483647 w 462"/>
              <a:gd name="T101" fmla="*/ 2147483647 h 472"/>
              <a:gd name="T102" fmla="*/ 2147483647 w 462"/>
              <a:gd name="T103" fmla="*/ 2147483647 h 472"/>
              <a:gd name="T104" fmla="*/ 2147483647 w 462"/>
              <a:gd name="T105" fmla="*/ 2147483647 h 472"/>
              <a:gd name="T106" fmla="*/ 2147483647 w 462"/>
              <a:gd name="T107" fmla="*/ 2147483647 h 472"/>
              <a:gd name="T108" fmla="*/ 2147483647 w 462"/>
              <a:gd name="T109" fmla="*/ 2147483647 h 472"/>
              <a:gd name="T110" fmla="*/ 2147483647 w 462"/>
              <a:gd name="T111" fmla="*/ 2147483647 h 472"/>
              <a:gd name="T112" fmla="*/ 2147483647 w 462"/>
              <a:gd name="T113" fmla="*/ 2147483647 h 472"/>
              <a:gd name="T114" fmla="*/ 2147483647 w 462"/>
              <a:gd name="T115" fmla="*/ 2147483647 h 472"/>
              <a:gd name="T116" fmla="*/ 2147483647 w 462"/>
              <a:gd name="T117" fmla="*/ 2147483647 h 472"/>
              <a:gd name="T118" fmla="*/ 2147483647 w 462"/>
              <a:gd name="T119" fmla="*/ 2147483647 h 472"/>
              <a:gd name="T120" fmla="*/ 2147483647 w 462"/>
              <a:gd name="T121" fmla="*/ 2147483647 h 472"/>
              <a:gd name="T122" fmla="*/ 2147483647 w 462"/>
              <a:gd name="T123" fmla="*/ 2147483647 h 472"/>
              <a:gd name="T124" fmla="*/ 2147483647 w 462"/>
              <a:gd name="T125" fmla="*/ 2147483647 h 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2" h="472">
                <a:moveTo>
                  <a:pt x="453" y="374"/>
                </a:moveTo>
                <a:cubicBezTo>
                  <a:pt x="457" y="363"/>
                  <a:pt x="462" y="344"/>
                  <a:pt x="462" y="322"/>
                </a:cubicBezTo>
                <a:cubicBezTo>
                  <a:pt x="462" y="318"/>
                  <a:pt x="462" y="313"/>
                  <a:pt x="461" y="308"/>
                </a:cubicBezTo>
                <a:cubicBezTo>
                  <a:pt x="452" y="208"/>
                  <a:pt x="396" y="151"/>
                  <a:pt x="363" y="124"/>
                </a:cubicBezTo>
                <a:cubicBezTo>
                  <a:pt x="363" y="124"/>
                  <a:pt x="363" y="124"/>
                  <a:pt x="363" y="124"/>
                </a:cubicBezTo>
                <a:cubicBezTo>
                  <a:pt x="363" y="124"/>
                  <a:pt x="363" y="124"/>
                  <a:pt x="362" y="124"/>
                </a:cubicBezTo>
                <a:cubicBezTo>
                  <a:pt x="362" y="123"/>
                  <a:pt x="362" y="123"/>
                  <a:pt x="362" y="123"/>
                </a:cubicBezTo>
                <a:cubicBezTo>
                  <a:pt x="361" y="123"/>
                  <a:pt x="361" y="123"/>
                  <a:pt x="361" y="123"/>
                </a:cubicBezTo>
                <a:cubicBezTo>
                  <a:pt x="361" y="123"/>
                  <a:pt x="360" y="123"/>
                  <a:pt x="360" y="123"/>
                </a:cubicBezTo>
                <a:cubicBezTo>
                  <a:pt x="360" y="123"/>
                  <a:pt x="360" y="123"/>
                  <a:pt x="359" y="123"/>
                </a:cubicBezTo>
                <a:cubicBezTo>
                  <a:pt x="359" y="123"/>
                  <a:pt x="359" y="123"/>
                  <a:pt x="359" y="123"/>
                </a:cubicBezTo>
                <a:cubicBezTo>
                  <a:pt x="358" y="122"/>
                  <a:pt x="358" y="122"/>
                  <a:pt x="358" y="122"/>
                </a:cubicBezTo>
                <a:cubicBezTo>
                  <a:pt x="358" y="123"/>
                  <a:pt x="357" y="123"/>
                  <a:pt x="357" y="123"/>
                </a:cubicBezTo>
                <a:cubicBezTo>
                  <a:pt x="357" y="123"/>
                  <a:pt x="357" y="123"/>
                  <a:pt x="356" y="123"/>
                </a:cubicBezTo>
                <a:cubicBezTo>
                  <a:pt x="356" y="123"/>
                  <a:pt x="356" y="123"/>
                  <a:pt x="356" y="123"/>
                </a:cubicBezTo>
                <a:cubicBezTo>
                  <a:pt x="355" y="123"/>
                  <a:pt x="355" y="123"/>
                  <a:pt x="355" y="123"/>
                </a:cubicBezTo>
                <a:cubicBezTo>
                  <a:pt x="355" y="123"/>
                  <a:pt x="355" y="123"/>
                  <a:pt x="354" y="124"/>
                </a:cubicBezTo>
                <a:cubicBezTo>
                  <a:pt x="354" y="124"/>
                  <a:pt x="354" y="124"/>
                  <a:pt x="354" y="124"/>
                </a:cubicBezTo>
                <a:cubicBezTo>
                  <a:pt x="353" y="124"/>
                  <a:pt x="353" y="124"/>
                  <a:pt x="353" y="124"/>
                </a:cubicBezTo>
                <a:cubicBezTo>
                  <a:pt x="353" y="125"/>
                  <a:pt x="353" y="125"/>
                  <a:pt x="353" y="125"/>
                </a:cubicBezTo>
                <a:cubicBezTo>
                  <a:pt x="353" y="125"/>
                  <a:pt x="352" y="125"/>
                  <a:pt x="352" y="125"/>
                </a:cubicBezTo>
                <a:cubicBezTo>
                  <a:pt x="352" y="125"/>
                  <a:pt x="352" y="125"/>
                  <a:pt x="352" y="125"/>
                </a:cubicBezTo>
                <a:cubicBezTo>
                  <a:pt x="352" y="125"/>
                  <a:pt x="352" y="125"/>
                  <a:pt x="352" y="126"/>
                </a:cubicBezTo>
                <a:cubicBezTo>
                  <a:pt x="352" y="126"/>
                  <a:pt x="352" y="126"/>
                  <a:pt x="351" y="126"/>
                </a:cubicBezTo>
                <a:cubicBezTo>
                  <a:pt x="351" y="126"/>
                  <a:pt x="351" y="127"/>
                  <a:pt x="351" y="127"/>
                </a:cubicBezTo>
                <a:cubicBezTo>
                  <a:pt x="351" y="127"/>
                  <a:pt x="351" y="127"/>
                  <a:pt x="351" y="128"/>
                </a:cubicBezTo>
                <a:cubicBezTo>
                  <a:pt x="351" y="128"/>
                  <a:pt x="351" y="128"/>
                  <a:pt x="350" y="128"/>
                </a:cubicBezTo>
                <a:cubicBezTo>
                  <a:pt x="350" y="129"/>
                  <a:pt x="350" y="129"/>
                  <a:pt x="350" y="129"/>
                </a:cubicBezTo>
                <a:cubicBezTo>
                  <a:pt x="350" y="129"/>
                  <a:pt x="350" y="130"/>
                  <a:pt x="350" y="130"/>
                </a:cubicBezTo>
                <a:cubicBezTo>
                  <a:pt x="350" y="130"/>
                  <a:pt x="350" y="130"/>
                  <a:pt x="350" y="131"/>
                </a:cubicBezTo>
                <a:cubicBezTo>
                  <a:pt x="350" y="131"/>
                  <a:pt x="350" y="131"/>
                  <a:pt x="350" y="131"/>
                </a:cubicBezTo>
                <a:cubicBezTo>
                  <a:pt x="350" y="132"/>
                  <a:pt x="350" y="132"/>
                  <a:pt x="350" y="132"/>
                </a:cubicBezTo>
                <a:cubicBezTo>
                  <a:pt x="350" y="132"/>
                  <a:pt x="351" y="133"/>
                  <a:pt x="351" y="133"/>
                </a:cubicBezTo>
                <a:cubicBezTo>
                  <a:pt x="351" y="133"/>
                  <a:pt x="351" y="133"/>
                  <a:pt x="351" y="133"/>
                </a:cubicBezTo>
                <a:cubicBezTo>
                  <a:pt x="351" y="134"/>
                  <a:pt x="352" y="135"/>
                  <a:pt x="353" y="136"/>
                </a:cubicBezTo>
                <a:cubicBezTo>
                  <a:pt x="357" y="140"/>
                  <a:pt x="361" y="145"/>
                  <a:pt x="366" y="151"/>
                </a:cubicBezTo>
                <a:cubicBezTo>
                  <a:pt x="366" y="152"/>
                  <a:pt x="367" y="153"/>
                  <a:pt x="368" y="153"/>
                </a:cubicBezTo>
                <a:cubicBezTo>
                  <a:pt x="368" y="154"/>
                  <a:pt x="369" y="155"/>
                  <a:pt x="369" y="156"/>
                </a:cubicBezTo>
                <a:cubicBezTo>
                  <a:pt x="370" y="157"/>
                  <a:pt x="371" y="158"/>
                  <a:pt x="372" y="160"/>
                </a:cubicBezTo>
                <a:cubicBezTo>
                  <a:pt x="372" y="160"/>
                  <a:pt x="373" y="160"/>
                  <a:pt x="373" y="160"/>
                </a:cubicBezTo>
                <a:cubicBezTo>
                  <a:pt x="383" y="175"/>
                  <a:pt x="393" y="194"/>
                  <a:pt x="400" y="217"/>
                </a:cubicBezTo>
                <a:cubicBezTo>
                  <a:pt x="400" y="217"/>
                  <a:pt x="400" y="217"/>
                  <a:pt x="400" y="217"/>
                </a:cubicBezTo>
                <a:cubicBezTo>
                  <a:pt x="401" y="220"/>
                  <a:pt x="402" y="222"/>
                  <a:pt x="402" y="225"/>
                </a:cubicBezTo>
                <a:cubicBezTo>
                  <a:pt x="402" y="225"/>
                  <a:pt x="402" y="225"/>
                  <a:pt x="402" y="225"/>
                </a:cubicBezTo>
                <a:cubicBezTo>
                  <a:pt x="405" y="238"/>
                  <a:pt x="407" y="251"/>
                  <a:pt x="407" y="265"/>
                </a:cubicBezTo>
                <a:cubicBezTo>
                  <a:pt x="407" y="265"/>
                  <a:pt x="407" y="265"/>
                  <a:pt x="407" y="265"/>
                </a:cubicBezTo>
                <a:cubicBezTo>
                  <a:pt x="406" y="279"/>
                  <a:pt x="404" y="293"/>
                  <a:pt x="402" y="305"/>
                </a:cubicBezTo>
                <a:cubicBezTo>
                  <a:pt x="402" y="305"/>
                  <a:pt x="402" y="305"/>
                  <a:pt x="402" y="305"/>
                </a:cubicBezTo>
                <a:cubicBezTo>
                  <a:pt x="400" y="313"/>
                  <a:pt x="398" y="320"/>
                  <a:pt x="396" y="326"/>
                </a:cubicBezTo>
                <a:cubicBezTo>
                  <a:pt x="394" y="332"/>
                  <a:pt x="391" y="337"/>
                  <a:pt x="389" y="343"/>
                </a:cubicBezTo>
                <a:cubicBezTo>
                  <a:pt x="389" y="343"/>
                  <a:pt x="388" y="343"/>
                  <a:pt x="388" y="343"/>
                </a:cubicBezTo>
                <a:cubicBezTo>
                  <a:pt x="387" y="343"/>
                  <a:pt x="386" y="342"/>
                  <a:pt x="385" y="342"/>
                </a:cubicBezTo>
                <a:cubicBezTo>
                  <a:pt x="385" y="342"/>
                  <a:pt x="385" y="342"/>
                  <a:pt x="385" y="342"/>
                </a:cubicBezTo>
                <a:cubicBezTo>
                  <a:pt x="384" y="342"/>
                  <a:pt x="383" y="342"/>
                  <a:pt x="382" y="342"/>
                </a:cubicBezTo>
                <a:cubicBezTo>
                  <a:pt x="382" y="342"/>
                  <a:pt x="381" y="342"/>
                  <a:pt x="381" y="342"/>
                </a:cubicBezTo>
                <a:cubicBezTo>
                  <a:pt x="379" y="342"/>
                  <a:pt x="377" y="342"/>
                  <a:pt x="376" y="343"/>
                </a:cubicBezTo>
                <a:cubicBezTo>
                  <a:pt x="375" y="343"/>
                  <a:pt x="375" y="344"/>
                  <a:pt x="374" y="344"/>
                </a:cubicBezTo>
                <a:cubicBezTo>
                  <a:pt x="374" y="344"/>
                  <a:pt x="374" y="345"/>
                  <a:pt x="373" y="345"/>
                </a:cubicBezTo>
                <a:cubicBezTo>
                  <a:pt x="373" y="345"/>
                  <a:pt x="373" y="346"/>
                  <a:pt x="372" y="346"/>
                </a:cubicBezTo>
                <a:cubicBezTo>
                  <a:pt x="372" y="346"/>
                  <a:pt x="372" y="346"/>
                  <a:pt x="372" y="346"/>
                </a:cubicBezTo>
                <a:cubicBezTo>
                  <a:pt x="370" y="349"/>
                  <a:pt x="369" y="352"/>
                  <a:pt x="369" y="355"/>
                </a:cubicBezTo>
                <a:cubicBezTo>
                  <a:pt x="369" y="356"/>
                  <a:pt x="369" y="358"/>
                  <a:pt x="370" y="359"/>
                </a:cubicBezTo>
                <a:cubicBezTo>
                  <a:pt x="370" y="360"/>
                  <a:pt x="370" y="360"/>
                  <a:pt x="370" y="360"/>
                </a:cubicBezTo>
                <a:cubicBezTo>
                  <a:pt x="370" y="360"/>
                  <a:pt x="370" y="360"/>
                  <a:pt x="370" y="360"/>
                </a:cubicBezTo>
                <a:cubicBezTo>
                  <a:pt x="370" y="361"/>
                  <a:pt x="370" y="361"/>
                  <a:pt x="370" y="362"/>
                </a:cubicBezTo>
                <a:cubicBezTo>
                  <a:pt x="370" y="362"/>
                  <a:pt x="370" y="362"/>
                  <a:pt x="370" y="362"/>
                </a:cubicBezTo>
                <a:cubicBezTo>
                  <a:pt x="370" y="363"/>
                  <a:pt x="371" y="364"/>
                  <a:pt x="371" y="366"/>
                </a:cubicBezTo>
                <a:cubicBezTo>
                  <a:pt x="371" y="367"/>
                  <a:pt x="372" y="369"/>
                  <a:pt x="372" y="371"/>
                </a:cubicBezTo>
                <a:cubicBezTo>
                  <a:pt x="370" y="374"/>
                  <a:pt x="367" y="377"/>
                  <a:pt x="365" y="380"/>
                </a:cubicBezTo>
                <a:cubicBezTo>
                  <a:pt x="329" y="422"/>
                  <a:pt x="278" y="444"/>
                  <a:pt x="227" y="444"/>
                </a:cubicBezTo>
                <a:cubicBezTo>
                  <a:pt x="202" y="444"/>
                  <a:pt x="177" y="439"/>
                  <a:pt x="154" y="428"/>
                </a:cubicBezTo>
                <a:cubicBezTo>
                  <a:pt x="143" y="423"/>
                  <a:pt x="133" y="417"/>
                  <a:pt x="124" y="410"/>
                </a:cubicBezTo>
                <a:cubicBezTo>
                  <a:pt x="124" y="410"/>
                  <a:pt x="124" y="410"/>
                  <a:pt x="124" y="410"/>
                </a:cubicBezTo>
                <a:cubicBezTo>
                  <a:pt x="122" y="409"/>
                  <a:pt x="121" y="408"/>
                  <a:pt x="120" y="407"/>
                </a:cubicBezTo>
                <a:cubicBezTo>
                  <a:pt x="119" y="406"/>
                  <a:pt x="119" y="406"/>
                  <a:pt x="118" y="405"/>
                </a:cubicBezTo>
                <a:cubicBezTo>
                  <a:pt x="117" y="404"/>
                  <a:pt x="115" y="403"/>
                  <a:pt x="114" y="402"/>
                </a:cubicBezTo>
                <a:cubicBezTo>
                  <a:pt x="114" y="402"/>
                  <a:pt x="113" y="401"/>
                  <a:pt x="113" y="401"/>
                </a:cubicBezTo>
                <a:cubicBezTo>
                  <a:pt x="111" y="400"/>
                  <a:pt x="110" y="398"/>
                  <a:pt x="109" y="397"/>
                </a:cubicBezTo>
                <a:cubicBezTo>
                  <a:pt x="109" y="397"/>
                  <a:pt x="108" y="397"/>
                  <a:pt x="108" y="396"/>
                </a:cubicBezTo>
                <a:cubicBezTo>
                  <a:pt x="96" y="385"/>
                  <a:pt x="86" y="374"/>
                  <a:pt x="80" y="365"/>
                </a:cubicBezTo>
                <a:cubicBezTo>
                  <a:pt x="83" y="364"/>
                  <a:pt x="85" y="361"/>
                  <a:pt x="86" y="359"/>
                </a:cubicBezTo>
                <a:cubicBezTo>
                  <a:pt x="87" y="357"/>
                  <a:pt x="87" y="355"/>
                  <a:pt x="87" y="353"/>
                </a:cubicBezTo>
                <a:cubicBezTo>
                  <a:pt x="87" y="350"/>
                  <a:pt x="85" y="346"/>
                  <a:pt x="83" y="344"/>
                </a:cubicBezTo>
                <a:cubicBezTo>
                  <a:pt x="83" y="344"/>
                  <a:pt x="82" y="343"/>
                  <a:pt x="81" y="343"/>
                </a:cubicBezTo>
                <a:cubicBezTo>
                  <a:pt x="80" y="342"/>
                  <a:pt x="78" y="341"/>
                  <a:pt x="76" y="340"/>
                </a:cubicBezTo>
                <a:cubicBezTo>
                  <a:pt x="76" y="340"/>
                  <a:pt x="75" y="340"/>
                  <a:pt x="75" y="340"/>
                </a:cubicBezTo>
                <a:cubicBezTo>
                  <a:pt x="75" y="340"/>
                  <a:pt x="75" y="340"/>
                  <a:pt x="75" y="340"/>
                </a:cubicBezTo>
                <a:cubicBezTo>
                  <a:pt x="74" y="340"/>
                  <a:pt x="72" y="339"/>
                  <a:pt x="71" y="338"/>
                </a:cubicBezTo>
                <a:cubicBezTo>
                  <a:pt x="70" y="338"/>
                  <a:pt x="70" y="338"/>
                  <a:pt x="70" y="338"/>
                </a:cubicBezTo>
                <a:cubicBezTo>
                  <a:pt x="70" y="338"/>
                  <a:pt x="69" y="338"/>
                  <a:pt x="68" y="337"/>
                </a:cubicBezTo>
                <a:cubicBezTo>
                  <a:pt x="68" y="337"/>
                  <a:pt x="67" y="337"/>
                  <a:pt x="67" y="337"/>
                </a:cubicBezTo>
                <a:cubicBezTo>
                  <a:pt x="67" y="337"/>
                  <a:pt x="66" y="336"/>
                  <a:pt x="65" y="336"/>
                </a:cubicBezTo>
                <a:cubicBezTo>
                  <a:pt x="64" y="336"/>
                  <a:pt x="63" y="335"/>
                  <a:pt x="62" y="335"/>
                </a:cubicBezTo>
                <a:cubicBezTo>
                  <a:pt x="52" y="313"/>
                  <a:pt x="48" y="289"/>
                  <a:pt x="48" y="264"/>
                </a:cubicBezTo>
                <a:cubicBezTo>
                  <a:pt x="48" y="244"/>
                  <a:pt x="51" y="224"/>
                  <a:pt x="58" y="205"/>
                </a:cubicBezTo>
                <a:cubicBezTo>
                  <a:pt x="58" y="205"/>
                  <a:pt x="58" y="205"/>
                  <a:pt x="58" y="205"/>
                </a:cubicBezTo>
                <a:cubicBezTo>
                  <a:pt x="58" y="204"/>
                  <a:pt x="58" y="203"/>
                  <a:pt x="59" y="202"/>
                </a:cubicBezTo>
                <a:cubicBezTo>
                  <a:pt x="59" y="201"/>
                  <a:pt x="59" y="201"/>
                  <a:pt x="59" y="201"/>
                </a:cubicBezTo>
                <a:cubicBezTo>
                  <a:pt x="60" y="200"/>
                  <a:pt x="60" y="198"/>
                  <a:pt x="61" y="197"/>
                </a:cubicBezTo>
                <a:cubicBezTo>
                  <a:pt x="61" y="197"/>
                  <a:pt x="61" y="196"/>
                  <a:pt x="61" y="196"/>
                </a:cubicBezTo>
                <a:cubicBezTo>
                  <a:pt x="62" y="195"/>
                  <a:pt x="62" y="194"/>
                  <a:pt x="63" y="193"/>
                </a:cubicBezTo>
                <a:cubicBezTo>
                  <a:pt x="63" y="192"/>
                  <a:pt x="63" y="192"/>
                  <a:pt x="64" y="191"/>
                </a:cubicBezTo>
                <a:cubicBezTo>
                  <a:pt x="64" y="190"/>
                  <a:pt x="64" y="189"/>
                  <a:pt x="65" y="188"/>
                </a:cubicBezTo>
                <a:cubicBezTo>
                  <a:pt x="65" y="188"/>
                  <a:pt x="65" y="187"/>
                  <a:pt x="66" y="186"/>
                </a:cubicBezTo>
                <a:cubicBezTo>
                  <a:pt x="66" y="186"/>
                  <a:pt x="66" y="185"/>
                  <a:pt x="67" y="184"/>
                </a:cubicBezTo>
                <a:cubicBezTo>
                  <a:pt x="67" y="183"/>
                  <a:pt x="68" y="183"/>
                  <a:pt x="68" y="182"/>
                </a:cubicBezTo>
                <a:cubicBezTo>
                  <a:pt x="68" y="181"/>
                  <a:pt x="69" y="180"/>
                  <a:pt x="69" y="179"/>
                </a:cubicBezTo>
                <a:cubicBezTo>
                  <a:pt x="70" y="179"/>
                  <a:pt x="70" y="178"/>
                  <a:pt x="70" y="178"/>
                </a:cubicBezTo>
                <a:cubicBezTo>
                  <a:pt x="71" y="177"/>
                  <a:pt x="71" y="176"/>
                  <a:pt x="72" y="175"/>
                </a:cubicBezTo>
                <a:cubicBezTo>
                  <a:pt x="72" y="174"/>
                  <a:pt x="73" y="174"/>
                  <a:pt x="73" y="173"/>
                </a:cubicBezTo>
                <a:cubicBezTo>
                  <a:pt x="74" y="172"/>
                  <a:pt x="74" y="171"/>
                  <a:pt x="75" y="169"/>
                </a:cubicBezTo>
                <a:cubicBezTo>
                  <a:pt x="75" y="169"/>
                  <a:pt x="76" y="169"/>
                  <a:pt x="76" y="168"/>
                </a:cubicBezTo>
                <a:cubicBezTo>
                  <a:pt x="79" y="164"/>
                  <a:pt x="82" y="159"/>
                  <a:pt x="86" y="154"/>
                </a:cubicBezTo>
                <a:cubicBezTo>
                  <a:pt x="86" y="154"/>
                  <a:pt x="87" y="153"/>
                  <a:pt x="87" y="153"/>
                </a:cubicBezTo>
                <a:cubicBezTo>
                  <a:pt x="88" y="152"/>
                  <a:pt x="89" y="150"/>
                  <a:pt x="90" y="149"/>
                </a:cubicBezTo>
                <a:cubicBezTo>
                  <a:pt x="91" y="148"/>
                  <a:pt x="91" y="148"/>
                  <a:pt x="91" y="148"/>
                </a:cubicBezTo>
                <a:cubicBezTo>
                  <a:pt x="92" y="147"/>
                  <a:pt x="93" y="145"/>
                  <a:pt x="95" y="144"/>
                </a:cubicBezTo>
                <a:cubicBezTo>
                  <a:pt x="95" y="144"/>
                  <a:pt x="95" y="143"/>
                  <a:pt x="95" y="143"/>
                </a:cubicBezTo>
                <a:cubicBezTo>
                  <a:pt x="96" y="142"/>
                  <a:pt x="98" y="140"/>
                  <a:pt x="99" y="139"/>
                </a:cubicBezTo>
                <a:cubicBezTo>
                  <a:pt x="99" y="139"/>
                  <a:pt x="99" y="139"/>
                  <a:pt x="100" y="138"/>
                </a:cubicBezTo>
                <a:cubicBezTo>
                  <a:pt x="101" y="137"/>
                  <a:pt x="103" y="135"/>
                  <a:pt x="104" y="134"/>
                </a:cubicBezTo>
                <a:cubicBezTo>
                  <a:pt x="104" y="134"/>
                  <a:pt x="104" y="134"/>
                  <a:pt x="104" y="133"/>
                </a:cubicBezTo>
                <a:cubicBezTo>
                  <a:pt x="106" y="132"/>
                  <a:pt x="108" y="130"/>
                  <a:pt x="110" y="129"/>
                </a:cubicBezTo>
                <a:cubicBezTo>
                  <a:pt x="116" y="123"/>
                  <a:pt x="123" y="118"/>
                  <a:pt x="130" y="114"/>
                </a:cubicBezTo>
                <a:cubicBezTo>
                  <a:pt x="131" y="113"/>
                  <a:pt x="133" y="112"/>
                  <a:pt x="134" y="111"/>
                </a:cubicBezTo>
                <a:cubicBezTo>
                  <a:pt x="135" y="110"/>
                  <a:pt x="136" y="110"/>
                  <a:pt x="137" y="109"/>
                </a:cubicBezTo>
                <a:cubicBezTo>
                  <a:pt x="138" y="109"/>
                  <a:pt x="139" y="108"/>
                  <a:pt x="140" y="108"/>
                </a:cubicBezTo>
                <a:cubicBezTo>
                  <a:pt x="141" y="107"/>
                  <a:pt x="143" y="106"/>
                  <a:pt x="144" y="105"/>
                </a:cubicBezTo>
                <a:cubicBezTo>
                  <a:pt x="145" y="105"/>
                  <a:pt x="145" y="105"/>
                  <a:pt x="146" y="105"/>
                </a:cubicBezTo>
                <a:cubicBezTo>
                  <a:pt x="148" y="103"/>
                  <a:pt x="151" y="102"/>
                  <a:pt x="153" y="101"/>
                </a:cubicBezTo>
                <a:cubicBezTo>
                  <a:pt x="153" y="101"/>
                  <a:pt x="153" y="101"/>
                  <a:pt x="153" y="101"/>
                </a:cubicBezTo>
                <a:cubicBezTo>
                  <a:pt x="158" y="99"/>
                  <a:pt x="163" y="97"/>
                  <a:pt x="168" y="96"/>
                </a:cubicBezTo>
                <a:cubicBezTo>
                  <a:pt x="168" y="96"/>
                  <a:pt x="168" y="96"/>
                  <a:pt x="168" y="96"/>
                </a:cubicBezTo>
                <a:cubicBezTo>
                  <a:pt x="171" y="95"/>
                  <a:pt x="173" y="94"/>
                  <a:pt x="175" y="93"/>
                </a:cubicBezTo>
                <a:cubicBezTo>
                  <a:pt x="176" y="93"/>
                  <a:pt x="176" y="93"/>
                  <a:pt x="176" y="93"/>
                </a:cubicBezTo>
                <a:cubicBezTo>
                  <a:pt x="178" y="93"/>
                  <a:pt x="180" y="92"/>
                  <a:pt x="182" y="92"/>
                </a:cubicBezTo>
                <a:cubicBezTo>
                  <a:pt x="183" y="91"/>
                  <a:pt x="183" y="91"/>
                  <a:pt x="184" y="91"/>
                </a:cubicBezTo>
                <a:cubicBezTo>
                  <a:pt x="185" y="91"/>
                  <a:pt x="187" y="90"/>
                  <a:pt x="189" y="90"/>
                </a:cubicBezTo>
                <a:cubicBezTo>
                  <a:pt x="189" y="90"/>
                  <a:pt x="190" y="90"/>
                  <a:pt x="191" y="89"/>
                </a:cubicBezTo>
                <a:cubicBezTo>
                  <a:pt x="193" y="89"/>
                  <a:pt x="194" y="89"/>
                  <a:pt x="196" y="88"/>
                </a:cubicBezTo>
                <a:cubicBezTo>
                  <a:pt x="198" y="88"/>
                  <a:pt x="199" y="88"/>
                  <a:pt x="200" y="88"/>
                </a:cubicBezTo>
                <a:cubicBezTo>
                  <a:pt x="201" y="87"/>
                  <a:pt x="201" y="87"/>
                  <a:pt x="202" y="87"/>
                </a:cubicBezTo>
                <a:cubicBezTo>
                  <a:pt x="203" y="87"/>
                  <a:pt x="205" y="87"/>
                  <a:pt x="206" y="87"/>
                </a:cubicBezTo>
                <a:cubicBezTo>
                  <a:pt x="206" y="87"/>
                  <a:pt x="207" y="86"/>
                  <a:pt x="207" y="86"/>
                </a:cubicBezTo>
                <a:cubicBezTo>
                  <a:pt x="209" y="86"/>
                  <a:pt x="210" y="86"/>
                  <a:pt x="211" y="86"/>
                </a:cubicBezTo>
                <a:cubicBezTo>
                  <a:pt x="212" y="86"/>
                  <a:pt x="212" y="86"/>
                  <a:pt x="212" y="86"/>
                </a:cubicBezTo>
                <a:cubicBezTo>
                  <a:pt x="215" y="86"/>
                  <a:pt x="218" y="85"/>
                  <a:pt x="220" y="85"/>
                </a:cubicBezTo>
                <a:cubicBezTo>
                  <a:pt x="220" y="86"/>
                  <a:pt x="220" y="87"/>
                  <a:pt x="220" y="88"/>
                </a:cubicBezTo>
                <a:cubicBezTo>
                  <a:pt x="221" y="90"/>
                  <a:pt x="222" y="92"/>
                  <a:pt x="223" y="94"/>
                </a:cubicBezTo>
                <a:cubicBezTo>
                  <a:pt x="225" y="97"/>
                  <a:pt x="229" y="99"/>
                  <a:pt x="233" y="99"/>
                </a:cubicBezTo>
                <a:cubicBezTo>
                  <a:pt x="237" y="99"/>
                  <a:pt x="241" y="97"/>
                  <a:pt x="243" y="95"/>
                </a:cubicBezTo>
                <a:cubicBezTo>
                  <a:pt x="244" y="95"/>
                  <a:pt x="244" y="95"/>
                  <a:pt x="244" y="94"/>
                </a:cubicBezTo>
                <a:cubicBezTo>
                  <a:pt x="244" y="94"/>
                  <a:pt x="244" y="94"/>
                  <a:pt x="244" y="94"/>
                </a:cubicBezTo>
                <a:cubicBezTo>
                  <a:pt x="244" y="94"/>
                  <a:pt x="245" y="93"/>
                  <a:pt x="245" y="93"/>
                </a:cubicBezTo>
                <a:cubicBezTo>
                  <a:pt x="246" y="93"/>
                  <a:pt x="246" y="93"/>
                  <a:pt x="246" y="93"/>
                </a:cubicBezTo>
                <a:cubicBezTo>
                  <a:pt x="246" y="93"/>
                  <a:pt x="246" y="92"/>
                  <a:pt x="246" y="92"/>
                </a:cubicBezTo>
                <a:cubicBezTo>
                  <a:pt x="248" y="91"/>
                  <a:pt x="251" y="89"/>
                  <a:pt x="253" y="87"/>
                </a:cubicBezTo>
                <a:cubicBezTo>
                  <a:pt x="278" y="90"/>
                  <a:pt x="307" y="102"/>
                  <a:pt x="330" y="116"/>
                </a:cubicBezTo>
                <a:cubicBezTo>
                  <a:pt x="333" y="119"/>
                  <a:pt x="338" y="118"/>
                  <a:pt x="341" y="114"/>
                </a:cubicBezTo>
                <a:cubicBezTo>
                  <a:pt x="343" y="110"/>
                  <a:pt x="342" y="105"/>
                  <a:pt x="338" y="103"/>
                </a:cubicBezTo>
                <a:cubicBezTo>
                  <a:pt x="319" y="90"/>
                  <a:pt x="293" y="79"/>
                  <a:pt x="271" y="74"/>
                </a:cubicBezTo>
                <a:cubicBezTo>
                  <a:pt x="277" y="69"/>
                  <a:pt x="282" y="65"/>
                  <a:pt x="284" y="64"/>
                </a:cubicBezTo>
                <a:cubicBezTo>
                  <a:pt x="287" y="61"/>
                  <a:pt x="290" y="56"/>
                  <a:pt x="290" y="51"/>
                </a:cubicBezTo>
                <a:cubicBezTo>
                  <a:pt x="290" y="51"/>
                  <a:pt x="290" y="51"/>
                  <a:pt x="290" y="51"/>
                </a:cubicBezTo>
                <a:cubicBezTo>
                  <a:pt x="290" y="45"/>
                  <a:pt x="286" y="40"/>
                  <a:pt x="283" y="38"/>
                </a:cubicBezTo>
                <a:cubicBezTo>
                  <a:pt x="279" y="35"/>
                  <a:pt x="243" y="5"/>
                  <a:pt x="240" y="4"/>
                </a:cubicBezTo>
                <a:cubicBezTo>
                  <a:pt x="238" y="1"/>
                  <a:pt x="234" y="0"/>
                  <a:pt x="230" y="0"/>
                </a:cubicBezTo>
                <a:cubicBezTo>
                  <a:pt x="227" y="0"/>
                  <a:pt x="222" y="2"/>
                  <a:pt x="220" y="5"/>
                </a:cubicBezTo>
                <a:cubicBezTo>
                  <a:pt x="218" y="8"/>
                  <a:pt x="218" y="11"/>
                  <a:pt x="218" y="14"/>
                </a:cubicBezTo>
                <a:cubicBezTo>
                  <a:pt x="203" y="16"/>
                  <a:pt x="179" y="22"/>
                  <a:pt x="155" y="38"/>
                </a:cubicBezTo>
                <a:cubicBezTo>
                  <a:pt x="34" y="118"/>
                  <a:pt x="33" y="238"/>
                  <a:pt x="33" y="242"/>
                </a:cubicBezTo>
                <a:cubicBezTo>
                  <a:pt x="33" y="242"/>
                  <a:pt x="33" y="242"/>
                  <a:pt x="33" y="242"/>
                </a:cubicBezTo>
                <a:cubicBezTo>
                  <a:pt x="32" y="250"/>
                  <a:pt x="32" y="257"/>
                  <a:pt x="32" y="264"/>
                </a:cubicBezTo>
                <a:cubicBezTo>
                  <a:pt x="32" y="286"/>
                  <a:pt x="35" y="307"/>
                  <a:pt x="42" y="327"/>
                </a:cubicBezTo>
                <a:cubicBezTo>
                  <a:pt x="36" y="325"/>
                  <a:pt x="31" y="323"/>
                  <a:pt x="29" y="322"/>
                </a:cubicBezTo>
                <a:cubicBezTo>
                  <a:pt x="27" y="322"/>
                  <a:pt x="25" y="321"/>
                  <a:pt x="23" y="321"/>
                </a:cubicBezTo>
                <a:cubicBezTo>
                  <a:pt x="20" y="321"/>
                  <a:pt x="17" y="322"/>
                  <a:pt x="14" y="324"/>
                </a:cubicBezTo>
                <a:cubicBezTo>
                  <a:pt x="10" y="327"/>
                  <a:pt x="7" y="332"/>
                  <a:pt x="7" y="336"/>
                </a:cubicBezTo>
                <a:cubicBezTo>
                  <a:pt x="7" y="342"/>
                  <a:pt x="0" y="388"/>
                  <a:pt x="0" y="391"/>
                </a:cubicBezTo>
                <a:cubicBezTo>
                  <a:pt x="0" y="391"/>
                  <a:pt x="0" y="392"/>
                  <a:pt x="0" y="393"/>
                </a:cubicBezTo>
                <a:cubicBezTo>
                  <a:pt x="0" y="396"/>
                  <a:pt x="1" y="399"/>
                  <a:pt x="3" y="402"/>
                </a:cubicBezTo>
                <a:cubicBezTo>
                  <a:pt x="5" y="405"/>
                  <a:pt x="9" y="407"/>
                  <a:pt x="13" y="407"/>
                </a:cubicBezTo>
                <a:cubicBezTo>
                  <a:pt x="16" y="407"/>
                  <a:pt x="18" y="406"/>
                  <a:pt x="21" y="405"/>
                </a:cubicBezTo>
                <a:cubicBezTo>
                  <a:pt x="30" y="416"/>
                  <a:pt x="48" y="433"/>
                  <a:pt x="74" y="445"/>
                </a:cubicBezTo>
                <a:cubicBezTo>
                  <a:pt x="116" y="465"/>
                  <a:pt x="156" y="472"/>
                  <a:pt x="190" y="472"/>
                </a:cubicBezTo>
                <a:cubicBezTo>
                  <a:pt x="260" y="472"/>
                  <a:pt x="308" y="443"/>
                  <a:pt x="312" y="440"/>
                </a:cubicBezTo>
                <a:cubicBezTo>
                  <a:pt x="312" y="440"/>
                  <a:pt x="312" y="440"/>
                  <a:pt x="312" y="440"/>
                </a:cubicBezTo>
                <a:cubicBezTo>
                  <a:pt x="312" y="440"/>
                  <a:pt x="313" y="440"/>
                  <a:pt x="313" y="440"/>
                </a:cubicBezTo>
                <a:cubicBezTo>
                  <a:pt x="336" y="429"/>
                  <a:pt x="357" y="413"/>
                  <a:pt x="375" y="392"/>
                </a:cubicBezTo>
                <a:cubicBezTo>
                  <a:pt x="377" y="400"/>
                  <a:pt x="378" y="407"/>
                  <a:pt x="378" y="410"/>
                </a:cubicBezTo>
                <a:cubicBezTo>
                  <a:pt x="379" y="414"/>
                  <a:pt x="382" y="419"/>
                  <a:pt x="387" y="421"/>
                </a:cubicBezTo>
                <a:cubicBezTo>
                  <a:pt x="389" y="422"/>
                  <a:pt x="392" y="423"/>
                  <a:pt x="394" y="423"/>
                </a:cubicBezTo>
                <a:cubicBezTo>
                  <a:pt x="394" y="423"/>
                  <a:pt x="394" y="423"/>
                  <a:pt x="394" y="423"/>
                </a:cubicBezTo>
                <a:cubicBezTo>
                  <a:pt x="397" y="423"/>
                  <a:pt x="399" y="422"/>
                  <a:pt x="401" y="421"/>
                </a:cubicBezTo>
                <a:cubicBezTo>
                  <a:pt x="406" y="419"/>
                  <a:pt x="449" y="400"/>
                  <a:pt x="452" y="399"/>
                </a:cubicBezTo>
                <a:cubicBezTo>
                  <a:pt x="454" y="398"/>
                  <a:pt x="456" y="397"/>
                  <a:pt x="458" y="395"/>
                </a:cubicBezTo>
                <a:cubicBezTo>
                  <a:pt x="460" y="393"/>
                  <a:pt x="461" y="390"/>
                  <a:pt x="461" y="387"/>
                </a:cubicBezTo>
                <a:cubicBezTo>
                  <a:pt x="461" y="381"/>
                  <a:pt x="457" y="377"/>
                  <a:pt x="453" y="374"/>
                </a:cubicBezTo>
                <a:close/>
                <a:moveTo>
                  <a:pt x="164" y="51"/>
                </a:moveTo>
                <a:cubicBezTo>
                  <a:pt x="190" y="34"/>
                  <a:pt x="216" y="30"/>
                  <a:pt x="227" y="29"/>
                </a:cubicBezTo>
                <a:cubicBezTo>
                  <a:pt x="231" y="29"/>
                  <a:pt x="234" y="25"/>
                  <a:pt x="234" y="21"/>
                </a:cubicBezTo>
                <a:cubicBezTo>
                  <a:pt x="234" y="20"/>
                  <a:pt x="234" y="19"/>
                  <a:pt x="234" y="19"/>
                </a:cubicBezTo>
                <a:cubicBezTo>
                  <a:pt x="243" y="26"/>
                  <a:pt x="269" y="48"/>
                  <a:pt x="273" y="51"/>
                </a:cubicBezTo>
                <a:cubicBezTo>
                  <a:pt x="273" y="51"/>
                  <a:pt x="274" y="51"/>
                  <a:pt x="274" y="51"/>
                </a:cubicBezTo>
                <a:cubicBezTo>
                  <a:pt x="274" y="51"/>
                  <a:pt x="273" y="51"/>
                  <a:pt x="273" y="52"/>
                </a:cubicBezTo>
                <a:cubicBezTo>
                  <a:pt x="272" y="53"/>
                  <a:pt x="262" y="60"/>
                  <a:pt x="254" y="67"/>
                </a:cubicBezTo>
                <a:cubicBezTo>
                  <a:pt x="247" y="72"/>
                  <a:pt x="240" y="77"/>
                  <a:pt x="236" y="80"/>
                </a:cubicBezTo>
                <a:cubicBezTo>
                  <a:pt x="236" y="79"/>
                  <a:pt x="236" y="78"/>
                  <a:pt x="236" y="77"/>
                </a:cubicBezTo>
                <a:cubicBezTo>
                  <a:pt x="236" y="74"/>
                  <a:pt x="234" y="71"/>
                  <a:pt x="231" y="70"/>
                </a:cubicBezTo>
                <a:cubicBezTo>
                  <a:pt x="231" y="70"/>
                  <a:pt x="231" y="70"/>
                  <a:pt x="231" y="70"/>
                </a:cubicBezTo>
                <a:cubicBezTo>
                  <a:pt x="231" y="70"/>
                  <a:pt x="231" y="70"/>
                  <a:pt x="231" y="70"/>
                </a:cubicBezTo>
                <a:cubicBezTo>
                  <a:pt x="230" y="70"/>
                  <a:pt x="229" y="69"/>
                  <a:pt x="228" y="69"/>
                </a:cubicBezTo>
                <a:cubicBezTo>
                  <a:pt x="228" y="69"/>
                  <a:pt x="227" y="69"/>
                  <a:pt x="227" y="69"/>
                </a:cubicBezTo>
                <a:cubicBezTo>
                  <a:pt x="226" y="69"/>
                  <a:pt x="225" y="69"/>
                  <a:pt x="224" y="69"/>
                </a:cubicBezTo>
                <a:cubicBezTo>
                  <a:pt x="224" y="69"/>
                  <a:pt x="223" y="69"/>
                  <a:pt x="223" y="69"/>
                </a:cubicBezTo>
                <a:cubicBezTo>
                  <a:pt x="222" y="69"/>
                  <a:pt x="220" y="69"/>
                  <a:pt x="219" y="69"/>
                </a:cubicBezTo>
                <a:cubicBezTo>
                  <a:pt x="219" y="69"/>
                  <a:pt x="218" y="69"/>
                  <a:pt x="218" y="69"/>
                </a:cubicBezTo>
                <a:cubicBezTo>
                  <a:pt x="216" y="69"/>
                  <a:pt x="215" y="70"/>
                  <a:pt x="213" y="70"/>
                </a:cubicBezTo>
                <a:cubicBezTo>
                  <a:pt x="213" y="70"/>
                  <a:pt x="212" y="70"/>
                  <a:pt x="212" y="70"/>
                </a:cubicBezTo>
                <a:cubicBezTo>
                  <a:pt x="210" y="70"/>
                  <a:pt x="209" y="70"/>
                  <a:pt x="207" y="70"/>
                </a:cubicBezTo>
                <a:cubicBezTo>
                  <a:pt x="206" y="70"/>
                  <a:pt x="206" y="70"/>
                  <a:pt x="205" y="71"/>
                </a:cubicBezTo>
                <a:cubicBezTo>
                  <a:pt x="204" y="71"/>
                  <a:pt x="202" y="71"/>
                  <a:pt x="200" y="71"/>
                </a:cubicBezTo>
                <a:cubicBezTo>
                  <a:pt x="200" y="71"/>
                  <a:pt x="199" y="71"/>
                  <a:pt x="199" y="72"/>
                </a:cubicBezTo>
                <a:cubicBezTo>
                  <a:pt x="196" y="72"/>
                  <a:pt x="194" y="72"/>
                  <a:pt x="192" y="73"/>
                </a:cubicBezTo>
                <a:cubicBezTo>
                  <a:pt x="191" y="73"/>
                  <a:pt x="190" y="73"/>
                  <a:pt x="189" y="73"/>
                </a:cubicBezTo>
                <a:cubicBezTo>
                  <a:pt x="188" y="74"/>
                  <a:pt x="186" y="74"/>
                  <a:pt x="185" y="74"/>
                </a:cubicBezTo>
                <a:cubicBezTo>
                  <a:pt x="183" y="75"/>
                  <a:pt x="182" y="75"/>
                  <a:pt x="180" y="75"/>
                </a:cubicBezTo>
                <a:cubicBezTo>
                  <a:pt x="179" y="76"/>
                  <a:pt x="178" y="76"/>
                  <a:pt x="177" y="76"/>
                </a:cubicBezTo>
                <a:cubicBezTo>
                  <a:pt x="176" y="77"/>
                  <a:pt x="174" y="77"/>
                  <a:pt x="172" y="78"/>
                </a:cubicBezTo>
                <a:cubicBezTo>
                  <a:pt x="172" y="78"/>
                  <a:pt x="171" y="78"/>
                  <a:pt x="170" y="78"/>
                </a:cubicBezTo>
                <a:cubicBezTo>
                  <a:pt x="168" y="79"/>
                  <a:pt x="166" y="79"/>
                  <a:pt x="164" y="80"/>
                </a:cubicBezTo>
                <a:cubicBezTo>
                  <a:pt x="164" y="80"/>
                  <a:pt x="164" y="80"/>
                  <a:pt x="164" y="80"/>
                </a:cubicBezTo>
                <a:cubicBezTo>
                  <a:pt x="157" y="83"/>
                  <a:pt x="150" y="85"/>
                  <a:pt x="143" y="88"/>
                </a:cubicBezTo>
                <a:cubicBezTo>
                  <a:pt x="143" y="88"/>
                  <a:pt x="143" y="89"/>
                  <a:pt x="142" y="89"/>
                </a:cubicBezTo>
                <a:cubicBezTo>
                  <a:pt x="141" y="89"/>
                  <a:pt x="139" y="90"/>
                  <a:pt x="137" y="91"/>
                </a:cubicBezTo>
                <a:cubicBezTo>
                  <a:pt x="136" y="92"/>
                  <a:pt x="135" y="92"/>
                  <a:pt x="134" y="93"/>
                </a:cubicBezTo>
                <a:cubicBezTo>
                  <a:pt x="133" y="93"/>
                  <a:pt x="131" y="94"/>
                  <a:pt x="130" y="95"/>
                </a:cubicBezTo>
                <a:cubicBezTo>
                  <a:pt x="128" y="96"/>
                  <a:pt x="127" y="97"/>
                  <a:pt x="125" y="97"/>
                </a:cubicBezTo>
                <a:cubicBezTo>
                  <a:pt x="125" y="98"/>
                  <a:pt x="124" y="99"/>
                  <a:pt x="123" y="99"/>
                </a:cubicBezTo>
                <a:cubicBezTo>
                  <a:pt x="122" y="99"/>
                  <a:pt x="122" y="100"/>
                  <a:pt x="121" y="100"/>
                </a:cubicBezTo>
                <a:cubicBezTo>
                  <a:pt x="121" y="100"/>
                  <a:pt x="120" y="101"/>
                  <a:pt x="120" y="101"/>
                </a:cubicBezTo>
                <a:cubicBezTo>
                  <a:pt x="113" y="106"/>
                  <a:pt x="106" y="111"/>
                  <a:pt x="99" y="116"/>
                </a:cubicBezTo>
                <a:cubicBezTo>
                  <a:pt x="99" y="117"/>
                  <a:pt x="98" y="117"/>
                  <a:pt x="98" y="118"/>
                </a:cubicBezTo>
                <a:cubicBezTo>
                  <a:pt x="96" y="120"/>
                  <a:pt x="94" y="121"/>
                  <a:pt x="93" y="122"/>
                </a:cubicBezTo>
                <a:cubicBezTo>
                  <a:pt x="92" y="123"/>
                  <a:pt x="91" y="124"/>
                  <a:pt x="90" y="125"/>
                </a:cubicBezTo>
                <a:cubicBezTo>
                  <a:pt x="89" y="126"/>
                  <a:pt x="88" y="128"/>
                  <a:pt x="87" y="129"/>
                </a:cubicBezTo>
                <a:cubicBezTo>
                  <a:pt x="86" y="129"/>
                  <a:pt x="86" y="130"/>
                  <a:pt x="85" y="130"/>
                </a:cubicBezTo>
                <a:cubicBezTo>
                  <a:pt x="102" y="103"/>
                  <a:pt x="127" y="75"/>
                  <a:pt x="164" y="51"/>
                </a:cubicBezTo>
                <a:close/>
                <a:moveTo>
                  <a:pt x="81" y="431"/>
                </a:moveTo>
                <a:cubicBezTo>
                  <a:pt x="81" y="431"/>
                  <a:pt x="81" y="431"/>
                  <a:pt x="81" y="431"/>
                </a:cubicBezTo>
                <a:cubicBezTo>
                  <a:pt x="53" y="418"/>
                  <a:pt x="36" y="398"/>
                  <a:pt x="29" y="389"/>
                </a:cubicBezTo>
                <a:cubicBezTo>
                  <a:pt x="26" y="386"/>
                  <a:pt x="22" y="385"/>
                  <a:pt x="18" y="387"/>
                </a:cubicBezTo>
                <a:cubicBezTo>
                  <a:pt x="18" y="388"/>
                  <a:pt x="17" y="388"/>
                  <a:pt x="17" y="388"/>
                </a:cubicBezTo>
                <a:cubicBezTo>
                  <a:pt x="18" y="376"/>
                  <a:pt x="23" y="343"/>
                  <a:pt x="23" y="338"/>
                </a:cubicBezTo>
                <a:cubicBezTo>
                  <a:pt x="23" y="338"/>
                  <a:pt x="23" y="338"/>
                  <a:pt x="23" y="337"/>
                </a:cubicBezTo>
                <a:cubicBezTo>
                  <a:pt x="23" y="337"/>
                  <a:pt x="24" y="337"/>
                  <a:pt x="24" y="338"/>
                </a:cubicBezTo>
                <a:cubicBezTo>
                  <a:pt x="26" y="338"/>
                  <a:pt x="37" y="342"/>
                  <a:pt x="47" y="346"/>
                </a:cubicBezTo>
                <a:cubicBezTo>
                  <a:pt x="49" y="347"/>
                  <a:pt x="51" y="348"/>
                  <a:pt x="53" y="349"/>
                </a:cubicBezTo>
                <a:cubicBezTo>
                  <a:pt x="53" y="349"/>
                  <a:pt x="53" y="349"/>
                  <a:pt x="53" y="349"/>
                </a:cubicBezTo>
                <a:cubicBezTo>
                  <a:pt x="54" y="349"/>
                  <a:pt x="54" y="349"/>
                  <a:pt x="55" y="350"/>
                </a:cubicBezTo>
                <a:cubicBezTo>
                  <a:pt x="55" y="350"/>
                  <a:pt x="56" y="350"/>
                  <a:pt x="56" y="350"/>
                </a:cubicBezTo>
                <a:cubicBezTo>
                  <a:pt x="57" y="350"/>
                  <a:pt x="57" y="350"/>
                  <a:pt x="58" y="351"/>
                </a:cubicBezTo>
                <a:cubicBezTo>
                  <a:pt x="59" y="351"/>
                  <a:pt x="60" y="351"/>
                  <a:pt x="61" y="352"/>
                </a:cubicBezTo>
                <a:cubicBezTo>
                  <a:pt x="61" y="352"/>
                  <a:pt x="61" y="352"/>
                  <a:pt x="62" y="352"/>
                </a:cubicBezTo>
                <a:cubicBezTo>
                  <a:pt x="63" y="352"/>
                  <a:pt x="63" y="353"/>
                  <a:pt x="64" y="353"/>
                </a:cubicBezTo>
                <a:cubicBezTo>
                  <a:pt x="65" y="353"/>
                  <a:pt x="65" y="353"/>
                  <a:pt x="65" y="353"/>
                </a:cubicBezTo>
                <a:cubicBezTo>
                  <a:pt x="66" y="354"/>
                  <a:pt x="67" y="354"/>
                  <a:pt x="68" y="354"/>
                </a:cubicBezTo>
                <a:cubicBezTo>
                  <a:pt x="68" y="354"/>
                  <a:pt x="67" y="355"/>
                  <a:pt x="67" y="355"/>
                </a:cubicBezTo>
                <a:cubicBezTo>
                  <a:pt x="67" y="355"/>
                  <a:pt x="66" y="356"/>
                  <a:pt x="65" y="356"/>
                </a:cubicBezTo>
                <a:cubicBezTo>
                  <a:pt x="62" y="358"/>
                  <a:pt x="60" y="363"/>
                  <a:pt x="62" y="367"/>
                </a:cubicBezTo>
                <a:cubicBezTo>
                  <a:pt x="63" y="368"/>
                  <a:pt x="64" y="369"/>
                  <a:pt x="65" y="371"/>
                </a:cubicBezTo>
                <a:cubicBezTo>
                  <a:pt x="65" y="371"/>
                  <a:pt x="65" y="371"/>
                  <a:pt x="65" y="372"/>
                </a:cubicBezTo>
                <a:cubicBezTo>
                  <a:pt x="66" y="373"/>
                  <a:pt x="67" y="374"/>
                  <a:pt x="68" y="376"/>
                </a:cubicBezTo>
                <a:cubicBezTo>
                  <a:pt x="68" y="376"/>
                  <a:pt x="69" y="376"/>
                  <a:pt x="69" y="377"/>
                </a:cubicBezTo>
                <a:cubicBezTo>
                  <a:pt x="70" y="378"/>
                  <a:pt x="71" y="379"/>
                  <a:pt x="72" y="381"/>
                </a:cubicBezTo>
                <a:cubicBezTo>
                  <a:pt x="72" y="381"/>
                  <a:pt x="73" y="382"/>
                  <a:pt x="73" y="382"/>
                </a:cubicBezTo>
                <a:cubicBezTo>
                  <a:pt x="74" y="383"/>
                  <a:pt x="75" y="384"/>
                  <a:pt x="76" y="386"/>
                </a:cubicBezTo>
                <a:cubicBezTo>
                  <a:pt x="76" y="386"/>
                  <a:pt x="77" y="387"/>
                  <a:pt x="77" y="388"/>
                </a:cubicBezTo>
                <a:cubicBezTo>
                  <a:pt x="78" y="389"/>
                  <a:pt x="79" y="390"/>
                  <a:pt x="80" y="391"/>
                </a:cubicBezTo>
                <a:cubicBezTo>
                  <a:pt x="95" y="408"/>
                  <a:pt x="117" y="428"/>
                  <a:pt x="145" y="442"/>
                </a:cubicBezTo>
                <a:cubicBezTo>
                  <a:pt x="146" y="442"/>
                  <a:pt x="146" y="442"/>
                  <a:pt x="147" y="443"/>
                </a:cubicBezTo>
                <a:cubicBezTo>
                  <a:pt x="147" y="443"/>
                  <a:pt x="147" y="443"/>
                  <a:pt x="148" y="443"/>
                </a:cubicBezTo>
                <a:cubicBezTo>
                  <a:pt x="155" y="446"/>
                  <a:pt x="162" y="449"/>
                  <a:pt x="170" y="452"/>
                </a:cubicBezTo>
                <a:cubicBezTo>
                  <a:pt x="176" y="453"/>
                  <a:pt x="181" y="455"/>
                  <a:pt x="186" y="456"/>
                </a:cubicBezTo>
                <a:cubicBezTo>
                  <a:pt x="155" y="455"/>
                  <a:pt x="119" y="449"/>
                  <a:pt x="81" y="431"/>
                </a:cubicBezTo>
                <a:close/>
                <a:moveTo>
                  <a:pt x="440" y="385"/>
                </a:moveTo>
                <a:cubicBezTo>
                  <a:pt x="440" y="386"/>
                  <a:pt x="441" y="386"/>
                  <a:pt x="441" y="386"/>
                </a:cubicBezTo>
                <a:cubicBezTo>
                  <a:pt x="430" y="391"/>
                  <a:pt x="399" y="404"/>
                  <a:pt x="395" y="406"/>
                </a:cubicBezTo>
                <a:cubicBezTo>
                  <a:pt x="394" y="406"/>
                  <a:pt x="394" y="406"/>
                  <a:pt x="394" y="407"/>
                </a:cubicBezTo>
                <a:cubicBezTo>
                  <a:pt x="394" y="406"/>
                  <a:pt x="394" y="406"/>
                  <a:pt x="394" y="406"/>
                </a:cubicBezTo>
                <a:cubicBezTo>
                  <a:pt x="393" y="404"/>
                  <a:pt x="392" y="393"/>
                  <a:pt x="390" y="382"/>
                </a:cubicBezTo>
                <a:cubicBezTo>
                  <a:pt x="389" y="378"/>
                  <a:pt x="389" y="375"/>
                  <a:pt x="388" y="371"/>
                </a:cubicBezTo>
                <a:cubicBezTo>
                  <a:pt x="388" y="371"/>
                  <a:pt x="388" y="371"/>
                  <a:pt x="388" y="371"/>
                </a:cubicBezTo>
                <a:cubicBezTo>
                  <a:pt x="388" y="370"/>
                  <a:pt x="388" y="369"/>
                  <a:pt x="387" y="367"/>
                </a:cubicBezTo>
                <a:cubicBezTo>
                  <a:pt x="387" y="366"/>
                  <a:pt x="387" y="364"/>
                  <a:pt x="387" y="362"/>
                </a:cubicBezTo>
                <a:cubicBezTo>
                  <a:pt x="387" y="362"/>
                  <a:pt x="387" y="362"/>
                  <a:pt x="387" y="362"/>
                </a:cubicBezTo>
                <a:cubicBezTo>
                  <a:pt x="386" y="362"/>
                  <a:pt x="386" y="361"/>
                  <a:pt x="386" y="361"/>
                </a:cubicBezTo>
                <a:cubicBezTo>
                  <a:pt x="386" y="361"/>
                  <a:pt x="386" y="360"/>
                  <a:pt x="386" y="360"/>
                </a:cubicBezTo>
                <a:cubicBezTo>
                  <a:pt x="387" y="360"/>
                  <a:pt x="388" y="360"/>
                  <a:pt x="389" y="361"/>
                </a:cubicBezTo>
                <a:cubicBezTo>
                  <a:pt x="393" y="363"/>
                  <a:pt x="397" y="361"/>
                  <a:pt x="399" y="358"/>
                </a:cubicBezTo>
                <a:cubicBezTo>
                  <a:pt x="407" y="344"/>
                  <a:pt x="418" y="316"/>
                  <a:pt x="421" y="284"/>
                </a:cubicBezTo>
                <a:cubicBezTo>
                  <a:pt x="422" y="283"/>
                  <a:pt x="422" y="282"/>
                  <a:pt x="422" y="282"/>
                </a:cubicBezTo>
                <a:cubicBezTo>
                  <a:pt x="422" y="280"/>
                  <a:pt x="422" y="278"/>
                  <a:pt x="422" y="276"/>
                </a:cubicBezTo>
                <a:cubicBezTo>
                  <a:pt x="422" y="275"/>
                  <a:pt x="422" y="274"/>
                  <a:pt x="422" y="272"/>
                </a:cubicBezTo>
                <a:cubicBezTo>
                  <a:pt x="422" y="271"/>
                  <a:pt x="423" y="269"/>
                  <a:pt x="423" y="267"/>
                </a:cubicBezTo>
                <a:cubicBezTo>
                  <a:pt x="423" y="266"/>
                  <a:pt x="423" y="266"/>
                  <a:pt x="423" y="265"/>
                </a:cubicBezTo>
                <a:cubicBezTo>
                  <a:pt x="423" y="265"/>
                  <a:pt x="423" y="265"/>
                  <a:pt x="423" y="265"/>
                </a:cubicBezTo>
                <a:cubicBezTo>
                  <a:pt x="423" y="265"/>
                  <a:pt x="423" y="264"/>
                  <a:pt x="423" y="264"/>
                </a:cubicBezTo>
                <a:cubicBezTo>
                  <a:pt x="423" y="264"/>
                  <a:pt x="423" y="263"/>
                  <a:pt x="423" y="262"/>
                </a:cubicBezTo>
                <a:cubicBezTo>
                  <a:pt x="423" y="249"/>
                  <a:pt x="421" y="235"/>
                  <a:pt x="418" y="222"/>
                </a:cubicBezTo>
                <a:cubicBezTo>
                  <a:pt x="417" y="219"/>
                  <a:pt x="416" y="216"/>
                  <a:pt x="416" y="213"/>
                </a:cubicBezTo>
                <a:cubicBezTo>
                  <a:pt x="415" y="213"/>
                  <a:pt x="415" y="212"/>
                  <a:pt x="415" y="212"/>
                </a:cubicBezTo>
                <a:cubicBezTo>
                  <a:pt x="415" y="210"/>
                  <a:pt x="414" y="209"/>
                  <a:pt x="414" y="208"/>
                </a:cubicBezTo>
                <a:cubicBezTo>
                  <a:pt x="429" y="234"/>
                  <a:pt x="441" y="268"/>
                  <a:pt x="445" y="310"/>
                </a:cubicBezTo>
                <a:cubicBezTo>
                  <a:pt x="446" y="314"/>
                  <a:pt x="446" y="318"/>
                  <a:pt x="446" y="322"/>
                </a:cubicBezTo>
                <a:cubicBezTo>
                  <a:pt x="446" y="347"/>
                  <a:pt x="439" y="367"/>
                  <a:pt x="436" y="375"/>
                </a:cubicBezTo>
                <a:cubicBezTo>
                  <a:pt x="434" y="379"/>
                  <a:pt x="436" y="384"/>
                  <a:pt x="440" y="385"/>
                </a:cubicBezTo>
                <a:close/>
              </a:path>
            </a:pathLst>
          </a:custGeom>
          <a:solidFill>
            <a:schemeClr val="bg1">
              <a:lumMod val="75000"/>
            </a:schemeClr>
          </a:solidFill>
          <a:ln>
            <a:noFill/>
          </a:ln>
        </p:spPr>
        <p:txBody>
          <a:bodyPr/>
          <a:lstStyle/>
          <a:p>
            <a:endParaRPr lang="en-US"/>
          </a:p>
        </p:txBody>
      </p:sp>
      <p:sp>
        <p:nvSpPr>
          <p:cNvPr id="93" name="Freeform 3"/>
          <p:cNvSpPr>
            <a:spLocks noChangeAspect="1" noEditPoints="1"/>
          </p:cNvSpPr>
          <p:nvPr/>
        </p:nvSpPr>
        <p:spPr bwMode="auto">
          <a:xfrm>
            <a:off x="5019844" y="1284989"/>
            <a:ext cx="876034" cy="895305"/>
          </a:xfrm>
          <a:custGeom>
            <a:avLst/>
            <a:gdLst>
              <a:gd name="T0" fmla="*/ 2147483647 w 462"/>
              <a:gd name="T1" fmla="*/ 2147483647 h 472"/>
              <a:gd name="T2" fmla="*/ 2147483647 w 462"/>
              <a:gd name="T3" fmla="*/ 2147483647 h 472"/>
              <a:gd name="T4" fmla="*/ 2147483647 w 462"/>
              <a:gd name="T5" fmla="*/ 2147483647 h 472"/>
              <a:gd name="T6" fmla="*/ 2147483647 w 462"/>
              <a:gd name="T7" fmla="*/ 2147483647 h 472"/>
              <a:gd name="T8" fmla="*/ 2147483647 w 462"/>
              <a:gd name="T9" fmla="*/ 2147483647 h 472"/>
              <a:gd name="T10" fmla="*/ 2147483647 w 462"/>
              <a:gd name="T11" fmla="*/ 2147483647 h 472"/>
              <a:gd name="T12" fmla="*/ 2147483647 w 462"/>
              <a:gd name="T13" fmla="*/ 2147483647 h 472"/>
              <a:gd name="T14" fmla="*/ 2147483647 w 462"/>
              <a:gd name="T15" fmla="*/ 2147483647 h 472"/>
              <a:gd name="T16" fmla="*/ 2147483647 w 462"/>
              <a:gd name="T17" fmla="*/ 2147483647 h 472"/>
              <a:gd name="T18" fmla="*/ 2147483647 w 462"/>
              <a:gd name="T19" fmla="*/ 2147483647 h 472"/>
              <a:gd name="T20" fmla="*/ 2147483647 w 462"/>
              <a:gd name="T21" fmla="*/ 2147483647 h 472"/>
              <a:gd name="T22" fmla="*/ 2147483647 w 462"/>
              <a:gd name="T23" fmla="*/ 2147483647 h 472"/>
              <a:gd name="T24" fmla="*/ 2147483647 w 462"/>
              <a:gd name="T25" fmla="*/ 2147483647 h 472"/>
              <a:gd name="T26" fmla="*/ 2147483647 w 462"/>
              <a:gd name="T27" fmla="*/ 2147483647 h 472"/>
              <a:gd name="T28" fmla="*/ 2147483647 w 462"/>
              <a:gd name="T29" fmla="*/ 2147483647 h 472"/>
              <a:gd name="T30" fmla="*/ 2147483647 w 462"/>
              <a:gd name="T31" fmla="*/ 2147483647 h 472"/>
              <a:gd name="T32" fmla="*/ 2147483647 w 462"/>
              <a:gd name="T33" fmla="*/ 2147483647 h 472"/>
              <a:gd name="T34" fmla="*/ 2147483647 w 462"/>
              <a:gd name="T35" fmla="*/ 2147483647 h 472"/>
              <a:gd name="T36" fmla="*/ 2147483647 w 462"/>
              <a:gd name="T37" fmla="*/ 2147483647 h 472"/>
              <a:gd name="T38" fmla="*/ 2147483647 w 462"/>
              <a:gd name="T39" fmla="*/ 2147483647 h 472"/>
              <a:gd name="T40" fmla="*/ 2147483647 w 462"/>
              <a:gd name="T41" fmla="*/ 2147483647 h 472"/>
              <a:gd name="T42" fmla="*/ 2147483647 w 462"/>
              <a:gd name="T43" fmla="*/ 2147483647 h 472"/>
              <a:gd name="T44" fmla="*/ 2147483647 w 462"/>
              <a:gd name="T45" fmla="*/ 2147483647 h 472"/>
              <a:gd name="T46" fmla="*/ 2147483647 w 462"/>
              <a:gd name="T47" fmla="*/ 2147483647 h 472"/>
              <a:gd name="T48" fmla="*/ 2147483647 w 462"/>
              <a:gd name="T49" fmla="*/ 2147483647 h 472"/>
              <a:gd name="T50" fmla="*/ 2147483647 w 462"/>
              <a:gd name="T51" fmla="*/ 2147483647 h 472"/>
              <a:gd name="T52" fmla="*/ 2147483647 w 462"/>
              <a:gd name="T53" fmla="*/ 2147483647 h 472"/>
              <a:gd name="T54" fmla="*/ 2147483647 w 462"/>
              <a:gd name="T55" fmla="*/ 2147483647 h 472"/>
              <a:gd name="T56" fmla="*/ 2147483647 w 462"/>
              <a:gd name="T57" fmla="*/ 2147483647 h 472"/>
              <a:gd name="T58" fmla="*/ 2147483647 w 462"/>
              <a:gd name="T59" fmla="*/ 2147483647 h 472"/>
              <a:gd name="T60" fmla="*/ 2147483647 w 462"/>
              <a:gd name="T61" fmla="*/ 2147483647 h 472"/>
              <a:gd name="T62" fmla="*/ 2147483647 w 462"/>
              <a:gd name="T63" fmla="*/ 2147483647 h 472"/>
              <a:gd name="T64" fmla="*/ 2147483647 w 462"/>
              <a:gd name="T65" fmla="*/ 2147483647 h 472"/>
              <a:gd name="T66" fmla="*/ 2147483647 w 462"/>
              <a:gd name="T67" fmla="*/ 2147483647 h 472"/>
              <a:gd name="T68" fmla="*/ 2147483647 w 462"/>
              <a:gd name="T69" fmla="*/ 2147483647 h 472"/>
              <a:gd name="T70" fmla="*/ 0 w 462"/>
              <a:gd name="T71" fmla="*/ 2147483647 h 472"/>
              <a:gd name="T72" fmla="*/ 2147483647 w 462"/>
              <a:gd name="T73" fmla="*/ 2147483647 h 472"/>
              <a:gd name="T74" fmla="*/ 2147483647 w 462"/>
              <a:gd name="T75" fmla="*/ 2147483647 h 472"/>
              <a:gd name="T76" fmla="*/ 2147483647 w 462"/>
              <a:gd name="T77" fmla="*/ 2147483647 h 472"/>
              <a:gd name="T78" fmla="*/ 2147483647 w 462"/>
              <a:gd name="T79" fmla="*/ 2147483647 h 472"/>
              <a:gd name="T80" fmla="*/ 2147483647 w 462"/>
              <a:gd name="T81" fmla="*/ 2147483647 h 472"/>
              <a:gd name="T82" fmla="*/ 2147483647 w 462"/>
              <a:gd name="T83" fmla="*/ 2147483647 h 472"/>
              <a:gd name="T84" fmla="*/ 2147483647 w 462"/>
              <a:gd name="T85" fmla="*/ 2147483647 h 472"/>
              <a:gd name="T86" fmla="*/ 2147483647 w 462"/>
              <a:gd name="T87" fmla="*/ 2147483647 h 472"/>
              <a:gd name="T88" fmla="*/ 2147483647 w 462"/>
              <a:gd name="T89" fmla="*/ 2147483647 h 472"/>
              <a:gd name="T90" fmla="*/ 2147483647 w 462"/>
              <a:gd name="T91" fmla="*/ 2147483647 h 472"/>
              <a:gd name="T92" fmla="*/ 2147483647 w 462"/>
              <a:gd name="T93" fmla="*/ 2147483647 h 472"/>
              <a:gd name="T94" fmla="*/ 2147483647 w 462"/>
              <a:gd name="T95" fmla="*/ 2147483647 h 472"/>
              <a:gd name="T96" fmla="*/ 2147483647 w 462"/>
              <a:gd name="T97" fmla="*/ 2147483647 h 472"/>
              <a:gd name="T98" fmla="*/ 2147483647 w 462"/>
              <a:gd name="T99" fmla="*/ 2147483647 h 472"/>
              <a:gd name="T100" fmla="*/ 2147483647 w 462"/>
              <a:gd name="T101" fmla="*/ 2147483647 h 472"/>
              <a:gd name="T102" fmla="*/ 2147483647 w 462"/>
              <a:gd name="T103" fmla="*/ 2147483647 h 472"/>
              <a:gd name="T104" fmla="*/ 2147483647 w 462"/>
              <a:gd name="T105" fmla="*/ 2147483647 h 472"/>
              <a:gd name="T106" fmla="*/ 2147483647 w 462"/>
              <a:gd name="T107" fmla="*/ 2147483647 h 472"/>
              <a:gd name="T108" fmla="*/ 2147483647 w 462"/>
              <a:gd name="T109" fmla="*/ 2147483647 h 472"/>
              <a:gd name="T110" fmla="*/ 2147483647 w 462"/>
              <a:gd name="T111" fmla="*/ 2147483647 h 472"/>
              <a:gd name="T112" fmla="*/ 2147483647 w 462"/>
              <a:gd name="T113" fmla="*/ 2147483647 h 472"/>
              <a:gd name="T114" fmla="*/ 2147483647 w 462"/>
              <a:gd name="T115" fmla="*/ 2147483647 h 472"/>
              <a:gd name="T116" fmla="*/ 2147483647 w 462"/>
              <a:gd name="T117" fmla="*/ 2147483647 h 472"/>
              <a:gd name="T118" fmla="*/ 2147483647 w 462"/>
              <a:gd name="T119" fmla="*/ 2147483647 h 472"/>
              <a:gd name="T120" fmla="*/ 2147483647 w 462"/>
              <a:gd name="T121" fmla="*/ 2147483647 h 472"/>
              <a:gd name="T122" fmla="*/ 2147483647 w 462"/>
              <a:gd name="T123" fmla="*/ 2147483647 h 472"/>
              <a:gd name="T124" fmla="*/ 2147483647 w 462"/>
              <a:gd name="T125" fmla="*/ 2147483647 h 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2" h="472">
                <a:moveTo>
                  <a:pt x="453" y="374"/>
                </a:moveTo>
                <a:cubicBezTo>
                  <a:pt x="457" y="363"/>
                  <a:pt x="462" y="344"/>
                  <a:pt x="462" y="322"/>
                </a:cubicBezTo>
                <a:cubicBezTo>
                  <a:pt x="462" y="318"/>
                  <a:pt x="462" y="313"/>
                  <a:pt x="461" y="308"/>
                </a:cubicBezTo>
                <a:cubicBezTo>
                  <a:pt x="452" y="208"/>
                  <a:pt x="396" y="151"/>
                  <a:pt x="363" y="124"/>
                </a:cubicBezTo>
                <a:cubicBezTo>
                  <a:pt x="363" y="124"/>
                  <a:pt x="363" y="124"/>
                  <a:pt x="363" y="124"/>
                </a:cubicBezTo>
                <a:cubicBezTo>
                  <a:pt x="363" y="124"/>
                  <a:pt x="363" y="124"/>
                  <a:pt x="362" y="124"/>
                </a:cubicBezTo>
                <a:cubicBezTo>
                  <a:pt x="362" y="123"/>
                  <a:pt x="362" y="123"/>
                  <a:pt x="362" y="123"/>
                </a:cubicBezTo>
                <a:cubicBezTo>
                  <a:pt x="361" y="123"/>
                  <a:pt x="361" y="123"/>
                  <a:pt x="361" y="123"/>
                </a:cubicBezTo>
                <a:cubicBezTo>
                  <a:pt x="361" y="123"/>
                  <a:pt x="360" y="123"/>
                  <a:pt x="360" y="123"/>
                </a:cubicBezTo>
                <a:cubicBezTo>
                  <a:pt x="360" y="123"/>
                  <a:pt x="360" y="123"/>
                  <a:pt x="359" y="123"/>
                </a:cubicBezTo>
                <a:cubicBezTo>
                  <a:pt x="359" y="123"/>
                  <a:pt x="359" y="123"/>
                  <a:pt x="359" y="123"/>
                </a:cubicBezTo>
                <a:cubicBezTo>
                  <a:pt x="358" y="122"/>
                  <a:pt x="358" y="122"/>
                  <a:pt x="358" y="122"/>
                </a:cubicBezTo>
                <a:cubicBezTo>
                  <a:pt x="358" y="123"/>
                  <a:pt x="357" y="123"/>
                  <a:pt x="357" y="123"/>
                </a:cubicBezTo>
                <a:cubicBezTo>
                  <a:pt x="357" y="123"/>
                  <a:pt x="357" y="123"/>
                  <a:pt x="356" y="123"/>
                </a:cubicBezTo>
                <a:cubicBezTo>
                  <a:pt x="356" y="123"/>
                  <a:pt x="356" y="123"/>
                  <a:pt x="356" y="123"/>
                </a:cubicBezTo>
                <a:cubicBezTo>
                  <a:pt x="355" y="123"/>
                  <a:pt x="355" y="123"/>
                  <a:pt x="355" y="123"/>
                </a:cubicBezTo>
                <a:cubicBezTo>
                  <a:pt x="355" y="123"/>
                  <a:pt x="355" y="123"/>
                  <a:pt x="354" y="124"/>
                </a:cubicBezTo>
                <a:cubicBezTo>
                  <a:pt x="354" y="124"/>
                  <a:pt x="354" y="124"/>
                  <a:pt x="354" y="124"/>
                </a:cubicBezTo>
                <a:cubicBezTo>
                  <a:pt x="353" y="124"/>
                  <a:pt x="353" y="124"/>
                  <a:pt x="353" y="124"/>
                </a:cubicBezTo>
                <a:cubicBezTo>
                  <a:pt x="353" y="125"/>
                  <a:pt x="353" y="125"/>
                  <a:pt x="353" y="125"/>
                </a:cubicBezTo>
                <a:cubicBezTo>
                  <a:pt x="353" y="125"/>
                  <a:pt x="352" y="125"/>
                  <a:pt x="352" y="125"/>
                </a:cubicBezTo>
                <a:cubicBezTo>
                  <a:pt x="352" y="125"/>
                  <a:pt x="352" y="125"/>
                  <a:pt x="352" y="125"/>
                </a:cubicBezTo>
                <a:cubicBezTo>
                  <a:pt x="352" y="125"/>
                  <a:pt x="352" y="125"/>
                  <a:pt x="352" y="126"/>
                </a:cubicBezTo>
                <a:cubicBezTo>
                  <a:pt x="352" y="126"/>
                  <a:pt x="352" y="126"/>
                  <a:pt x="351" y="126"/>
                </a:cubicBezTo>
                <a:cubicBezTo>
                  <a:pt x="351" y="126"/>
                  <a:pt x="351" y="127"/>
                  <a:pt x="351" y="127"/>
                </a:cubicBezTo>
                <a:cubicBezTo>
                  <a:pt x="351" y="127"/>
                  <a:pt x="351" y="127"/>
                  <a:pt x="351" y="128"/>
                </a:cubicBezTo>
                <a:cubicBezTo>
                  <a:pt x="351" y="128"/>
                  <a:pt x="351" y="128"/>
                  <a:pt x="350" y="128"/>
                </a:cubicBezTo>
                <a:cubicBezTo>
                  <a:pt x="350" y="129"/>
                  <a:pt x="350" y="129"/>
                  <a:pt x="350" y="129"/>
                </a:cubicBezTo>
                <a:cubicBezTo>
                  <a:pt x="350" y="129"/>
                  <a:pt x="350" y="130"/>
                  <a:pt x="350" y="130"/>
                </a:cubicBezTo>
                <a:cubicBezTo>
                  <a:pt x="350" y="130"/>
                  <a:pt x="350" y="130"/>
                  <a:pt x="350" y="131"/>
                </a:cubicBezTo>
                <a:cubicBezTo>
                  <a:pt x="350" y="131"/>
                  <a:pt x="350" y="131"/>
                  <a:pt x="350" y="131"/>
                </a:cubicBezTo>
                <a:cubicBezTo>
                  <a:pt x="350" y="132"/>
                  <a:pt x="350" y="132"/>
                  <a:pt x="350" y="132"/>
                </a:cubicBezTo>
                <a:cubicBezTo>
                  <a:pt x="350" y="132"/>
                  <a:pt x="351" y="133"/>
                  <a:pt x="351" y="133"/>
                </a:cubicBezTo>
                <a:cubicBezTo>
                  <a:pt x="351" y="133"/>
                  <a:pt x="351" y="133"/>
                  <a:pt x="351" y="133"/>
                </a:cubicBezTo>
                <a:cubicBezTo>
                  <a:pt x="351" y="134"/>
                  <a:pt x="352" y="135"/>
                  <a:pt x="353" y="136"/>
                </a:cubicBezTo>
                <a:cubicBezTo>
                  <a:pt x="357" y="140"/>
                  <a:pt x="361" y="145"/>
                  <a:pt x="366" y="151"/>
                </a:cubicBezTo>
                <a:cubicBezTo>
                  <a:pt x="366" y="152"/>
                  <a:pt x="367" y="153"/>
                  <a:pt x="368" y="153"/>
                </a:cubicBezTo>
                <a:cubicBezTo>
                  <a:pt x="368" y="154"/>
                  <a:pt x="369" y="155"/>
                  <a:pt x="369" y="156"/>
                </a:cubicBezTo>
                <a:cubicBezTo>
                  <a:pt x="370" y="157"/>
                  <a:pt x="371" y="158"/>
                  <a:pt x="372" y="160"/>
                </a:cubicBezTo>
                <a:cubicBezTo>
                  <a:pt x="372" y="160"/>
                  <a:pt x="373" y="160"/>
                  <a:pt x="373" y="160"/>
                </a:cubicBezTo>
                <a:cubicBezTo>
                  <a:pt x="383" y="175"/>
                  <a:pt x="393" y="194"/>
                  <a:pt x="400" y="217"/>
                </a:cubicBezTo>
                <a:cubicBezTo>
                  <a:pt x="400" y="217"/>
                  <a:pt x="400" y="217"/>
                  <a:pt x="400" y="217"/>
                </a:cubicBezTo>
                <a:cubicBezTo>
                  <a:pt x="401" y="220"/>
                  <a:pt x="402" y="222"/>
                  <a:pt x="402" y="225"/>
                </a:cubicBezTo>
                <a:cubicBezTo>
                  <a:pt x="402" y="225"/>
                  <a:pt x="402" y="225"/>
                  <a:pt x="402" y="225"/>
                </a:cubicBezTo>
                <a:cubicBezTo>
                  <a:pt x="405" y="238"/>
                  <a:pt x="407" y="251"/>
                  <a:pt x="407" y="265"/>
                </a:cubicBezTo>
                <a:cubicBezTo>
                  <a:pt x="407" y="265"/>
                  <a:pt x="407" y="265"/>
                  <a:pt x="407" y="265"/>
                </a:cubicBezTo>
                <a:cubicBezTo>
                  <a:pt x="406" y="279"/>
                  <a:pt x="404" y="293"/>
                  <a:pt x="402" y="305"/>
                </a:cubicBezTo>
                <a:cubicBezTo>
                  <a:pt x="402" y="305"/>
                  <a:pt x="402" y="305"/>
                  <a:pt x="402" y="305"/>
                </a:cubicBezTo>
                <a:cubicBezTo>
                  <a:pt x="400" y="313"/>
                  <a:pt x="398" y="320"/>
                  <a:pt x="396" y="326"/>
                </a:cubicBezTo>
                <a:cubicBezTo>
                  <a:pt x="394" y="332"/>
                  <a:pt x="391" y="337"/>
                  <a:pt x="389" y="343"/>
                </a:cubicBezTo>
                <a:cubicBezTo>
                  <a:pt x="389" y="343"/>
                  <a:pt x="388" y="343"/>
                  <a:pt x="388" y="343"/>
                </a:cubicBezTo>
                <a:cubicBezTo>
                  <a:pt x="387" y="343"/>
                  <a:pt x="386" y="342"/>
                  <a:pt x="385" y="342"/>
                </a:cubicBezTo>
                <a:cubicBezTo>
                  <a:pt x="385" y="342"/>
                  <a:pt x="385" y="342"/>
                  <a:pt x="385" y="342"/>
                </a:cubicBezTo>
                <a:cubicBezTo>
                  <a:pt x="384" y="342"/>
                  <a:pt x="383" y="342"/>
                  <a:pt x="382" y="342"/>
                </a:cubicBezTo>
                <a:cubicBezTo>
                  <a:pt x="382" y="342"/>
                  <a:pt x="381" y="342"/>
                  <a:pt x="381" y="342"/>
                </a:cubicBezTo>
                <a:cubicBezTo>
                  <a:pt x="379" y="342"/>
                  <a:pt x="377" y="342"/>
                  <a:pt x="376" y="343"/>
                </a:cubicBezTo>
                <a:cubicBezTo>
                  <a:pt x="375" y="343"/>
                  <a:pt x="375" y="344"/>
                  <a:pt x="374" y="344"/>
                </a:cubicBezTo>
                <a:cubicBezTo>
                  <a:pt x="374" y="344"/>
                  <a:pt x="374" y="345"/>
                  <a:pt x="373" y="345"/>
                </a:cubicBezTo>
                <a:cubicBezTo>
                  <a:pt x="373" y="345"/>
                  <a:pt x="373" y="346"/>
                  <a:pt x="372" y="346"/>
                </a:cubicBezTo>
                <a:cubicBezTo>
                  <a:pt x="372" y="346"/>
                  <a:pt x="372" y="346"/>
                  <a:pt x="372" y="346"/>
                </a:cubicBezTo>
                <a:cubicBezTo>
                  <a:pt x="370" y="349"/>
                  <a:pt x="369" y="352"/>
                  <a:pt x="369" y="355"/>
                </a:cubicBezTo>
                <a:cubicBezTo>
                  <a:pt x="369" y="356"/>
                  <a:pt x="369" y="358"/>
                  <a:pt x="370" y="359"/>
                </a:cubicBezTo>
                <a:cubicBezTo>
                  <a:pt x="370" y="360"/>
                  <a:pt x="370" y="360"/>
                  <a:pt x="370" y="360"/>
                </a:cubicBezTo>
                <a:cubicBezTo>
                  <a:pt x="370" y="360"/>
                  <a:pt x="370" y="360"/>
                  <a:pt x="370" y="360"/>
                </a:cubicBezTo>
                <a:cubicBezTo>
                  <a:pt x="370" y="361"/>
                  <a:pt x="370" y="361"/>
                  <a:pt x="370" y="362"/>
                </a:cubicBezTo>
                <a:cubicBezTo>
                  <a:pt x="370" y="362"/>
                  <a:pt x="370" y="362"/>
                  <a:pt x="370" y="362"/>
                </a:cubicBezTo>
                <a:cubicBezTo>
                  <a:pt x="370" y="363"/>
                  <a:pt x="371" y="364"/>
                  <a:pt x="371" y="366"/>
                </a:cubicBezTo>
                <a:cubicBezTo>
                  <a:pt x="371" y="367"/>
                  <a:pt x="372" y="369"/>
                  <a:pt x="372" y="371"/>
                </a:cubicBezTo>
                <a:cubicBezTo>
                  <a:pt x="370" y="374"/>
                  <a:pt x="367" y="377"/>
                  <a:pt x="365" y="380"/>
                </a:cubicBezTo>
                <a:cubicBezTo>
                  <a:pt x="329" y="422"/>
                  <a:pt x="278" y="444"/>
                  <a:pt x="227" y="444"/>
                </a:cubicBezTo>
                <a:cubicBezTo>
                  <a:pt x="202" y="444"/>
                  <a:pt x="177" y="439"/>
                  <a:pt x="154" y="428"/>
                </a:cubicBezTo>
                <a:cubicBezTo>
                  <a:pt x="143" y="423"/>
                  <a:pt x="133" y="417"/>
                  <a:pt x="124" y="410"/>
                </a:cubicBezTo>
                <a:cubicBezTo>
                  <a:pt x="124" y="410"/>
                  <a:pt x="124" y="410"/>
                  <a:pt x="124" y="410"/>
                </a:cubicBezTo>
                <a:cubicBezTo>
                  <a:pt x="122" y="409"/>
                  <a:pt x="121" y="408"/>
                  <a:pt x="120" y="407"/>
                </a:cubicBezTo>
                <a:cubicBezTo>
                  <a:pt x="119" y="406"/>
                  <a:pt x="119" y="406"/>
                  <a:pt x="118" y="405"/>
                </a:cubicBezTo>
                <a:cubicBezTo>
                  <a:pt x="117" y="404"/>
                  <a:pt x="115" y="403"/>
                  <a:pt x="114" y="402"/>
                </a:cubicBezTo>
                <a:cubicBezTo>
                  <a:pt x="114" y="402"/>
                  <a:pt x="113" y="401"/>
                  <a:pt x="113" y="401"/>
                </a:cubicBezTo>
                <a:cubicBezTo>
                  <a:pt x="111" y="400"/>
                  <a:pt x="110" y="398"/>
                  <a:pt x="109" y="397"/>
                </a:cubicBezTo>
                <a:cubicBezTo>
                  <a:pt x="109" y="397"/>
                  <a:pt x="108" y="397"/>
                  <a:pt x="108" y="396"/>
                </a:cubicBezTo>
                <a:cubicBezTo>
                  <a:pt x="96" y="385"/>
                  <a:pt x="86" y="374"/>
                  <a:pt x="80" y="365"/>
                </a:cubicBezTo>
                <a:cubicBezTo>
                  <a:pt x="83" y="364"/>
                  <a:pt x="85" y="361"/>
                  <a:pt x="86" y="359"/>
                </a:cubicBezTo>
                <a:cubicBezTo>
                  <a:pt x="87" y="357"/>
                  <a:pt x="87" y="355"/>
                  <a:pt x="87" y="353"/>
                </a:cubicBezTo>
                <a:cubicBezTo>
                  <a:pt x="87" y="350"/>
                  <a:pt x="85" y="346"/>
                  <a:pt x="83" y="344"/>
                </a:cubicBezTo>
                <a:cubicBezTo>
                  <a:pt x="83" y="344"/>
                  <a:pt x="82" y="343"/>
                  <a:pt x="81" y="343"/>
                </a:cubicBezTo>
                <a:cubicBezTo>
                  <a:pt x="80" y="342"/>
                  <a:pt x="78" y="341"/>
                  <a:pt x="76" y="340"/>
                </a:cubicBezTo>
                <a:cubicBezTo>
                  <a:pt x="76" y="340"/>
                  <a:pt x="75" y="340"/>
                  <a:pt x="75" y="340"/>
                </a:cubicBezTo>
                <a:cubicBezTo>
                  <a:pt x="75" y="340"/>
                  <a:pt x="75" y="340"/>
                  <a:pt x="75" y="340"/>
                </a:cubicBezTo>
                <a:cubicBezTo>
                  <a:pt x="74" y="340"/>
                  <a:pt x="72" y="339"/>
                  <a:pt x="71" y="338"/>
                </a:cubicBezTo>
                <a:cubicBezTo>
                  <a:pt x="70" y="338"/>
                  <a:pt x="70" y="338"/>
                  <a:pt x="70" y="338"/>
                </a:cubicBezTo>
                <a:cubicBezTo>
                  <a:pt x="70" y="338"/>
                  <a:pt x="69" y="338"/>
                  <a:pt x="68" y="337"/>
                </a:cubicBezTo>
                <a:cubicBezTo>
                  <a:pt x="68" y="337"/>
                  <a:pt x="67" y="337"/>
                  <a:pt x="67" y="337"/>
                </a:cubicBezTo>
                <a:cubicBezTo>
                  <a:pt x="67" y="337"/>
                  <a:pt x="66" y="336"/>
                  <a:pt x="65" y="336"/>
                </a:cubicBezTo>
                <a:cubicBezTo>
                  <a:pt x="64" y="336"/>
                  <a:pt x="63" y="335"/>
                  <a:pt x="62" y="335"/>
                </a:cubicBezTo>
                <a:cubicBezTo>
                  <a:pt x="52" y="313"/>
                  <a:pt x="48" y="289"/>
                  <a:pt x="48" y="264"/>
                </a:cubicBezTo>
                <a:cubicBezTo>
                  <a:pt x="48" y="244"/>
                  <a:pt x="51" y="224"/>
                  <a:pt x="58" y="205"/>
                </a:cubicBezTo>
                <a:cubicBezTo>
                  <a:pt x="58" y="205"/>
                  <a:pt x="58" y="205"/>
                  <a:pt x="58" y="205"/>
                </a:cubicBezTo>
                <a:cubicBezTo>
                  <a:pt x="58" y="204"/>
                  <a:pt x="58" y="203"/>
                  <a:pt x="59" y="202"/>
                </a:cubicBezTo>
                <a:cubicBezTo>
                  <a:pt x="59" y="201"/>
                  <a:pt x="59" y="201"/>
                  <a:pt x="59" y="201"/>
                </a:cubicBezTo>
                <a:cubicBezTo>
                  <a:pt x="60" y="200"/>
                  <a:pt x="60" y="198"/>
                  <a:pt x="61" y="197"/>
                </a:cubicBezTo>
                <a:cubicBezTo>
                  <a:pt x="61" y="197"/>
                  <a:pt x="61" y="196"/>
                  <a:pt x="61" y="196"/>
                </a:cubicBezTo>
                <a:cubicBezTo>
                  <a:pt x="62" y="195"/>
                  <a:pt x="62" y="194"/>
                  <a:pt x="63" y="193"/>
                </a:cubicBezTo>
                <a:cubicBezTo>
                  <a:pt x="63" y="192"/>
                  <a:pt x="63" y="192"/>
                  <a:pt x="64" y="191"/>
                </a:cubicBezTo>
                <a:cubicBezTo>
                  <a:pt x="64" y="190"/>
                  <a:pt x="64" y="189"/>
                  <a:pt x="65" y="188"/>
                </a:cubicBezTo>
                <a:cubicBezTo>
                  <a:pt x="65" y="188"/>
                  <a:pt x="65" y="187"/>
                  <a:pt x="66" y="186"/>
                </a:cubicBezTo>
                <a:cubicBezTo>
                  <a:pt x="66" y="186"/>
                  <a:pt x="66" y="185"/>
                  <a:pt x="67" y="184"/>
                </a:cubicBezTo>
                <a:cubicBezTo>
                  <a:pt x="67" y="183"/>
                  <a:pt x="68" y="183"/>
                  <a:pt x="68" y="182"/>
                </a:cubicBezTo>
                <a:cubicBezTo>
                  <a:pt x="68" y="181"/>
                  <a:pt x="69" y="180"/>
                  <a:pt x="69" y="179"/>
                </a:cubicBezTo>
                <a:cubicBezTo>
                  <a:pt x="70" y="179"/>
                  <a:pt x="70" y="178"/>
                  <a:pt x="70" y="178"/>
                </a:cubicBezTo>
                <a:cubicBezTo>
                  <a:pt x="71" y="177"/>
                  <a:pt x="71" y="176"/>
                  <a:pt x="72" y="175"/>
                </a:cubicBezTo>
                <a:cubicBezTo>
                  <a:pt x="72" y="174"/>
                  <a:pt x="73" y="174"/>
                  <a:pt x="73" y="173"/>
                </a:cubicBezTo>
                <a:cubicBezTo>
                  <a:pt x="74" y="172"/>
                  <a:pt x="74" y="171"/>
                  <a:pt x="75" y="169"/>
                </a:cubicBezTo>
                <a:cubicBezTo>
                  <a:pt x="75" y="169"/>
                  <a:pt x="76" y="169"/>
                  <a:pt x="76" y="168"/>
                </a:cubicBezTo>
                <a:cubicBezTo>
                  <a:pt x="79" y="164"/>
                  <a:pt x="82" y="159"/>
                  <a:pt x="86" y="154"/>
                </a:cubicBezTo>
                <a:cubicBezTo>
                  <a:pt x="86" y="154"/>
                  <a:pt x="87" y="153"/>
                  <a:pt x="87" y="153"/>
                </a:cubicBezTo>
                <a:cubicBezTo>
                  <a:pt x="88" y="152"/>
                  <a:pt x="89" y="150"/>
                  <a:pt x="90" y="149"/>
                </a:cubicBezTo>
                <a:cubicBezTo>
                  <a:pt x="91" y="148"/>
                  <a:pt x="91" y="148"/>
                  <a:pt x="91" y="148"/>
                </a:cubicBezTo>
                <a:cubicBezTo>
                  <a:pt x="92" y="147"/>
                  <a:pt x="93" y="145"/>
                  <a:pt x="95" y="144"/>
                </a:cubicBezTo>
                <a:cubicBezTo>
                  <a:pt x="95" y="144"/>
                  <a:pt x="95" y="143"/>
                  <a:pt x="95" y="143"/>
                </a:cubicBezTo>
                <a:cubicBezTo>
                  <a:pt x="96" y="142"/>
                  <a:pt x="98" y="140"/>
                  <a:pt x="99" y="139"/>
                </a:cubicBezTo>
                <a:cubicBezTo>
                  <a:pt x="99" y="139"/>
                  <a:pt x="99" y="139"/>
                  <a:pt x="100" y="138"/>
                </a:cubicBezTo>
                <a:cubicBezTo>
                  <a:pt x="101" y="137"/>
                  <a:pt x="103" y="135"/>
                  <a:pt x="104" y="134"/>
                </a:cubicBezTo>
                <a:cubicBezTo>
                  <a:pt x="104" y="134"/>
                  <a:pt x="104" y="134"/>
                  <a:pt x="104" y="133"/>
                </a:cubicBezTo>
                <a:cubicBezTo>
                  <a:pt x="106" y="132"/>
                  <a:pt x="108" y="130"/>
                  <a:pt x="110" y="129"/>
                </a:cubicBezTo>
                <a:cubicBezTo>
                  <a:pt x="116" y="123"/>
                  <a:pt x="123" y="118"/>
                  <a:pt x="130" y="114"/>
                </a:cubicBezTo>
                <a:cubicBezTo>
                  <a:pt x="131" y="113"/>
                  <a:pt x="133" y="112"/>
                  <a:pt x="134" y="111"/>
                </a:cubicBezTo>
                <a:cubicBezTo>
                  <a:pt x="135" y="110"/>
                  <a:pt x="136" y="110"/>
                  <a:pt x="137" y="109"/>
                </a:cubicBezTo>
                <a:cubicBezTo>
                  <a:pt x="138" y="109"/>
                  <a:pt x="139" y="108"/>
                  <a:pt x="140" y="108"/>
                </a:cubicBezTo>
                <a:cubicBezTo>
                  <a:pt x="141" y="107"/>
                  <a:pt x="143" y="106"/>
                  <a:pt x="144" y="105"/>
                </a:cubicBezTo>
                <a:cubicBezTo>
                  <a:pt x="145" y="105"/>
                  <a:pt x="145" y="105"/>
                  <a:pt x="146" y="105"/>
                </a:cubicBezTo>
                <a:cubicBezTo>
                  <a:pt x="148" y="103"/>
                  <a:pt x="151" y="102"/>
                  <a:pt x="153" y="101"/>
                </a:cubicBezTo>
                <a:cubicBezTo>
                  <a:pt x="153" y="101"/>
                  <a:pt x="153" y="101"/>
                  <a:pt x="153" y="101"/>
                </a:cubicBezTo>
                <a:cubicBezTo>
                  <a:pt x="158" y="99"/>
                  <a:pt x="163" y="97"/>
                  <a:pt x="168" y="96"/>
                </a:cubicBezTo>
                <a:cubicBezTo>
                  <a:pt x="168" y="96"/>
                  <a:pt x="168" y="96"/>
                  <a:pt x="168" y="96"/>
                </a:cubicBezTo>
                <a:cubicBezTo>
                  <a:pt x="171" y="95"/>
                  <a:pt x="173" y="94"/>
                  <a:pt x="175" y="93"/>
                </a:cubicBezTo>
                <a:cubicBezTo>
                  <a:pt x="176" y="93"/>
                  <a:pt x="176" y="93"/>
                  <a:pt x="176" y="93"/>
                </a:cubicBezTo>
                <a:cubicBezTo>
                  <a:pt x="178" y="93"/>
                  <a:pt x="180" y="92"/>
                  <a:pt x="182" y="92"/>
                </a:cubicBezTo>
                <a:cubicBezTo>
                  <a:pt x="183" y="91"/>
                  <a:pt x="183" y="91"/>
                  <a:pt x="184" y="91"/>
                </a:cubicBezTo>
                <a:cubicBezTo>
                  <a:pt x="185" y="91"/>
                  <a:pt x="187" y="90"/>
                  <a:pt x="189" y="90"/>
                </a:cubicBezTo>
                <a:cubicBezTo>
                  <a:pt x="189" y="90"/>
                  <a:pt x="190" y="90"/>
                  <a:pt x="191" y="89"/>
                </a:cubicBezTo>
                <a:cubicBezTo>
                  <a:pt x="193" y="89"/>
                  <a:pt x="194" y="89"/>
                  <a:pt x="196" y="88"/>
                </a:cubicBezTo>
                <a:cubicBezTo>
                  <a:pt x="198" y="88"/>
                  <a:pt x="199" y="88"/>
                  <a:pt x="200" y="88"/>
                </a:cubicBezTo>
                <a:cubicBezTo>
                  <a:pt x="201" y="87"/>
                  <a:pt x="201" y="87"/>
                  <a:pt x="202" y="87"/>
                </a:cubicBezTo>
                <a:cubicBezTo>
                  <a:pt x="203" y="87"/>
                  <a:pt x="205" y="87"/>
                  <a:pt x="206" y="87"/>
                </a:cubicBezTo>
                <a:cubicBezTo>
                  <a:pt x="206" y="87"/>
                  <a:pt x="207" y="86"/>
                  <a:pt x="207" y="86"/>
                </a:cubicBezTo>
                <a:cubicBezTo>
                  <a:pt x="209" y="86"/>
                  <a:pt x="210" y="86"/>
                  <a:pt x="211" y="86"/>
                </a:cubicBezTo>
                <a:cubicBezTo>
                  <a:pt x="212" y="86"/>
                  <a:pt x="212" y="86"/>
                  <a:pt x="212" y="86"/>
                </a:cubicBezTo>
                <a:cubicBezTo>
                  <a:pt x="215" y="86"/>
                  <a:pt x="218" y="85"/>
                  <a:pt x="220" y="85"/>
                </a:cubicBezTo>
                <a:cubicBezTo>
                  <a:pt x="220" y="86"/>
                  <a:pt x="220" y="87"/>
                  <a:pt x="220" y="88"/>
                </a:cubicBezTo>
                <a:cubicBezTo>
                  <a:pt x="221" y="90"/>
                  <a:pt x="222" y="92"/>
                  <a:pt x="223" y="94"/>
                </a:cubicBezTo>
                <a:cubicBezTo>
                  <a:pt x="225" y="97"/>
                  <a:pt x="229" y="99"/>
                  <a:pt x="233" y="99"/>
                </a:cubicBezTo>
                <a:cubicBezTo>
                  <a:pt x="237" y="99"/>
                  <a:pt x="241" y="97"/>
                  <a:pt x="243" y="95"/>
                </a:cubicBezTo>
                <a:cubicBezTo>
                  <a:pt x="244" y="95"/>
                  <a:pt x="244" y="95"/>
                  <a:pt x="244" y="94"/>
                </a:cubicBezTo>
                <a:cubicBezTo>
                  <a:pt x="244" y="94"/>
                  <a:pt x="244" y="94"/>
                  <a:pt x="244" y="94"/>
                </a:cubicBezTo>
                <a:cubicBezTo>
                  <a:pt x="244" y="94"/>
                  <a:pt x="245" y="93"/>
                  <a:pt x="245" y="93"/>
                </a:cubicBezTo>
                <a:cubicBezTo>
                  <a:pt x="246" y="93"/>
                  <a:pt x="246" y="93"/>
                  <a:pt x="246" y="93"/>
                </a:cubicBezTo>
                <a:cubicBezTo>
                  <a:pt x="246" y="93"/>
                  <a:pt x="246" y="92"/>
                  <a:pt x="246" y="92"/>
                </a:cubicBezTo>
                <a:cubicBezTo>
                  <a:pt x="248" y="91"/>
                  <a:pt x="251" y="89"/>
                  <a:pt x="253" y="87"/>
                </a:cubicBezTo>
                <a:cubicBezTo>
                  <a:pt x="278" y="90"/>
                  <a:pt x="307" y="102"/>
                  <a:pt x="330" y="116"/>
                </a:cubicBezTo>
                <a:cubicBezTo>
                  <a:pt x="333" y="119"/>
                  <a:pt x="338" y="118"/>
                  <a:pt x="341" y="114"/>
                </a:cubicBezTo>
                <a:cubicBezTo>
                  <a:pt x="343" y="110"/>
                  <a:pt x="342" y="105"/>
                  <a:pt x="338" y="103"/>
                </a:cubicBezTo>
                <a:cubicBezTo>
                  <a:pt x="319" y="90"/>
                  <a:pt x="293" y="79"/>
                  <a:pt x="271" y="74"/>
                </a:cubicBezTo>
                <a:cubicBezTo>
                  <a:pt x="277" y="69"/>
                  <a:pt x="282" y="65"/>
                  <a:pt x="284" y="64"/>
                </a:cubicBezTo>
                <a:cubicBezTo>
                  <a:pt x="287" y="61"/>
                  <a:pt x="290" y="56"/>
                  <a:pt x="290" y="51"/>
                </a:cubicBezTo>
                <a:cubicBezTo>
                  <a:pt x="290" y="51"/>
                  <a:pt x="290" y="51"/>
                  <a:pt x="290" y="51"/>
                </a:cubicBezTo>
                <a:cubicBezTo>
                  <a:pt x="290" y="45"/>
                  <a:pt x="286" y="40"/>
                  <a:pt x="283" y="38"/>
                </a:cubicBezTo>
                <a:cubicBezTo>
                  <a:pt x="279" y="35"/>
                  <a:pt x="243" y="5"/>
                  <a:pt x="240" y="4"/>
                </a:cubicBezTo>
                <a:cubicBezTo>
                  <a:pt x="238" y="1"/>
                  <a:pt x="234" y="0"/>
                  <a:pt x="230" y="0"/>
                </a:cubicBezTo>
                <a:cubicBezTo>
                  <a:pt x="227" y="0"/>
                  <a:pt x="222" y="2"/>
                  <a:pt x="220" y="5"/>
                </a:cubicBezTo>
                <a:cubicBezTo>
                  <a:pt x="218" y="8"/>
                  <a:pt x="218" y="11"/>
                  <a:pt x="218" y="14"/>
                </a:cubicBezTo>
                <a:cubicBezTo>
                  <a:pt x="203" y="16"/>
                  <a:pt x="179" y="22"/>
                  <a:pt x="155" y="38"/>
                </a:cubicBezTo>
                <a:cubicBezTo>
                  <a:pt x="34" y="118"/>
                  <a:pt x="33" y="238"/>
                  <a:pt x="33" y="242"/>
                </a:cubicBezTo>
                <a:cubicBezTo>
                  <a:pt x="33" y="242"/>
                  <a:pt x="33" y="242"/>
                  <a:pt x="33" y="242"/>
                </a:cubicBezTo>
                <a:cubicBezTo>
                  <a:pt x="32" y="250"/>
                  <a:pt x="32" y="257"/>
                  <a:pt x="32" y="264"/>
                </a:cubicBezTo>
                <a:cubicBezTo>
                  <a:pt x="32" y="286"/>
                  <a:pt x="35" y="307"/>
                  <a:pt x="42" y="327"/>
                </a:cubicBezTo>
                <a:cubicBezTo>
                  <a:pt x="36" y="325"/>
                  <a:pt x="31" y="323"/>
                  <a:pt x="29" y="322"/>
                </a:cubicBezTo>
                <a:cubicBezTo>
                  <a:pt x="27" y="322"/>
                  <a:pt x="25" y="321"/>
                  <a:pt x="23" y="321"/>
                </a:cubicBezTo>
                <a:cubicBezTo>
                  <a:pt x="20" y="321"/>
                  <a:pt x="17" y="322"/>
                  <a:pt x="14" y="324"/>
                </a:cubicBezTo>
                <a:cubicBezTo>
                  <a:pt x="10" y="327"/>
                  <a:pt x="7" y="332"/>
                  <a:pt x="7" y="336"/>
                </a:cubicBezTo>
                <a:cubicBezTo>
                  <a:pt x="7" y="342"/>
                  <a:pt x="0" y="388"/>
                  <a:pt x="0" y="391"/>
                </a:cubicBezTo>
                <a:cubicBezTo>
                  <a:pt x="0" y="391"/>
                  <a:pt x="0" y="392"/>
                  <a:pt x="0" y="393"/>
                </a:cubicBezTo>
                <a:cubicBezTo>
                  <a:pt x="0" y="396"/>
                  <a:pt x="1" y="399"/>
                  <a:pt x="3" y="402"/>
                </a:cubicBezTo>
                <a:cubicBezTo>
                  <a:pt x="5" y="405"/>
                  <a:pt x="9" y="407"/>
                  <a:pt x="13" y="407"/>
                </a:cubicBezTo>
                <a:cubicBezTo>
                  <a:pt x="16" y="407"/>
                  <a:pt x="18" y="406"/>
                  <a:pt x="21" y="405"/>
                </a:cubicBezTo>
                <a:cubicBezTo>
                  <a:pt x="30" y="416"/>
                  <a:pt x="48" y="433"/>
                  <a:pt x="74" y="445"/>
                </a:cubicBezTo>
                <a:cubicBezTo>
                  <a:pt x="116" y="465"/>
                  <a:pt x="156" y="472"/>
                  <a:pt x="190" y="472"/>
                </a:cubicBezTo>
                <a:cubicBezTo>
                  <a:pt x="260" y="472"/>
                  <a:pt x="308" y="443"/>
                  <a:pt x="312" y="440"/>
                </a:cubicBezTo>
                <a:cubicBezTo>
                  <a:pt x="312" y="440"/>
                  <a:pt x="312" y="440"/>
                  <a:pt x="312" y="440"/>
                </a:cubicBezTo>
                <a:cubicBezTo>
                  <a:pt x="312" y="440"/>
                  <a:pt x="313" y="440"/>
                  <a:pt x="313" y="440"/>
                </a:cubicBezTo>
                <a:cubicBezTo>
                  <a:pt x="336" y="429"/>
                  <a:pt x="357" y="413"/>
                  <a:pt x="375" y="392"/>
                </a:cubicBezTo>
                <a:cubicBezTo>
                  <a:pt x="377" y="400"/>
                  <a:pt x="378" y="407"/>
                  <a:pt x="378" y="410"/>
                </a:cubicBezTo>
                <a:cubicBezTo>
                  <a:pt x="379" y="414"/>
                  <a:pt x="382" y="419"/>
                  <a:pt x="387" y="421"/>
                </a:cubicBezTo>
                <a:cubicBezTo>
                  <a:pt x="389" y="422"/>
                  <a:pt x="392" y="423"/>
                  <a:pt x="394" y="423"/>
                </a:cubicBezTo>
                <a:cubicBezTo>
                  <a:pt x="394" y="423"/>
                  <a:pt x="394" y="423"/>
                  <a:pt x="394" y="423"/>
                </a:cubicBezTo>
                <a:cubicBezTo>
                  <a:pt x="397" y="423"/>
                  <a:pt x="399" y="422"/>
                  <a:pt x="401" y="421"/>
                </a:cubicBezTo>
                <a:cubicBezTo>
                  <a:pt x="406" y="419"/>
                  <a:pt x="449" y="400"/>
                  <a:pt x="452" y="399"/>
                </a:cubicBezTo>
                <a:cubicBezTo>
                  <a:pt x="454" y="398"/>
                  <a:pt x="456" y="397"/>
                  <a:pt x="458" y="395"/>
                </a:cubicBezTo>
                <a:cubicBezTo>
                  <a:pt x="460" y="393"/>
                  <a:pt x="461" y="390"/>
                  <a:pt x="461" y="387"/>
                </a:cubicBezTo>
                <a:cubicBezTo>
                  <a:pt x="461" y="381"/>
                  <a:pt x="457" y="377"/>
                  <a:pt x="453" y="374"/>
                </a:cubicBezTo>
                <a:close/>
                <a:moveTo>
                  <a:pt x="164" y="51"/>
                </a:moveTo>
                <a:cubicBezTo>
                  <a:pt x="190" y="34"/>
                  <a:pt x="216" y="30"/>
                  <a:pt x="227" y="29"/>
                </a:cubicBezTo>
                <a:cubicBezTo>
                  <a:pt x="231" y="29"/>
                  <a:pt x="234" y="25"/>
                  <a:pt x="234" y="21"/>
                </a:cubicBezTo>
                <a:cubicBezTo>
                  <a:pt x="234" y="20"/>
                  <a:pt x="234" y="19"/>
                  <a:pt x="234" y="19"/>
                </a:cubicBezTo>
                <a:cubicBezTo>
                  <a:pt x="243" y="26"/>
                  <a:pt x="269" y="48"/>
                  <a:pt x="273" y="51"/>
                </a:cubicBezTo>
                <a:cubicBezTo>
                  <a:pt x="273" y="51"/>
                  <a:pt x="274" y="51"/>
                  <a:pt x="274" y="51"/>
                </a:cubicBezTo>
                <a:cubicBezTo>
                  <a:pt x="274" y="51"/>
                  <a:pt x="273" y="51"/>
                  <a:pt x="273" y="52"/>
                </a:cubicBezTo>
                <a:cubicBezTo>
                  <a:pt x="272" y="53"/>
                  <a:pt x="262" y="60"/>
                  <a:pt x="254" y="67"/>
                </a:cubicBezTo>
                <a:cubicBezTo>
                  <a:pt x="247" y="72"/>
                  <a:pt x="240" y="77"/>
                  <a:pt x="236" y="80"/>
                </a:cubicBezTo>
                <a:cubicBezTo>
                  <a:pt x="236" y="79"/>
                  <a:pt x="236" y="78"/>
                  <a:pt x="236" y="77"/>
                </a:cubicBezTo>
                <a:cubicBezTo>
                  <a:pt x="236" y="74"/>
                  <a:pt x="234" y="71"/>
                  <a:pt x="231" y="70"/>
                </a:cubicBezTo>
                <a:cubicBezTo>
                  <a:pt x="231" y="70"/>
                  <a:pt x="231" y="70"/>
                  <a:pt x="231" y="70"/>
                </a:cubicBezTo>
                <a:cubicBezTo>
                  <a:pt x="231" y="70"/>
                  <a:pt x="231" y="70"/>
                  <a:pt x="231" y="70"/>
                </a:cubicBezTo>
                <a:cubicBezTo>
                  <a:pt x="230" y="70"/>
                  <a:pt x="229" y="69"/>
                  <a:pt x="228" y="69"/>
                </a:cubicBezTo>
                <a:cubicBezTo>
                  <a:pt x="228" y="69"/>
                  <a:pt x="227" y="69"/>
                  <a:pt x="227" y="69"/>
                </a:cubicBezTo>
                <a:cubicBezTo>
                  <a:pt x="226" y="69"/>
                  <a:pt x="225" y="69"/>
                  <a:pt x="224" y="69"/>
                </a:cubicBezTo>
                <a:cubicBezTo>
                  <a:pt x="224" y="69"/>
                  <a:pt x="223" y="69"/>
                  <a:pt x="223" y="69"/>
                </a:cubicBezTo>
                <a:cubicBezTo>
                  <a:pt x="222" y="69"/>
                  <a:pt x="220" y="69"/>
                  <a:pt x="219" y="69"/>
                </a:cubicBezTo>
                <a:cubicBezTo>
                  <a:pt x="219" y="69"/>
                  <a:pt x="218" y="69"/>
                  <a:pt x="218" y="69"/>
                </a:cubicBezTo>
                <a:cubicBezTo>
                  <a:pt x="216" y="69"/>
                  <a:pt x="215" y="70"/>
                  <a:pt x="213" y="70"/>
                </a:cubicBezTo>
                <a:cubicBezTo>
                  <a:pt x="213" y="70"/>
                  <a:pt x="212" y="70"/>
                  <a:pt x="212" y="70"/>
                </a:cubicBezTo>
                <a:cubicBezTo>
                  <a:pt x="210" y="70"/>
                  <a:pt x="209" y="70"/>
                  <a:pt x="207" y="70"/>
                </a:cubicBezTo>
                <a:cubicBezTo>
                  <a:pt x="206" y="70"/>
                  <a:pt x="206" y="70"/>
                  <a:pt x="205" y="71"/>
                </a:cubicBezTo>
                <a:cubicBezTo>
                  <a:pt x="204" y="71"/>
                  <a:pt x="202" y="71"/>
                  <a:pt x="200" y="71"/>
                </a:cubicBezTo>
                <a:cubicBezTo>
                  <a:pt x="200" y="71"/>
                  <a:pt x="199" y="71"/>
                  <a:pt x="199" y="72"/>
                </a:cubicBezTo>
                <a:cubicBezTo>
                  <a:pt x="196" y="72"/>
                  <a:pt x="194" y="72"/>
                  <a:pt x="192" y="73"/>
                </a:cubicBezTo>
                <a:cubicBezTo>
                  <a:pt x="191" y="73"/>
                  <a:pt x="190" y="73"/>
                  <a:pt x="189" y="73"/>
                </a:cubicBezTo>
                <a:cubicBezTo>
                  <a:pt x="188" y="74"/>
                  <a:pt x="186" y="74"/>
                  <a:pt x="185" y="74"/>
                </a:cubicBezTo>
                <a:cubicBezTo>
                  <a:pt x="183" y="75"/>
                  <a:pt x="182" y="75"/>
                  <a:pt x="180" y="75"/>
                </a:cubicBezTo>
                <a:cubicBezTo>
                  <a:pt x="179" y="76"/>
                  <a:pt x="178" y="76"/>
                  <a:pt x="177" y="76"/>
                </a:cubicBezTo>
                <a:cubicBezTo>
                  <a:pt x="176" y="77"/>
                  <a:pt x="174" y="77"/>
                  <a:pt x="172" y="78"/>
                </a:cubicBezTo>
                <a:cubicBezTo>
                  <a:pt x="172" y="78"/>
                  <a:pt x="171" y="78"/>
                  <a:pt x="170" y="78"/>
                </a:cubicBezTo>
                <a:cubicBezTo>
                  <a:pt x="168" y="79"/>
                  <a:pt x="166" y="79"/>
                  <a:pt x="164" y="80"/>
                </a:cubicBezTo>
                <a:cubicBezTo>
                  <a:pt x="164" y="80"/>
                  <a:pt x="164" y="80"/>
                  <a:pt x="164" y="80"/>
                </a:cubicBezTo>
                <a:cubicBezTo>
                  <a:pt x="157" y="83"/>
                  <a:pt x="150" y="85"/>
                  <a:pt x="143" y="88"/>
                </a:cubicBezTo>
                <a:cubicBezTo>
                  <a:pt x="143" y="88"/>
                  <a:pt x="143" y="89"/>
                  <a:pt x="142" y="89"/>
                </a:cubicBezTo>
                <a:cubicBezTo>
                  <a:pt x="141" y="89"/>
                  <a:pt x="139" y="90"/>
                  <a:pt x="137" y="91"/>
                </a:cubicBezTo>
                <a:cubicBezTo>
                  <a:pt x="136" y="92"/>
                  <a:pt x="135" y="92"/>
                  <a:pt x="134" y="93"/>
                </a:cubicBezTo>
                <a:cubicBezTo>
                  <a:pt x="133" y="93"/>
                  <a:pt x="131" y="94"/>
                  <a:pt x="130" y="95"/>
                </a:cubicBezTo>
                <a:cubicBezTo>
                  <a:pt x="128" y="96"/>
                  <a:pt x="127" y="97"/>
                  <a:pt x="125" y="97"/>
                </a:cubicBezTo>
                <a:cubicBezTo>
                  <a:pt x="125" y="98"/>
                  <a:pt x="124" y="99"/>
                  <a:pt x="123" y="99"/>
                </a:cubicBezTo>
                <a:cubicBezTo>
                  <a:pt x="122" y="99"/>
                  <a:pt x="122" y="100"/>
                  <a:pt x="121" y="100"/>
                </a:cubicBezTo>
                <a:cubicBezTo>
                  <a:pt x="121" y="100"/>
                  <a:pt x="120" y="101"/>
                  <a:pt x="120" y="101"/>
                </a:cubicBezTo>
                <a:cubicBezTo>
                  <a:pt x="113" y="106"/>
                  <a:pt x="106" y="111"/>
                  <a:pt x="99" y="116"/>
                </a:cubicBezTo>
                <a:cubicBezTo>
                  <a:pt x="99" y="117"/>
                  <a:pt x="98" y="117"/>
                  <a:pt x="98" y="118"/>
                </a:cubicBezTo>
                <a:cubicBezTo>
                  <a:pt x="96" y="120"/>
                  <a:pt x="94" y="121"/>
                  <a:pt x="93" y="122"/>
                </a:cubicBezTo>
                <a:cubicBezTo>
                  <a:pt x="92" y="123"/>
                  <a:pt x="91" y="124"/>
                  <a:pt x="90" y="125"/>
                </a:cubicBezTo>
                <a:cubicBezTo>
                  <a:pt x="89" y="126"/>
                  <a:pt x="88" y="128"/>
                  <a:pt x="87" y="129"/>
                </a:cubicBezTo>
                <a:cubicBezTo>
                  <a:pt x="86" y="129"/>
                  <a:pt x="86" y="130"/>
                  <a:pt x="85" y="130"/>
                </a:cubicBezTo>
                <a:cubicBezTo>
                  <a:pt x="102" y="103"/>
                  <a:pt x="127" y="75"/>
                  <a:pt x="164" y="51"/>
                </a:cubicBezTo>
                <a:close/>
                <a:moveTo>
                  <a:pt x="81" y="431"/>
                </a:moveTo>
                <a:cubicBezTo>
                  <a:pt x="81" y="431"/>
                  <a:pt x="81" y="431"/>
                  <a:pt x="81" y="431"/>
                </a:cubicBezTo>
                <a:cubicBezTo>
                  <a:pt x="53" y="418"/>
                  <a:pt x="36" y="398"/>
                  <a:pt x="29" y="389"/>
                </a:cubicBezTo>
                <a:cubicBezTo>
                  <a:pt x="26" y="386"/>
                  <a:pt x="22" y="385"/>
                  <a:pt x="18" y="387"/>
                </a:cubicBezTo>
                <a:cubicBezTo>
                  <a:pt x="18" y="388"/>
                  <a:pt x="17" y="388"/>
                  <a:pt x="17" y="388"/>
                </a:cubicBezTo>
                <a:cubicBezTo>
                  <a:pt x="18" y="376"/>
                  <a:pt x="23" y="343"/>
                  <a:pt x="23" y="338"/>
                </a:cubicBezTo>
                <a:cubicBezTo>
                  <a:pt x="23" y="338"/>
                  <a:pt x="23" y="338"/>
                  <a:pt x="23" y="337"/>
                </a:cubicBezTo>
                <a:cubicBezTo>
                  <a:pt x="23" y="337"/>
                  <a:pt x="24" y="337"/>
                  <a:pt x="24" y="338"/>
                </a:cubicBezTo>
                <a:cubicBezTo>
                  <a:pt x="26" y="338"/>
                  <a:pt x="37" y="342"/>
                  <a:pt x="47" y="346"/>
                </a:cubicBezTo>
                <a:cubicBezTo>
                  <a:pt x="49" y="347"/>
                  <a:pt x="51" y="348"/>
                  <a:pt x="53" y="349"/>
                </a:cubicBezTo>
                <a:cubicBezTo>
                  <a:pt x="53" y="349"/>
                  <a:pt x="53" y="349"/>
                  <a:pt x="53" y="349"/>
                </a:cubicBezTo>
                <a:cubicBezTo>
                  <a:pt x="54" y="349"/>
                  <a:pt x="54" y="349"/>
                  <a:pt x="55" y="350"/>
                </a:cubicBezTo>
                <a:cubicBezTo>
                  <a:pt x="55" y="350"/>
                  <a:pt x="56" y="350"/>
                  <a:pt x="56" y="350"/>
                </a:cubicBezTo>
                <a:cubicBezTo>
                  <a:pt x="57" y="350"/>
                  <a:pt x="57" y="350"/>
                  <a:pt x="58" y="351"/>
                </a:cubicBezTo>
                <a:cubicBezTo>
                  <a:pt x="59" y="351"/>
                  <a:pt x="60" y="351"/>
                  <a:pt x="61" y="352"/>
                </a:cubicBezTo>
                <a:cubicBezTo>
                  <a:pt x="61" y="352"/>
                  <a:pt x="61" y="352"/>
                  <a:pt x="62" y="352"/>
                </a:cubicBezTo>
                <a:cubicBezTo>
                  <a:pt x="63" y="352"/>
                  <a:pt x="63" y="353"/>
                  <a:pt x="64" y="353"/>
                </a:cubicBezTo>
                <a:cubicBezTo>
                  <a:pt x="65" y="353"/>
                  <a:pt x="65" y="353"/>
                  <a:pt x="65" y="353"/>
                </a:cubicBezTo>
                <a:cubicBezTo>
                  <a:pt x="66" y="354"/>
                  <a:pt x="67" y="354"/>
                  <a:pt x="68" y="354"/>
                </a:cubicBezTo>
                <a:cubicBezTo>
                  <a:pt x="68" y="354"/>
                  <a:pt x="67" y="355"/>
                  <a:pt x="67" y="355"/>
                </a:cubicBezTo>
                <a:cubicBezTo>
                  <a:pt x="67" y="355"/>
                  <a:pt x="66" y="356"/>
                  <a:pt x="65" y="356"/>
                </a:cubicBezTo>
                <a:cubicBezTo>
                  <a:pt x="62" y="358"/>
                  <a:pt x="60" y="363"/>
                  <a:pt x="62" y="367"/>
                </a:cubicBezTo>
                <a:cubicBezTo>
                  <a:pt x="63" y="368"/>
                  <a:pt x="64" y="369"/>
                  <a:pt x="65" y="371"/>
                </a:cubicBezTo>
                <a:cubicBezTo>
                  <a:pt x="65" y="371"/>
                  <a:pt x="65" y="371"/>
                  <a:pt x="65" y="372"/>
                </a:cubicBezTo>
                <a:cubicBezTo>
                  <a:pt x="66" y="373"/>
                  <a:pt x="67" y="374"/>
                  <a:pt x="68" y="376"/>
                </a:cubicBezTo>
                <a:cubicBezTo>
                  <a:pt x="68" y="376"/>
                  <a:pt x="69" y="376"/>
                  <a:pt x="69" y="377"/>
                </a:cubicBezTo>
                <a:cubicBezTo>
                  <a:pt x="70" y="378"/>
                  <a:pt x="71" y="379"/>
                  <a:pt x="72" y="381"/>
                </a:cubicBezTo>
                <a:cubicBezTo>
                  <a:pt x="72" y="381"/>
                  <a:pt x="73" y="382"/>
                  <a:pt x="73" y="382"/>
                </a:cubicBezTo>
                <a:cubicBezTo>
                  <a:pt x="74" y="383"/>
                  <a:pt x="75" y="384"/>
                  <a:pt x="76" y="386"/>
                </a:cubicBezTo>
                <a:cubicBezTo>
                  <a:pt x="76" y="386"/>
                  <a:pt x="77" y="387"/>
                  <a:pt x="77" y="388"/>
                </a:cubicBezTo>
                <a:cubicBezTo>
                  <a:pt x="78" y="389"/>
                  <a:pt x="79" y="390"/>
                  <a:pt x="80" y="391"/>
                </a:cubicBezTo>
                <a:cubicBezTo>
                  <a:pt x="95" y="408"/>
                  <a:pt x="117" y="428"/>
                  <a:pt x="145" y="442"/>
                </a:cubicBezTo>
                <a:cubicBezTo>
                  <a:pt x="146" y="442"/>
                  <a:pt x="146" y="442"/>
                  <a:pt x="147" y="443"/>
                </a:cubicBezTo>
                <a:cubicBezTo>
                  <a:pt x="147" y="443"/>
                  <a:pt x="147" y="443"/>
                  <a:pt x="148" y="443"/>
                </a:cubicBezTo>
                <a:cubicBezTo>
                  <a:pt x="155" y="446"/>
                  <a:pt x="162" y="449"/>
                  <a:pt x="170" y="452"/>
                </a:cubicBezTo>
                <a:cubicBezTo>
                  <a:pt x="176" y="453"/>
                  <a:pt x="181" y="455"/>
                  <a:pt x="186" y="456"/>
                </a:cubicBezTo>
                <a:cubicBezTo>
                  <a:pt x="155" y="455"/>
                  <a:pt x="119" y="449"/>
                  <a:pt x="81" y="431"/>
                </a:cubicBezTo>
                <a:close/>
                <a:moveTo>
                  <a:pt x="440" y="385"/>
                </a:moveTo>
                <a:cubicBezTo>
                  <a:pt x="440" y="386"/>
                  <a:pt x="441" y="386"/>
                  <a:pt x="441" y="386"/>
                </a:cubicBezTo>
                <a:cubicBezTo>
                  <a:pt x="430" y="391"/>
                  <a:pt x="399" y="404"/>
                  <a:pt x="395" y="406"/>
                </a:cubicBezTo>
                <a:cubicBezTo>
                  <a:pt x="394" y="406"/>
                  <a:pt x="394" y="406"/>
                  <a:pt x="394" y="407"/>
                </a:cubicBezTo>
                <a:cubicBezTo>
                  <a:pt x="394" y="406"/>
                  <a:pt x="394" y="406"/>
                  <a:pt x="394" y="406"/>
                </a:cubicBezTo>
                <a:cubicBezTo>
                  <a:pt x="393" y="404"/>
                  <a:pt x="392" y="393"/>
                  <a:pt x="390" y="382"/>
                </a:cubicBezTo>
                <a:cubicBezTo>
                  <a:pt x="389" y="378"/>
                  <a:pt x="389" y="375"/>
                  <a:pt x="388" y="371"/>
                </a:cubicBezTo>
                <a:cubicBezTo>
                  <a:pt x="388" y="371"/>
                  <a:pt x="388" y="371"/>
                  <a:pt x="388" y="371"/>
                </a:cubicBezTo>
                <a:cubicBezTo>
                  <a:pt x="388" y="370"/>
                  <a:pt x="388" y="369"/>
                  <a:pt x="387" y="367"/>
                </a:cubicBezTo>
                <a:cubicBezTo>
                  <a:pt x="387" y="366"/>
                  <a:pt x="387" y="364"/>
                  <a:pt x="387" y="362"/>
                </a:cubicBezTo>
                <a:cubicBezTo>
                  <a:pt x="387" y="362"/>
                  <a:pt x="387" y="362"/>
                  <a:pt x="387" y="362"/>
                </a:cubicBezTo>
                <a:cubicBezTo>
                  <a:pt x="386" y="362"/>
                  <a:pt x="386" y="361"/>
                  <a:pt x="386" y="361"/>
                </a:cubicBezTo>
                <a:cubicBezTo>
                  <a:pt x="386" y="361"/>
                  <a:pt x="386" y="360"/>
                  <a:pt x="386" y="360"/>
                </a:cubicBezTo>
                <a:cubicBezTo>
                  <a:pt x="387" y="360"/>
                  <a:pt x="388" y="360"/>
                  <a:pt x="389" y="361"/>
                </a:cubicBezTo>
                <a:cubicBezTo>
                  <a:pt x="393" y="363"/>
                  <a:pt x="397" y="361"/>
                  <a:pt x="399" y="358"/>
                </a:cubicBezTo>
                <a:cubicBezTo>
                  <a:pt x="407" y="344"/>
                  <a:pt x="418" y="316"/>
                  <a:pt x="421" y="284"/>
                </a:cubicBezTo>
                <a:cubicBezTo>
                  <a:pt x="422" y="283"/>
                  <a:pt x="422" y="282"/>
                  <a:pt x="422" y="282"/>
                </a:cubicBezTo>
                <a:cubicBezTo>
                  <a:pt x="422" y="280"/>
                  <a:pt x="422" y="278"/>
                  <a:pt x="422" y="276"/>
                </a:cubicBezTo>
                <a:cubicBezTo>
                  <a:pt x="422" y="275"/>
                  <a:pt x="422" y="274"/>
                  <a:pt x="422" y="272"/>
                </a:cubicBezTo>
                <a:cubicBezTo>
                  <a:pt x="422" y="271"/>
                  <a:pt x="423" y="269"/>
                  <a:pt x="423" y="267"/>
                </a:cubicBezTo>
                <a:cubicBezTo>
                  <a:pt x="423" y="266"/>
                  <a:pt x="423" y="266"/>
                  <a:pt x="423" y="265"/>
                </a:cubicBezTo>
                <a:cubicBezTo>
                  <a:pt x="423" y="265"/>
                  <a:pt x="423" y="265"/>
                  <a:pt x="423" y="265"/>
                </a:cubicBezTo>
                <a:cubicBezTo>
                  <a:pt x="423" y="265"/>
                  <a:pt x="423" y="264"/>
                  <a:pt x="423" y="264"/>
                </a:cubicBezTo>
                <a:cubicBezTo>
                  <a:pt x="423" y="264"/>
                  <a:pt x="423" y="263"/>
                  <a:pt x="423" y="262"/>
                </a:cubicBezTo>
                <a:cubicBezTo>
                  <a:pt x="423" y="249"/>
                  <a:pt x="421" y="235"/>
                  <a:pt x="418" y="222"/>
                </a:cubicBezTo>
                <a:cubicBezTo>
                  <a:pt x="417" y="219"/>
                  <a:pt x="416" y="216"/>
                  <a:pt x="416" y="213"/>
                </a:cubicBezTo>
                <a:cubicBezTo>
                  <a:pt x="415" y="213"/>
                  <a:pt x="415" y="212"/>
                  <a:pt x="415" y="212"/>
                </a:cubicBezTo>
                <a:cubicBezTo>
                  <a:pt x="415" y="210"/>
                  <a:pt x="414" y="209"/>
                  <a:pt x="414" y="208"/>
                </a:cubicBezTo>
                <a:cubicBezTo>
                  <a:pt x="429" y="234"/>
                  <a:pt x="441" y="268"/>
                  <a:pt x="445" y="310"/>
                </a:cubicBezTo>
                <a:cubicBezTo>
                  <a:pt x="446" y="314"/>
                  <a:pt x="446" y="318"/>
                  <a:pt x="446" y="322"/>
                </a:cubicBezTo>
                <a:cubicBezTo>
                  <a:pt x="446" y="347"/>
                  <a:pt x="439" y="367"/>
                  <a:pt x="436" y="375"/>
                </a:cubicBezTo>
                <a:cubicBezTo>
                  <a:pt x="434" y="379"/>
                  <a:pt x="436" y="384"/>
                  <a:pt x="440" y="385"/>
                </a:cubicBezTo>
                <a:close/>
              </a:path>
            </a:pathLst>
          </a:custGeom>
          <a:solidFill>
            <a:schemeClr val="bg1">
              <a:lumMod val="75000"/>
            </a:schemeClr>
          </a:solidFill>
          <a:ln>
            <a:noFill/>
          </a:ln>
        </p:spPr>
        <p:txBody>
          <a:bodyPr/>
          <a:lstStyle/>
          <a:p>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1024145" y="2396753"/>
            <a:ext cx="8900132" cy="3537802"/>
          </a:xfrm>
          <a:prstGeom prst="rect">
            <a:avLst/>
          </a:prstGeom>
        </p:spPr>
      </p:pic>
      <p:sp>
        <p:nvSpPr>
          <p:cNvPr id="21" name="Freeform 4"/>
          <p:cNvSpPr>
            <a:spLocks noChangeAspect="1" noEditPoints="1"/>
          </p:cNvSpPr>
          <p:nvPr/>
        </p:nvSpPr>
        <p:spPr bwMode="auto">
          <a:xfrm>
            <a:off x="4938684" y="5158088"/>
            <a:ext cx="423511" cy="499138"/>
          </a:xfrm>
          <a:custGeom>
            <a:avLst/>
            <a:gdLst>
              <a:gd name="T0" fmla="*/ 288 w 296"/>
              <a:gd name="T1" fmla="*/ 106 h 349"/>
              <a:gd name="T2" fmla="*/ 296 w 296"/>
              <a:gd name="T3" fmla="*/ 98 h 349"/>
              <a:gd name="T4" fmla="*/ 296 w 296"/>
              <a:gd name="T5" fmla="*/ 53 h 349"/>
              <a:gd name="T6" fmla="*/ 148 w 296"/>
              <a:gd name="T7" fmla="*/ 0 h 349"/>
              <a:gd name="T8" fmla="*/ 0 w 296"/>
              <a:gd name="T9" fmla="*/ 53 h 349"/>
              <a:gd name="T10" fmla="*/ 0 w 296"/>
              <a:gd name="T11" fmla="*/ 55 h 349"/>
              <a:gd name="T12" fmla="*/ 0 w 296"/>
              <a:gd name="T13" fmla="*/ 56 h 349"/>
              <a:gd name="T14" fmla="*/ 0 w 296"/>
              <a:gd name="T15" fmla="*/ 286 h 349"/>
              <a:gd name="T16" fmla="*/ 148 w 296"/>
              <a:gd name="T17" fmla="*/ 349 h 349"/>
              <a:gd name="T18" fmla="*/ 296 w 296"/>
              <a:gd name="T19" fmla="*/ 286 h 349"/>
              <a:gd name="T20" fmla="*/ 296 w 296"/>
              <a:gd name="T21" fmla="*/ 130 h 349"/>
              <a:gd name="T22" fmla="*/ 288 w 296"/>
              <a:gd name="T23" fmla="*/ 122 h 349"/>
              <a:gd name="T24" fmla="*/ 280 w 296"/>
              <a:gd name="T25" fmla="*/ 130 h 349"/>
              <a:gd name="T26" fmla="*/ 280 w 296"/>
              <a:gd name="T27" fmla="*/ 286 h 349"/>
              <a:gd name="T28" fmla="*/ 148 w 296"/>
              <a:gd name="T29" fmla="*/ 333 h 349"/>
              <a:gd name="T30" fmla="*/ 16 w 296"/>
              <a:gd name="T31" fmla="*/ 286 h 349"/>
              <a:gd name="T32" fmla="*/ 16 w 296"/>
              <a:gd name="T33" fmla="*/ 83 h 349"/>
              <a:gd name="T34" fmla="*/ 148 w 296"/>
              <a:gd name="T35" fmla="*/ 106 h 349"/>
              <a:gd name="T36" fmla="*/ 280 w 296"/>
              <a:gd name="T37" fmla="*/ 83 h 349"/>
              <a:gd name="T38" fmla="*/ 280 w 296"/>
              <a:gd name="T39" fmla="*/ 98 h 349"/>
              <a:gd name="T40" fmla="*/ 288 w 296"/>
              <a:gd name="T41" fmla="*/ 106 h 349"/>
              <a:gd name="T42" fmla="*/ 148 w 296"/>
              <a:gd name="T43" fmla="*/ 90 h 349"/>
              <a:gd name="T44" fmla="*/ 16 w 296"/>
              <a:gd name="T45" fmla="*/ 53 h 349"/>
              <a:gd name="T46" fmla="*/ 148 w 296"/>
              <a:gd name="T47" fmla="*/ 16 h 349"/>
              <a:gd name="T48" fmla="*/ 280 w 296"/>
              <a:gd name="T49" fmla="*/ 53 h 349"/>
              <a:gd name="T50" fmla="*/ 148 w 296"/>
              <a:gd name="T51" fmla="*/ 9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D1D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D1D2D4"/>
              </a:solidFill>
            </a:endParaRPr>
          </a:p>
        </p:txBody>
      </p:sp>
      <p:sp>
        <p:nvSpPr>
          <p:cNvPr id="14" name="Freeform 8"/>
          <p:cNvSpPr>
            <a:spLocks noChangeAspect="1" noEditPoints="1"/>
          </p:cNvSpPr>
          <p:nvPr/>
        </p:nvSpPr>
        <p:spPr bwMode="auto">
          <a:xfrm>
            <a:off x="4885598" y="5458753"/>
            <a:ext cx="542480" cy="543516"/>
          </a:xfrm>
          <a:custGeom>
            <a:avLst/>
            <a:gdLst>
              <a:gd name="T0" fmla="*/ 2147483647 w 222"/>
              <a:gd name="T1" fmla="*/ 0 h 222"/>
              <a:gd name="T2" fmla="*/ 0 w 222"/>
              <a:gd name="T3" fmla="*/ 2147483647 h 222"/>
              <a:gd name="T4" fmla="*/ 2147483647 w 222"/>
              <a:gd name="T5" fmla="*/ 2147483647 h 222"/>
              <a:gd name="T6" fmla="*/ 2147483647 w 222"/>
              <a:gd name="T7" fmla="*/ 2147483647 h 222"/>
              <a:gd name="T8" fmla="*/ 2147483647 w 222"/>
              <a:gd name="T9" fmla="*/ 0 h 222"/>
              <a:gd name="T10" fmla="*/ 2147483647 w 222"/>
              <a:gd name="T11" fmla="*/ 2147483647 h 222"/>
              <a:gd name="T12" fmla="*/ 2147483647 w 222"/>
              <a:gd name="T13" fmla="*/ 2147483647 h 222"/>
              <a:gd name="T14" fmla="*/ 2147483647 w 222"/>
              <a:gd name="T15" fmla="*/ 2147483647 h 222"/>
              <a:gd name="T16" fmla="*/ 2147483647 w 222"/>
              <a:gd name="T17" fmla="*/ 2147483647 h 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2"/>
              <a:gd name="T28" fmla="*/ 0 h 222"/>
              <a:gd name="T29" fmla="*/ 222 w 222"/>
              <a:gd name="T30" fmla="*/ 222 h 2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2" h="222">
                <a:moveTo>
                  <a:pt x="111" y="0"/>
                </a:moveTo>
                <a:cubicBezTo>
                  <a:pt x="50" y="0"/>
                  <a:pt x="1" y="50"/>
                  <a:pt x="0" y="111"/>
                </a:cubicBezTo>
                <a:cubicBezTo>
                  <a:pt x="1" y="172"/>
                  <a:pt x="50" y="222"/>
                  <a:pt x="111" y="222"/>
                </a:cubicBezTo>
                <a:cubicBezTo>
                  <a:pt x="172" y="222"/>
                  <a:pt x="222" y="172"/>
                  <a:pt x="222" y="111"/>
                </a:cubicBezTo>
                <a:cubicBezTo>
                  <a:pt x="222" y="50"/>
                  <a:pt x="172" y="0"/>
                  <a:pt x="111" y="0"/>
                </a:cubicBezTo>
                <a:close/>
                <a:moveTo>
                  <a:pt x="111" y="206"/>
                </a:moveTo>
                <a:cubicBezTo>
                  <a:pt x="111" y="16"/>
                  <a:pt x="111" y="16"/>
                  <a:pt x="111" y="16"/>
                </a:cubicBezTo>
                <a:cubicBezTo>
                  <a:pt x="163" y="16"/>
                  <a:pt x="206" y="59"/>
                  <a:pt x="206" y="111"/>
                </a:cubicBezTo>
                <a:cubicBezTo>
                  <a:pt x="206" y="163"/>
                  <a:pt x="163" y="206"/>
                  <a:pt x="111" y="206"/>
                </a:cubicBez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 name="Freeform 4"/>
          <p:cNvSpPr>
            <a:spLocks noChangeAspect="1" noEditPoints="1"/>
          </p:cNvSpPr>
          <p:nvPr/>
        </p:nvSpPr>
        <p:spPr bwMode="auto">
          <a:xfrm>
            <a:off x="5501395" y="5152294"/>
            <a:ext cx="423511" cy="499138"/>
          </a:xfrm>
          <a:custGeom>
            <a:avLst/>
            <a:gdLst>
              <a:gd name="T0" fmla="*/ 288 w 296"/>
              <a:gd name="T1" fmla="*/ 106 h 349"/>
              <a:gd name="T2" fmla="*/ 296 w 296"/>
              <a:gd name="T3" fmla="*/ 98 h 349"/>
              <a:gd name="T4" fmla="*/ 296 w 296"/>
              <a:gd name="T5" fmla="*/ 53 h 349"/>
              <a:gd name="T6" fmla="*/ 148 w 296"/>
              <a:gd name="T7" fmla="*/ 0 h 349"/>
              <a:gd name="T8" fmla="*/ 0 w 296"/>
              <a:gd name="T9" fmla="*/ 53 h 349"/>
              <a:gd name="T10" fmla="*/ 0 w 296"/>
              <a:gd name="T11" fmla="*/ 55 h 349"/>
              <a:gd name="T12" fmla="*/ 0 w 296"/>
              <a:gd name="T13" fmla="*/ 56 h 349"/>
              <a:gd name="T14" fmla="*/ 0 w 296"/>
              <a:gd name="T15" fmla="*/ 286 h 349"/>
              <a:gd name="T16" fmla="*/ 148 w 296"/>
              <a:gd name="T17" fmla="*/ 349 h 349"/>
              <a:gd name="T18" fmla="*/ 296 w 296"/>
              <a:gd name="T19" fmla="*/ 286 h 349"/>
              <a:gd name="T20" fmla="*/ 296 w 296"/>
              <a:gd name="T21" fmla="*/ 130 h 349"/>
              <a:gd name="T22" fmla="*/ 288 w 296"/>
              <a:gd name="T23" fmla="*/ 122 h 349"/>
              <a:gd name="T24" fmla="*/ 280 w 296"/>
              <a:gd name="T25" fmla="*/ 130 h 349"/>
              <a:gd name="T26" fmla="*/ 280 w 296"/>
              <a:gd name="T27" fmla="*/ 286 h 349"/>
              <a:gd name="T28" fmla="*/ 148 w 296"/>
              <a:gd name="T29" fmla="*/ 333 h 349"/>
              <a:gd name="T30" fmla="*/ 16 w 296"/>
              <a:gd name="T31" fmla="*/ 286 h 349"/>
              <a:gd name="T32" fmla="*/ 16 w 296"/>
              <a:gd name="T33" fmla="*/ 83 h 349"/>
              <a:gd name="T34" fmla="*/ 148 w 296"/>
              <a:gd name="T35" fmla="*/ 106 h 349"/>
              <a:gd name="T36" fmla="*/ 280 w 296"/>
              <a:gd name="T37" fmla="*/ 83 h 349"/>
              <a:gd name="T38" fmla="*/ 280 w 296"/>
              <a:gd name="T39" fmla="*/ 98 h 349"/>
              <a:gd name="T40" fmla="*/ 288 w 296"/>
              <a:gd name="T41" fmla="*/ 106 h 349"/>
              <a:gd name="T42" fmla="*/ 148 w 296"/>
              <a:gd name="T43" fmla="*/ 90 h 349"/>
              <a:gd name="T44" fmla="*/ 16 w 296"/>
              <a:gd name="T45" fmla="*/ 53 h 349"/>
              <a:gd name="T46" fmla="*/ 148 w 296"/>
              <a:gd name="T47" fmla="*/ 16 h 349"/>
              <a:gd name="T48" fmla="*/ 280 w 296"/>
              <a:gd name="T49" fmla="*/ 53 h 349"/>
              <a:gd name="T50" fmla="*/ 148 w 296"/>
              <a:gd name="T51" fmla="*/ 9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D1D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D1D2D4"/>
              </a:solidFill>
            </a:endParaRPr>
          </a:p>
        </p:txBody>
      </p:sp>
      <p:sp>
        <p:nvSpPr>
          <p:cNvPr id="13" name="Freeform 7"/>
          <p:cNvSpPr>
            <a:spLocks noChangeAspect="1" noEditPoints="1"/>
          </p:cNvSpPr>
          <p:nvPr/>
        </p:nvSpPr>
        <p:spPr bwMode="auto">
          <a:xfrm>
            <a:off x="5439487" y="5458753"/>
            <a:ext cx="540410" cy="543516"/>
          </a:xfrm>
          <a:custGeom>
            <a:avLst/>
            <a:gdLst>
              <a:gd name="T0" fmla="*/ 2147483647 w 221"/>
              <a:gd name="T1" fmla="*/ 0 h 222"/>
              <a:gd name="T2" fmla="*/ 0 w 221"/>
              <a:gd name="T3" fmla="*/ 2147483647 h 222"/>
              <a:gd name="T4" fmla="*/ 2147483647 w 221"/>
              <a:gd name="T5" fmla="*/ 2147483647 h 222"/>
              <a:gd name="T6" fmla="*/ 2147483647 w 221"/>
              <a:gd name="T7" fmla="*/ 2147483647 h 222"/>
              <a:gd name="T8" fmla="*/ 2147483647 w 221"/>
              <a:gd name="T9" fmla="*/ 0 h 222"/>
              <a:gd name="T10" fmla="*/ 2147483647 w 221"/>
              <a:gd name="T11" fmla="*/ 2147483647 h 222"/>
              <a:gd name="T12" fmla="*/ 2147483647 w 221"/>
              <a:gd name="T13" fmla="*/ 2147483647 h 222"/>
              <a:gd name="T14" fmla="*/ 2147483647 w 221"/>
              <a:gd name="T15" fmla="*/ 2147483647 h 222"/>
              <a:gd name="T16" fmla="*/ 2147483647 w 221"/>
              <a:gd name="T17" fmla="*/ 2147483647 h 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1"/>
              <a:gd name="T28" fmla="*/ 0 h 222"/>
              <a:gd name="T29" fmla="*/ 221 w 221"/>
              <a:gd name="T30" fmla="*/ 222 h 2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1" h="222">
                <a:moveTo>
                  <a:pt x="110" y="0"/>
                </a:moveTo>
                <a:cubicBezTo>
                  <a:pt x="49" y="0"/>
                  <a:pt x="0" y="50"/>
                  <a:pt x="0" y="111"/>
                </a:cubicBezTo>
                <a:cubicBezTo>
                  <a:pt x="0" y="172"/>
                  <a:pt x="49" y="222"/>
                  <a:pt x="110" y="222"/>
                </a:cubicBezTo>
                <a:cubicBezTo>
                  <a:pt x="171" y="222"/>
                  <a:pt x="221" y="172"/>
                  <a:pt x="221" y="111"/>
                </a:cubicBezTo>
                <a:cubicBezTo>
                  <a:pt x="221" y="50"/>
                  <a:pt x="171" y="0"/>
                  <a:pt x="110" y="0"/>
                </a:cubicBezTo>
                <a:close/>
                <a:moveTo>
                  <a:pt x="16" y="111"/>
                </a:moveTo>
                <a:cubicBezTo>
                  <a:pt x="16" y="59"/>
                  <a:pt x="58" y="16"/>
                  <a:pt x="110" y="16"/>
                </a:cubicBezTo>
                <a:cubicBezTo>
                  <a:pt x="110" y="206"/>
                  <a:pt x="110" y="206"/>
                  <a:pt x="110" y="206"/>
                </a:cubicBezTo>
                <a:cubicBezTo>
                  <a:pt x="58" y="206"/>
                  <a:pt x="16" y="163"/>
                  <a:pt x="16" y="111"/>
                </a:cubicBez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28"/>
          <p:cNvSpPr/>
          <p:nvPr/>
        </p:nvSpPr>
        <p:spPr bwMode="auto">
          <a:xfrm>
            <a:off x="4105000" y="4609214"/>
            <a:ext cx="2107131" cy="499730"/>
          </a:xfrm>
          <a:custGeom>
            <a:avLst/>
            <a:gdLst>
              <a:gd name="connsiteX0" fmla="*/ 627321 w 1935126"/>
              <a:gd name="connsiteY0" fmla="*/ 10633 h 499730"/>
              <a:gd name="connsiteX1" fmla="*/ 0 w 1935126"/>
              <a:gd name="connsiteY1" fmla="*/ 499730 h 499730"/>
              <a:gd name="connsiteX2" fmla="*/ 1935126 w 1935126"/>
              <a:gd name="connsiteY2" fmla="*/ 489098 h 499730"/>
              <a:gd name="connsiteX3" fmla="*/ 1222744 w 1935126"/>
              <a:gd name="connsiteY3" fmla="*/ 0 h 499730"/>
              <a:gd name="connsiteX4" fmla="*/ 627321 w 1935126"/>
              <a:gd name="connsiteY4" fmla="*/ 10633 h 49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126" h="499730">
                <a:moveTo>
                  <a:pt x="627321" y="10633"/>
                </a:moveTo>
                <a:lnTo>
                  <a:pt x="0" y="499730"/>
                </a:lnTo>
                <a:lnTo>
                  <a:pt x="1935126" y="489098"/>
                </a:lnTo>
                <a:lnTo>
                  <a:pt x="1222744" y="0"/>
                </a:lnTo>
                <a:lnTo>
                  <a:pt x="627321" y="10633"/>
                </a:lnTo>
                <a:close/>
              </a:path>
            </a:pathLst>
          </a:custGeom>
          <a:solidFill>
            <a:srgbClr val="C8DBD9"/>
          </a:solidFill>
          <a:ln w="12700" cap="flat" cmpd="sng" algn="ctr">
            <a:noFill/>
            <a:prstDash val="solid"/>
            <a:round/>
            <a:headEnd type="none" w="med" len="med"/>
            <a:tailEnd type="none" w="med" len="med"/>
          </a:ln>
          <a:effectLst/>
          <a:extLs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rgbClr val="C8DBD9"/>
              </a:solidFill>
              <a:effectLst/>
              <a:latin typeface="Arial" charset="0"/>
            </a:endParaRPr>
          </a:p>
        </p:txBody>
      </p:sp>
      <p:sp>
        <p:nvSpPr>
          <p:cNvPr id="2" name="Title 1"/>
          <p:cNvSpPr>
            <a:spLocks noGrp="1"/>
          </p:cNvSpPr>
          <p:nvPr>
            <p:ph type="title"/>
          </p:nvPr>
        </p:nvSpPr>
        <p:spPr/>
        <p:txBody>
          <a:bodyPr>
            <a:normAutofit fontScale="90000"/>
          </a:bodyPr>
          <a:lstStyle/>
          <a:p>
            <a:r>
              <a:rPr lang="en-US" dirty="0"/>
              <a:t>Typical video infrastructure implementation</a:t>
            </a:r>
          </a:p>
        </p:txBody>
      </p:sp>
      <p:sp>
        <p:nvSpPr>
          <p:cNvPr id="17" name="Freeform 4"/>
          <p:cNvSpPr>
            <a:spLocks noChangeAspect="1" noEditPoints="1"/>
          </p:cNvSpPr>
          <p:nvPr/>
        </p:nvSpPr>
        <p:spPr bwMode="auto">
          <a:xfrm>
            <a:off x="4375973" y="5162628"/>
            <a:ext cx="423511" cy="499138"/>
          </a:xfrm>
          <a:custGeom>
            <a:avLst/>
            <a:gdLst>
              <a:gd name="T0" fmla="*/ 288 w 296"/>
              <a:gd name="T1" fmla="*/ 106 h 349"/>
              <a:gd name="T2" fmla="*/ 296 w 296"/>
              <a:gd name="T3" fmla="*/ 98 h 349"/>
              <a:gd name="T4" fmla="*/ 296 w 296"/>
              <a:gd name="T5" fmla="*/ 53 h 349"/>
              <a:gd name="T6" fmla="*/ 148 w 296"/>
              <a:gd name="T7" fmla="*/ 0 h 349"/>
              <a:gd name="T8" fmla="*/ 0 w 296"/>
              <a:gd name="T9" fmla="*/ 53 h 349"/>
              <a:gd name="T10" fmla="*/ 0 w 296"/>
              <a:gd name="T11" fmla="*/ 55 h 349"/>
              <a:gd name="T12" fmla="*/ 0 w 296"/>
              <a:gd name="T13" fmla="*/ 56 h 349"/>
              <a:gd name="T14" fmla="*/ 0 w 296"/>
              <a:gd name="T15" fmla="*/ 286 h 349"/>
              <a:gd name="T16" fmla="*/ 148 w 296"/>
              <a:gd name="T17" fmla="*/ 349 h 349"/>
              <a:gd name="T18" fmla="*/ 296 w 296"/>
              <a:gd name="T19" fmla="*/ 286 h 349"/>
              <a:gd name="T20" fmla="*/ 296 w 296"/>
              <a:gd name="T21" fmla="*/ 130 h 349"/>
              <a:gd name="T22" fmla="*/ 288 w 296"/>
              <a:gd name="T23" fmla="*/ 122 h 349"/>
              <a:gd name="T24" fmla="*/ 280 w 296"/>
              <a:gd name="T25" fmla="*/ 130 h 349"/>
              <a:gd name="T26" fmla="*/ 280 w 296"/>
              <a:gd name="T27" fmla="*/ 286 h 349"/>
              <a:gd name="T28" fmla="*/ 148 w 296"/>
              <a:gd name="T29" fmla="*/ 333 h 349"/>
              <a:gd name="T30" fmla="*/ 16 w 296"/>
              <a:gd name="T31" fmla="*/ 286 h 349"/>
              <a:gd name="T32" fmla="*/ 16 w 296"/>
              <a:gd name="T33" fmla="*/ 83 h 349"/>
              <a:gd name="T34" fmla="*/ 148 w 296"/>
              <a:gd name="T35" fmla="*/ 106 h 349"/>
              <a:gd name="T36" fmla="*/ 280 w 296"/>
              <a:gd name="T37" fmla="*/ 83 h 349"/>
              <a:gd name="T38" fmla="*/ 280 w 296"/>
              <a:gd name="T39" fmla="*/ 98 h 349"/>
              <a:gd name="T40" fmla="*/ 288 w 296"/>
              <a:gd name="T41" fmla="*/ 106 h 349"/>
              <a:gd name="T42" fmla="*/ 148 w 296"/>
              <a:gd name="T43" fmla="*/ 90 h 349"/>
              <a:gd name="T44" fmla="*/ 16 w 296"/>
              <a:gd name="T45" fmla="*/ 53 h 349"/>
              <a:gd name="T46" fmla="*/ 148 w 296"/>
              <a:gd name="T47" fmla="*/ 16 h 349"/>
              <a:gd name="T48" fmla="*/ 280 w 296"/>
              <a:gd name="T49" fmla="*/ 53 h 349"/>
              <a:gd name="T50" fmla="*/ 148 w 296"/>
              <a:gd name="T51" fmla="*/ 9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D1D2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D1D2D4"/>
              </a:solidFill>
            </a:endParaRPr>
          </a:p>
        </p:txBody>
      </p:sp>
      <p:sp>
        <p:nvSpPr>
          <p:cNvPr id="12" name="Freeform 6"/>
          <p:cNvSpPr>
            <a:spLocks noChangeAspect="1" noEditPoints="1"/>
          </p:cNvSpPr>
          <p:nvPr/>
        </p:nvSpPr>
        <p:spPr bwMode="auto">
          <a:xfrm>
            <a:off x="4886116" y="5458753"/>
            <a:ext cx="541445" cy="543516"/>
          </a:xfrm>
          <a:custGeom>
            <a:avLst/>
            <a:gdLst>
              <a:gd name="T0" fmla="*/ 2147483647 w 221"/>
              <a:gd name="T1" fmla="*/ 0 h 222"/>
              <a:gd name="T2" fmla="*/ 0 w 221"/>
              <a:gd name="T3" fmla="*/ 2147483647 h 222"/>
              <a:gd name="T4" fmla="*/ 2147483647 w 221"/>
              <a:gd name="T5" fmla="*/ 2147483647 h 222"/>
              <a:gd name="T6" fmla="*/ 2147483647 w 221"/>
              <a:gd name="T7" fmla="*/ 2147483647 h 222"/>
              <a:gd name="T8" fmla="*/ 2147483647 w 221"/>
              <a:gd name="T9" fmla="*/ 0 h 222"/>
              <a:gd name="T10" fmla="*/ 2147483647 w 221"/>
              <a:gd name="T11" fmla="*/ 2147483647 h 222"/>
              <a:gd name="T12" fmla="*/ 2147483647 w 221"/>
              <a:gd name="T13" fmla="*/ 2147483647 h 222"/>
              <a:gd name="T14" fmla="*/ 2147483647 w 221"/>
              <a:gd name="T15" fmla="*/ 2147483647 h 222"/>
              <a:gd name="T16" fmla="*/ 2147483647 w 221"/>
              <a:gd name="T17" fmla="*/ 2147483647 h 222"/>
              <a:gd name="T18" fmla="*/ 2147483647 w 221"/>
              <a:gd name="T19" fmla="*/ 2147483647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1"/>
              <a:gd name="T31" fmla="*/ 0 h 222"/>
              <a:gd name="T32" fmla="*/ 221 w 221"/>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1" h="222">
                <a:moveTo>
                  <a:pt x="110" y="0"/>
                </a:moveTo>
                <a:cubicBezTo>
                  <a:pt x="49" y="0"/>
                  <a:pt x="0" y="50"/>
                  <a:pt x="0" y="111"/>
                </a:cubicBezTo>
                <a:cubicBezTo>
                  <a:pt x="0" y="172"/>
                  <a:pt x="49" y="222"/>
                  <a:pt x="110" y="222"/>
                </a:cubicBezTo>
                <a:cubicBezTo>
                  <a:pt x="171" y="222"/>
                  <a:pt x="221" y="172"/>
                  <a:pt x="221" y="111"/>
                </a:cubicBezTo>
                <a:cubicBezTo>
                  <a:pt x="221" y="50"/>
                  <a:pt x="171" y="0"/>
                  <a:pt x="110" y="0"/>
                </a:cubicBezTo>
                <a:close/>
                <a:moveTo>
                  <a:pt x="205" y="111"/>
                </a:moveTo>
                <a:cubicBezTo>
                  <a:pt x="205" y="111"/>
                  <a:pt x="205" y="111"/>
                  <a:pt x="205" y="111"/>
                </a:cubicBezTo>
                <a:cubicBezTo>
                  <a:pt x="110" y="111"/>
                  <a:pt x="110" y="111"/>
                  <a:pt x="110" y="111"/>
                </a:cubicBezTo>
                <a:cubicBezTo>
                  <a:pt x="110" y="16"/>
                  <a:pt x="110" y="16"/>
                  <a:pt x="110" y="16"/>
                </a:cubicBezTo>
                <a:cubicBezTo>
                  <a:pt x="162" y="16"/>
                  <a:pt x="205" y="59"/>
                  <a:pt x="205" y="111"/>
                </a:cubicBez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 name="Freeform 6"/>
          <p:cNvSpPr>
            <a:spLocks noChangeAspect="1" noEditPoints="1"/>
          </p:cNvSpPr>
          <p:nvPr/>
        </p:nvSpPr>
        <p:spPr bwMode="auto">
          <a:xfrm>
            <a:off x="4886116" y="5458753"/>
            <a:ext cx="541445" cy="543516"/>
          </a:xfrm>
          <a:custGeom>
            <a:avLst/>
            <a:gdLst>
              <a:gd name="T0" fmla="*/ 2147483647 w 221"/>
              <a:gd name="T1" fmla="*/ 0 h 222"/>
              <a:gd name="T2" fmla="*/ 0 w 221"/>
              <a:gd name="T3" fmla="*/ 2147483647 h 222"/>
              <a:gd name="T4" fmla="*/ 2147483647 w 221"/>
              <a:gd name="T5" fmla="*/ 2147483647 h 222"/>
              <a:gd name="T6" fmla="*/ 2147483647 w 221"/>
              <a:gd name="T7" fmla="*/ 2147483647 h 222"/>
              <a:gd name="T8" fmla="*/ 2147483647 w 221"/>
              <a:gd name="T9" fmla="*/ 0 h 222"/>
              <a:gd name="T10" fmla="*/ 2147483647 w 221"/>
              <a:gd name="T11" fmla="*/ 2147483647 h 222"/>
              <a:gd name="T12" fmla="*/ 2147483647 w 221"/>
              <a:gd name="T13" fmla="*/ 2147483647 h 222"/>
              <a:gd name="T14" fmla="*/ 2147483647 w 221"/>
              <a:gd name="T15" fmla="*/ 2147483647 h 222"/>
              <a:gd name="T16" fmla="*/ 2147483647 w 221"/>
              <a:gd name="T17" fmla="*/ 2147483647 h 222"/>
              <a:gd name="T18" fmla="*/ 2147483647 w 221"/>
              <a:gd name="T19" fmla="*/ 2147483647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1"/>
              <a:gd name="T31" fmla="*/ 0 h 222"/>
              <a:gd name="T32" fmla="*/ 221 w 221"/>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1" h="222">
                <a:moveTo>
                  <a:pt x="110" y="0"/>
                </a:moveTo>
                <a:cubicBezTo>
                  <a:pt x="49" y="0"/>
                  <a:pt x="0" y="50"/>
                  <a:pt x="0" y="111"/>
                </a:cubicBezTo>
                <a:cubicBezTo>
                  <a:pt x="0" y="172"/>
                  <a:pt x="49" y="222"/>
                  <a:pt x="110" y="222"/>
                </a:cubicBezTo>
                <a:cubicBezTo>
                  <a:pt x="171" y="222"/>
                  <a:pt x="221" y="172"/>
                  <a:pt x="221" y="111"/>
                </a:cubicBezTo>
                <a:cubicBezTo>
                  <a:pt x="221" y="50"/>
                  <a:pt x="171" y="0"/>
                  <a:pt x="110" y="0"/>
                </a:cubicBezTo>
                <a:close/>
                <a:moveTo>
                  <a:pt x="205" y="111"/>
                </a:moveTo>
                <a:cubicBezTo>
                  <a:pt x="205" y="111"/>
                  <a:pt x="205" y="111"/>
                  <a:pt x="205" y="111"/>
                </a:cubicBezTo>
                <a:cubicBezTo>
                  <a:pt x="110" y="111"/>
                  <a:pt x="110" y="111"/>
                  <a:pt x="110" y="111"/>
                </a:cubicBezTo>
                <a:cubicBezTo>
                  <a:pt x="110" y="16"/>
                  <a:pt x="110" y="16"/>
                  <a:pt x="110" y="16"/>
                </a:cubicBezTo>
                <a:cubicBezTo>
                  <a:pt x="162" y="16"/>
                  <a:pt x="205" y="59"/>
                  <a:pt x="205" y="111"/>
                </a:cubicBez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 name="Freeform 6"/>
          <p:cNvSpPr>
            <a:spLocks noChangeAspect="1" noEditPoints="1"/>
          </p:cNvSpPr>
          <p:nvPr/>
        </p:nvSpPr>
        <p:spPr bwMode="auto">
          <a:xfrm>
            <a:off x="5438970" y="5458753"/>
            <a:ext cx="541445" cy="543516"/>
          </a:xfrm>
          <a:custGeom>
            <a:avLst/>
            <a:gdLst>
              <a:gd name="T0" fmla="*/ 2147483647 w 221"/>
              <a:gd name="T1" fmla="*/ 0 h 222"/>
              <a:gd name="T2" fmla="*/ 0 w 221"/>
              <a:gd name="T3" fmla="*/ 2147483647 h 222"/>
              <a:gd name="T4" fmla="*/ 2147483647 w 221"/>
              <a:gd name="T5" fmla="*/ 2147483647 h 222"/>
              <a:gd name="T6" fmla="*/ 2147483647 w 221"/>
              <a:gd name="T7" fmla="*/ 2147483647 h 222"/>
              <a:gd name="T8" fmla="*/ 2147483647 w 221"/>
              <a:gd name="T9" fmla="*/ 0 h 222"/>
              <a:gd name="T10" fmla="*/ 2147483647 w 221"/>
              <a:gd name="T11" fmla="*/ 2147483647 h 222"/>
              <a:gd name="T12" fmla="*/ 2147483647 w 221"/>
              <a:gd name="T13" fmla="*/ 2147483647 h 222"/>
              <a:gd name="T14" fmla="*/ 2147483647 w 221"/>
              <a:gd name="T15" fmla="*/ 2147483647 h 222"/>
              <a:gd name="T16" fmla="*/ 2147483647 w 221"/>
              <a:gd name="T17" fmla="*/ 2147483647 h 222"/>
              <a:gd name="T18" fmla="*/ 2147483647 w 221"/>
              <a:gd name="T19" fmla="*/ 2147483647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1"/>
              <a:gd name="T31" fmla="*/ 0 h 222"/>
              <a:gd name="T32" fmla="*/ 221 w 221"/>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1" h="222">
                <a:moveTo>
                  <a:pt x="110" y="0"/>
                </a:moveTo>
                <a:cubicBezTo>
                  <a:pt x="49" y="0"/>
                  <a:pt x="0" y="50"/>
                  <a:pt x="0" y="111"/>
                </a:cubicBezTo>
                <a:cubicBezTo>
                  <a:pt x="0" y="172"/>
                  <a:pt x="49" y="222"/>
                  <a:pt x="110" y="222"/>
                </a:cubicBezTo>
                <a:cubicBezTo>
                  <a:pt x="171" y="222"/>
                  <a:pt x="221" y="172"/>
                  <a:pt x="221" y="111"/>
                </a:cubicBezTo>
                <a:cubicBezTo>
                  <a:pt x="221" y="50"/>
                  <a:pt x="171" y="0"/>
                  <a:pt x="110" y="0"/>
                </a:cubicBezTo>
                <a:close/>
                <a:moveTo>
                  <a:pt x="205" y="111"/>
                </a:moveTo>
                <a:cubicBezTo>
                  <a:pt x="205" y="111"/>
                  <a:pt x="205" y="111"/>
                  <a:pt x="205" y="111"/>
                </a:cubicBezTo>
                <a:cubicBezTo>
                  <a:pt x="110" y="111"/>
                  <a:pt x="110" y="111"/>
                  <a:pt x="110" y="111"/>
                </a:cubicBezTo>
                <a:cubicBezTo>
                  <a:pt x="110" y="16"/>
                  <a:pt x="110" y="16"/>
                  <a:pt x="110" y="16"/>
                </a:cubicBezTo>
                <a:cubicBezTo>
                  <a:pt x="162" y="16"/>
                  <a:pt x="205" y="59"/>
                  <a:pt x="205" y="111"/>
                </a:cubicBez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 name="Rectangle 24"/>
          <p:cNvSpPr/>
          <p:nvPr/>
        </p:nvSpPr>
        <p:spPr bwMode="auto">
          <a:xfrm>
            <a:off x="4105000" y="5097876"/>
            <a:ext cx="2084797" cy="1198522"/>
          </a:xfrm>
          <a:prstGeom prst="rect">
            <a:avLst/>
          </a:prstGeom>
          <a:noFill/>
          <a:ln w="28575" cap="flat" cmpd="sng" algn="ctr">
            <a:solidFill>
              <a:srgbClr val="C8DBD9"/>
            </a:solidFill>
            <a:prstDash val="solid"/>
            <a:round/>
            <a:headEnd type="none" w="med" len="med"/>
            <a:tailEnd type="none" w="med" len="med"/>
          </a:ln>
          <a:effectLst/>
          <a:extLst>
            <a:ext uri="{909E8E84-426E-40DD-AFC4-6F175D3DCCD1}">
              <a14:hiddenFill xmlns:a14="http://schemas.microsoft.com/office/drawing/2010/main" xmlns="">
                <a:solidFill>
                  <a:srgbClr val="C8DBD9"/>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rgbClr val="00625F"/>
              </a:solidFill>
              <a:effectLst/>
              <a:latin typeface="Arial" charset="0"/>
            </a:endParaRPr>
          </a:p>
        </p:txBody>
      </p:sp>
      <p:sp>
        <p:nvSpPr>
          <p:cNvPr id="26" name="TextBox 25"/>
          <p:cNvSpPr txBox="1"/>
          <p:nvPr/>
        </p:nvSpPr>
        <p:spPr>
          <a:xfrm>
            <a:off x="4201510" y="6042636"/>
            <a:ext cx="1924492" cy="307777"/>
          </a:xfrm>
          <a:prstGeom prst="rect">
            <a:avLst/>
          </a:prstGeom>
          <a:noFill/>
        </p:spPr>
        <p:txBody>
          <a:bodyPr wrap="square" rtlCol="0">
            <a:spAutoFit/>
          </a:bodyPr>
          <a:lstStyle/>
          <a:p>
            <a:pPr algn="ctr"/>
            <a:r>
              <a:rPr lang="en-US" sz="1400" dirty="0">
                <a:solidFill>
                  <a:srgbClr val="00625F"/>
                </a:solidFill>
              </a:rPr>
              <a:t>STORAGE </a:t>
            </a:r>
            <a:r>
              <a:rPr lang="en-US" sz="1400" cap="all" dirty="0">
                <a:solidFill>
                  <a:srgbClr val="00625F"/>
                </a:solidFill>
              </a:rPr>
              <a:t>levels</a:t>
            </a:r>
          </a:p>
        </p:txBody>
      </p:sp>
      <p:sp>
        <p:nvSpPr>
          <p:cNvPr id="9" name="Freeform 3"/>
          <p:cNvSpPr>
            <a:spLocks noChangeAspect="1" noEditPoints="1"/>
          </p:cNvSpPr>
          <p:nvPr/>
        </p:nvSpPr>
        <p:spPr bwMode="auto">
          <a:xfrm>
            <a:off x="4327177" y="5458753"/>
            <a:ext cx="540410" cy="543516"/>
          </a:xfrm>
          <a:custGeom>
            <a:avLst/>
            <a:gdLst>
              <a:gd name="T0" fmla="*/ 0 w 221"/>
              <a:gd name="T1" fmla="*/ 2147483647 h 222"/>
              <a:gd name="T2" fmla="*/ 2147483647 w 221"/>
              <a:gd name="T3" fmla="*/ 0 h 222"/>
              <a:gd name="T4" fmla="*/ 2147483647 w 221"/>
              <a:gd name="T5" fmla="*/ 0 h 222"/>
              <a:gd name="T6" fmla="*/ 2147483647 w 221"/>
              <a:gd name="T7" fmla="*/ 2147483647 h 222"/>
              <a:gd name="T8" fmla="*/ 2147483647 w 221"/>
              <a:gd name="T9" fmla="*/ 2147483647 h 222"/>
              <a:gd name="T10" fmla="*/ 2147483647 w 221"/>
              <a:gd name="T11" fmla="*/ 2147483647 h 222"/>
              <a:gd name="T12" fmla="*/ 2147483647 w 221"/>
              <a:gd name="T13" fmla="*/ 2147483647 h 222"/>
              <a:gd name="T14" fmla="*/ 0 w 221"/>
              <a:gd name="T15" fmla="*/ 2147483647 h 222"/>
              <a:gd name="T16" fmla="*/ 2147483647 w 221"/>
              <a:gd name="T17" fmla="*/ 2147483647 h 222"/>
              <a:gd name="T18" fmla="*/ 2147483647 w 221"/>
              <a:gd name="T19" fmla="*/ 2147483647 h 222"/>
              <a:gd name="T20" fmla="*/ 2147483647 w 221"/>
              <a:gd name="T21" fmla="*/ 2147483647 h 222"/>
              <a:gd name="T22" fmla="*/ 2147483647 w 221"/>
              <a:gd name="T23" fmla="*/ 2147483647 h 222"/>
              <a:gd name="T24" fmla="*/ 2147483647 w 221"/>
              <a:gd name="T25" fmla="*/ 2147483647 h 222"/>
              <a:gd name="T26" fmla="*/ 2147483647 w 221"/>
              <a:gd name="T27" fmla="*/ 2147483647 h 222"/>
              <a:gd name="T28" fmla="*/ 2147483647 w 221"/>
              <a:gd name="T29" fmla="*/ 2147483647 h 222"/>
              <a:gd name="T30" fmla="*/ 2147483647 w 221"/>
              <a:gd name="T31" fmla="*/ 2147483647 h 2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1"/>
              <a:gd name="T49" fmla="*/ 0 h 222"/>
              <a:gd name="T50" fmla="*/ 221 w 221"/>
              <a:gd name="T51" fmla="*/ 222 h 2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1" h="222">
                <a:moveTo>
                  <a:pt x="0" y="111"/>
                </a:moveTo>
                <a:cubicBezTo>
                  <a:pt x="0" y="50"/>
                  <a:pt x="49" y="0"/>
                  <a:pt x="111" y="0"/>
                </a:cubicBezTo>
                <a:cubicBezTo>
                  <a:pt x="111" y="0"/>
                  <a:pt x="111" y="0"/>
                  <a:pt x="111" y="0"/>
                </a:cubicBezTo>
                <a:cubicBezTo>
                  <a:pt x="172" y="0"/>
                  <a:pt x="221" y="50"/>
                  <a:pt x="221" y="111"/>
                </a:cubicBezTo>
                <a:cubicBezTo>
                  <a:pt x="221" y="111"/>
                  <a:pt x="221" y="111"/>
                  <a:pt x="221" y="111"/>
                </a:cubicBezTo>
                <a:cubicBezTo>
                  <a:pt x="221" y="172"/>
                  <a:pt x="172" y="222"/>
                  <a:pt x="111" y="222"/>
                </a:cubicBezTo>
                <a:cubicBezTo>
                  <a:pt x="111" y="222"/>
                  <a:pt x="111" y="222"/>
                  <a:pt x="111" y="222"/>
                </a:cubicBezTo>
                <a:cubicBezTo>
                  <a:pt x="49" y="222"/>
                  <a:pt x="0" y="172"/>
                  <a:pt x="0" y="111"/>
                </a:cubicBezTo>
                <a:close/>
                <a:moveTo>
                  <a:pt x="16" y="111"/>
                </a:moveTo>
                <a:cubicBezTo>
                  <a:pt x="16" y="163"/>
                  <a:pt x="58" y="206"/>
                  <a:pt x="111" y="206"/>
                </a:cubicBezTo>
                <a:cubicBezTo>
                  <a:pt x="111" y="206"/>
                  <a:pt x="111" y="206"/>
                  <a:pt x="111" y="206"/>
                </a:cubicBezTo>
                <a:cubicBezTo>
                  <a:pt x="163" y="206"/>
                  <a:pt x="205" y="163"/>
                  <a:pt x="205" y="111"/>
                </a:cubicBezTo>
                <a:cubicBezTo>
                  <a:pt x="205" y="111"/>
                  <a:pt x="205" y="111"/>
                  <a:pt x="205" y="111"/>
                </a:cubicBezTo>
                <a:cubicBezTo>
                  <a:pt x="205" y="59"/>
                  <a:pt x="163" y="16"/>
                  <a:pt x="111" y="16"/>
                </a:cubicBezTo>
                <a:cubicBezTo>
                  <a:pt x="111" y="16"/>
                  <a:pt x="111" y="16"/>
                  <a:pt x="111" y="16"/>
                </a:cubicBezTo>
                <a:cubicBezTo>
                  <a:pt x="58" y="16"/>
                  <a:pt x="16" y="59"/>
                  <a:pt x="16" y="111"/>
                </a:cubicBez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 name="Freeform 5"/>
          <p:cNvSpPr>
            <a:spLocks noChangeAspect="1" noEditPoints="1"/>
          </p:cNvSpPr>
          <p:nvPr/>
        </p:nvSpPr>
        <p:spPr bwMode="auto">
          <a:xfrm>
            <a:off x="4327177" y="5458753"/>
            <a:ext cx="540410" cy="543516"/>
          </a:xfrm>
          <a:custGeom>
            <a:avLst/>
            <a:gdLst>
              <a:gd name="T0" fmla="*/ 2147483647 w 221"/>
              <a:gd name="T1" fmla="*/ 0 h 222"/>
              <a:gd name="T2" fmla="*/ 0 w 221"/>
              <a:gd name="T3" fmla="*/ 2147483647 h 222"/>
              <a:gd name="T4" fmla="*/ 2147483647 w 221"/>
              <a:gd name="T5" fmla="*/ 2147483647 h 222"/>
              <a:gd name="T6" fmla="*/ 2147483647 w 221"/>
              <a:gd name="T7" fmla="*/ 2147483647 h 222"/>
              <a:gd name="T8" fmla="*/ 2147483647 w 221"/>
              <a:gd name="T9" fmla="*/ 0 h 222"/>
              <a:gd name="T10" fmla="*/ 2147483647 w 221"/>
              <a:gd name="T11" fmla="*/ 2147483647 h 222"/>
              <a:gd name="T12" fmla="*/ 2147483647 w 221"/>
              <a:gd name="T13" fmla="*/ 2147483647 h 222"/>
              <a:gd name="T14" fmla="*/ 2147483647 w 221"/>
              <a:gd name="T15" fmla="*/ 2147483647 h 222"/>
              <a:gd name="T16" fmla="*/ 2147483647 w 221"/>
              <a:gd name="T17" fmla="*/ 2147483647 h 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1"/>
              <a:gd name="T28" fmla="*/ 0 h 222"/>
              <a:gd name="T29" fmla="*/ 221 w 221"/>
              <a:gd name="T30" fmla="*/ 222 h 2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1" h="222">
                <a:moveTo>
                  <a:pt x="110" y="0"/>
                </a:moveTo>
                <a:cubicBezTo>
                  <a:pt x="49" y="0"/>
                  <a:pt x="0" y="50"/>
                  <a:pt x="0" y="111"/>
                </a:cubicBezTo>
                <a:cubicBezTo>
                  <a:pt x="0" y="172"/>
                  <a:pt x="49" y="222"/>
                  <a:pt x="110" y="222"/>
                </a:cubicBezTo>
                <a:cubicBezTo>
                  <a:pt x="171" y="222"/>
                  <a:pt x="221" y="172"/>
                  <a:pt x="221" y="111"/>
                </a:cubicBezTo>
                <a:cubicBezTo>
                  <a:pt x="221" y="50"/>
                  <a:pt x="171" y="0"/>
                  <a:pt x="110" y="0"/>
                </a:cubicBezTo>
                <a:close/>
                <a:moveTo>
                  <a:pt x="110" y="16"/>
                </a:moveTo>
                <a:cubicBezTo>
                  <a:pt x="110" y="111"/>
                  <a:pt x="110" y="111"/>
                  <a:pt x="110" y="111"/>
                </a:cubicBezTo>
                <a:cubicBezTo>
                  <a:pt x="16" y="111"/>
                  <a:pt x="16" y="111"/>
                  <a:pt x="16" y="111"/>
                </a:cubicBezTo>
                <a:cubicBezTo>
                  <a:pt x="16" y="59"/>
                  <a:pt x="58" y="16"/>
                  <a:pt x="110" y="16"/>
                </a:cubicBez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 name="Freeform 9"/>
          <p:cNvSpPr>
            <a:spLocks noChangeAspect="1" noEditPoints="1"/>
          </p:cNvSpPr>
          <p:nvPr/>
        </p:nvSpPr>
        <p:spPr bwMode="auto">
          <a:xfrm>
            <a:off x="5438970" y="5458753"/>
            <a:ext cx="541445" cy="543516"/>
          </a:xfrm>
          <a:custGeom>
            <a:avLst/>
            <a:gdLst>
              <a:gd name="T0" fmla="*/ 2147483647 w 221"/>
              <a:gd name="T1" fmla="*/ 0 h 222"/>
              <a:gd name="T2" fmla="*/ 0 w 221"/>
              <a:gd name="T3" fmla="*/ 2147483647 h 222"/>
              <a:gd name="T4" fmla="*/ 2147483647 w 221"/>
              <a:gd name="T5" fmla="*/ 2147483647 h 222"/>
              <a:gd name="T6" fmla="*/ 2147483647 w 221"/>
              <a:gd name="T7" fmla="*/ 2147483647 h 222"/>
              <a:gd name="T8" fmla="*/ 2147483647 w 221"/>
              <a:gd name="T9" fmla="*/ 0 h 222"/>
              <a:gd name="T10" fmla="*/ 2147483647 w 221"/>
              <a:gd name="T11" fmla="*/ 2147483647 h 222"/>
              <a:gd name="T12" fmla="*/ 2147483647 w 221"/>
              <a:gd name="T13" fmla="*/ 2147483647 h 222"/>
              <a:gd name="T14" fmla="*/ 2147483647 w 221"/>
              <a:gd name="T15" fmla="*/ 2147483647 h 222"/>
              <a:gd name="T16" fmla="*/ 2147483647 w 221"/>
              <a:gd name="T17" fmla="*/ 2147483647 h 222"/>
              <a:gd name="T18" fmla="*/ 2147483647 w 221"/>
              <a:gd name="T19" fmla="*/ 2147483647 h 222"/>
              <a:gd name="T20" fmla="*/ 2147483647 w 221"/>
              <a:gd name="T21" fmla="*/ 2147483647 h 222"/>
              <a:gd name="T22" fmla="*/ 2147483647 w 221"/>
              <a:gd name="T23" fmla="*/ 2147483647 h 2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1"/>
              <a:gd name="T37" fmla="*/ 0 h 222"/>
              <a:gd name="T38" fmla="*/ 221 w 221"/>
              <a:gd name="T39" fmla="*/ 222 h 2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1" h="222">
                <a:moveTo>
                  <a:pt x="110" y="0"/>
                </a:moveTo>
                <a:cubicBezTo>
                  <a:pt x="49" y="0"/>
                  <a:pt x="0" y="50"/>
                  <a:pt x="0" y="111"/>
                </a:cubicBezTo>
                <a:cubicBezTo>
                  <a:pt x="0" y="172"/>
                  <a:pt x="49" y="222"/>
                  <a:pt x="110" y="222"/>
                </a:cubicBezTo>
                <a:cubicBezTo>
                  <a:pt x="171" y="222"/>
                  <a:pt x="221" y="172"/>
                  <a:pt x="221" y="111"/>
                </a:cubicBezTo>
                <a:cubicBezTo>
                  <a:pt x="221" y="50"/>
                  <a:pt x="171" y="0"/>
                  <a:pt x="110" y="0"/>
                </a:cubicBezTo>
                <a:close/>
                <a:moveTo>
                  <a:pt x="110" y="206"/>
                </a:moveTo>
                <a:cubicBezTo>
                  <a:pt x="58" y="206"/>
                  <a:pt x="16" y="163"/>
                  <a:pt x="16" y="111"/>
                </a:cubicBezTo>
                <a:cubicBezTo>
                  <a:pt x="16" y="59"/>
                  <a:pt x="58" y="16"/>
                  <a:pt x="110" y="16"/>
                </a:cubicBezTo>
                <a:cubicBezTo>
                  <a:pt x="110" y="16"/>
                  <a:pt x="110" y="16"/>
                  <a:pt x="110" y="16"/>
                </a:cubicBezTo>
                <a:cubicBezTo>
                  <a:pt x="110" y="111"/>
                  <a:pt x="110" y="111"/>
                  <a:pt x="110" y="111"/>
                </a:cubicBezTo>
                <a:cubicBezTo>
                  <a:pt x="205" y="111"/>
                  <a:pt x="205" y="111"/>
                  <a:pt x="205" y="111"/>
                </a:cubicBezTo>
                <a:cubicBezTo>
                  <a:pt x="205" y="163"/>
                  <a:pt x="162" y="206"/>
                  <a:pt x="110" y="206"/>
                </a:cubicBez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6" name="Freeform 10"/>
          <p:cNvSpPr>
            <a:spLocks noChangeAspect="1" noEditPoints="1"/>
          </p:cNvSpPr>
          <p:nvPr/>
        </p:nvSpPr>
        <p:spPr bwMode="auto">
          <a:xfrm>
            <a:off x="4327177" y="5458753"/>
            <a:ext cx="540410" cy="543516"/>
          </a:xfrm>
          <a:custGeom>
            <a:avLst/>
            <a:gdLst>
              <a:gd name="T0" fmla="*/ 2147483647 w 221"/>
              <a:gd name="T1" fmla="*/ 0 h 222"/>
              <a:gd name="T2" fmla="*/ 0 w 221"/>
              <a:gd name="T3" fmla="*/ 2147483647 h 222"/>
              <a:gd name="T4" fmla="*/ 2147483647 w 221"/>
              <a:gd name="T5" fmla="*/ 2147483647 h 222"/>
              <a:gd name="T6" fmla="*/ 2147483647 w 221"/>
              <a:gd name="T7" fmla="*/ 2147483647 h 222"/>
              <a:gd name="T8" fmla="*/ 2147483647 w 221"/>
              <a:gd name="T9" fmla="*/ 0 h 222"/>
              <a:gd name="T10" fmla="*/ 2147483647 w 221"/>
              <a:gd name="T11" fmla="*/ 2147483647 h 222"/>
              <a:gd name="T12" fmla="*/ 2147483647 w 221"/>
              <a:gd name="T13" fmla="*/ 2147483647 h 222"/>
              <a:gd name="T14" fmla="*/ 2147483647 w 221"/>
              <a:gd name="T15" fmla="*/ 2147483647 h 222"/>
              <a:gd name="T16" fmla="*/ 2147483647 w 221"/>
              <a:gd name="T17" fmla="*/ 2147483647 h 222"/>
              <a:gd name="T18" fmla="*/ 2147483647 w 221"/>
              <a:gd name="T19" fmla="*/ 2147483647 h 222"/>
              <a:gd name="T20" fmla="*/ 2147483647 w 221"/>
              <a:gd name="T21" fmla="*/ 2147483647 h 2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1"/>
              <a:gd name="T34" fmla="*/ 0 h 222"/>
              <a:gd name="T35" fmla="*/ 221 w 221"/>
              <a:gd name="T36" fmla="*/ 222 h 2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1" h="222">
                <a:moveTo>
                  <a:pt x="111" y="0"/>
                </a:moveTo>
                <a:cubicBezTo>
                  <a:pt x="50" y="0"/>
                  <a:pt x="0" y="50"/>
                  <a:pt x="0" y="111"/>
                </a:cubicBezTo>
                <a:cubicBezTo>
                  <a:pt x="0" y="172"/>
                  <a:pt x="50" y="222"/>
                  <a:pt x="111" y="222"/>
                </a:cubicBezTo>
                <a:cubicBezTo>
                  <a:pt x="172" y="222"/>
                  <a:pt x="221" y="172"/>
                  <a:pt x="221" y="111"/>
                </a:cubicBezTo>
                <a:cubicBezTo>
                  <a:pt x="221" y="50"/>
                  <a:pt x="172" y="0"/>
                  <a:pt x="111" y="0"/>
                </a:cubicBezTo>
                <a:close/>
                <a:moveTo>
                  <a:pt x="16" y="111"/>
                </a:moveTo>
                <a:cubicBezTo>
                  <a:pt x="111" y="111"/>
                  <a:pt x="111" y="111"/>
                  <a:pt x="111" y="111"/>
                </a:cubicBezTo>
                <a:cubicBezTo>
                  <a:pt x="111" y="16"/>
                  <a:pt x="111" y="16"/>
                  <a:pt x="111" y="16"/>
                </a:cubicBezTo>
                <a:cubicBezTo>
                  <a:pt x="163" y="16"/>
                  <a:pt x="205" y="59"/>
                  <a:pt x="205" y="111"/>
                </a:cubicBezTo>
                <a:cubicBezTo>
                  <a:pt x="205" y="163"/>
                  <a:pt x="163" y="206"/>
                  <a:pt x="111" y="206"/>
                </a:cubicBezTo>
                <a:cubicBezTo>
                  <a:pt x="58" y="206"/>
                  <a:pt x="16" y="163"/>
                  <a:pt x="16" y="111"/>
                </a:cubicBez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 name="Rectangle 3">
            <a:hlinkClick r:id="rId4" action="ppaction://hlinksldjump" tooltip="Dedicated servers for offline content acquisition (FTP)"/>
          </p:cNvPr>
          <p:cNvSpPr/>
          <p:nvPr/>
        </p:nvSpPr>
        <p:spPr bwMode="auto">
          <a:xfrm>
            <a:off x="2280492" y="2115239"/>
            <a:ext cx="1299990" cy="429657"/>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 name="Rectangle 4">
            <a:hlinkClick r:id="rId4" action="ppaction://hlinksldjump" tooltip="Dedicated servers for video ingest from multicast feeds (UDP)"/>
          </p:cNvPr>
          <p:cNvSpPr/>
          <p:nvPr/>
        </p:nvSpPr>
        <p:spPr bwMode="auto">
          <a:xfrm>
            <a:off x="2357610" y="5651432"/>
            <a:ext cx="1222872" cy="545092"/>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6" name="Rectangle 5">
            <a:hlinkClick r:id="rId4" action="ppaction://hlinksldjump" tooltip="Dedicated servers for media transcoding (NFS / CIFSS)"/>
          </p:cNvPr>
          <p:cNvSpPr/>
          <p:nvPr/>
        </p:nvSpPr>
        <p:spPr bwMode="auto">
          <a:xfrm>
            <a:off x="4346945" y="969669"/>
            <a:ext cx="1548933" cy="355416"/>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 name="Rectangle 6">
            <a:hlinkClick r:id="rId4" action="ppaction://hlinksldjump" tooltip="Dedicated servers for media streaming (QAM UDP)"/>
          </p:cNvPr>
          <p:cNvSpPr/>
          <p:nvPr/>
        </p:nvSpPr>
        <p:spPr bwMode="auto">
          <a:xfrm>
            <a:off x="7083846" y="1949986"/>
            <a:ext cx="991518" cy="594910"/>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8" name="Rectangle 7">
            <a:hlinkClick r:id="rId4" action="ppaction://hlinksldjump" tooltip="Dedicated servers for media streaming (ABR IP)"/>
          </p:cNvPr>
          <p:cNvSpPr/>
          <p:nvPr/>
        </p:nvSpPr>
        <p:spPr bwMode="auto">
          <a:xfrm>
            <a:off x="7006728" y="5661766"/>
            <a:ext cx="1068636" cy="634632"/>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2" name="Freeform 2"/>
          <p:cNvSpPr>
            <a:spLocks noChangeAspect="1" noEditPoints="1"/>
          </p:cNvSpPr>
          <p:nvPr/>
        </p:nvSpPr>
        <p:spPr bwMode="auto">
          <a:xfrm>
            <a:off x="2590989" y="2583560"/>
            <a:ext cx="816057" cy="964879"/>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87888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 name="Freeform 2"/>
          <p:cNvSpPr>
            <a:spLocks noChangeAspect="1" noEditPoints="1"/>
          </p:cNvSpPr>
          <p:nvPr/>
        </p:nvSpPr>
        <p:spPr bwMode="auto">
          <a:xfrm>
            <a:off x="2590989" y="4703052"/>
            <a:ext cx="816057" cy="964879"/>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87888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4" name="Freeform 2"/>
          <p:cNvSpPr>
            <a:spLocks noChangeAspect="1" noEditPoints="1"/>
          </p:cNvSpPr>
          <p:nvPr/>
        </p:nvSpPr>
        <p:spPr bwMode="auto">
          <a:xfrm>
            <a:off x="7115461" y="2610296"/>
            <a:ext cx="816057" cy="964879"/>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87888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5" name="Freeform 2"/>
          <p:cNvSpPr>
            <a:spLocks noChangeAspect="1" noEditPoints="1"/>
          </p:cNvSpPr>
          <p:nvPr/>
        </p:nvSpPr>
        <p:spPr bwMode="auto">
          <a:xfrm>
            <a:off x="7115461" y="4729788"/>
            <a:ext cx="816057" cy="964879"/>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87888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 name="Freeform 2"/>
          <p:cNvSpPr>
            <a:spLocks noChangeAspect="1" noEditPoints="1"/>
          </p:cNvSpPr>
          <p:nvPr/>
        </p:nvSpPr>
        <p:spPr bwMode="auto">
          <a:xfrm>
            <a:off x="4711544" y="1678873"/>
            <a:ext cx="816057" cy="964879"/>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87888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 name="TextBox 56"/>
          <p:cNvSpPr txBox="1"/>
          <p:nvPr/>
        </p:nvSpPr>
        <p:spPr>
          <a:xfrm>
            <a:off x="2457042" y="2168062"/>
            <a:ext cx="1083950" cy="415498"/>
          </a:xfrm>
          <a:prstGeom prst="rect">
            <a:avLst/>
          </a:prstGeom>
          <a:noFill/>
          <a:extLst>
            <a:ext uri="{909E8E84-426E-40DD-AFC4-6F175D3DCCD1}">
              <a14:hiddenFill xmlns:a14="http://schemas.microsoft.com/office/drawing/2010/main" xmlns="">
                <a:solidFill>
                  <a:srgbClr val="87888A"/>
                </a:solidFill>
              </a14:hiddenFill>
            </a:ext>
          </a:extLst>
        </p:spPr>
        <p:txBody>
          <a:bodyPr wrap="none" rtlCol="0">
            <a:spAutoFit/>
          </a:bodyPr>
          <a:lstStyle/>
          <a:p>
            <a:pPr algn="ctr">
              <a:spcBef>
                <a:spcPts val="0"/>
              </a:spcBef>
            </a:pPr>
            <a:r>
              <a:rPr lang="en-US" sz="1050" dirty="0">
                <a:solidFill>
                  <a:srgbClr val="58585A"/>
                </a:solidFill>
              </a:rPr>
              <a:t>Offline Content</a:t>
            </a:r>
          </a:p>
          <a:p>
            <a:pPr algn="ctr">
              <a:spcBef>
                <a:spcPts val="0"/>
              </a:spcBef>
            </a:pPr>
            <a:r>
              <a:rPr lang="en-US" sz="1050" dirty="0">
                <a:solidFill>
                  <a:srgbClr val="58585A"/>
                </a:solidFill>
              </a:rPr>
              <a:t>Acquisition</a:t>
            </a:r>
          </a:p>
        </p:txBody>
      </p:sp>
      <p:sp>
        <p:nvSpPr>
          <p:cNvPr id="58" name="TextBox 57"/>
          <p:cNvSpPr txBox="1"/>
          <p:nvPr/>
        </p:nvSpPr>
        <p:spPr>
          <a:xfrm>
            <a:off x="4445354" y="1263375"/>
            <a:ext cx="1348446" cy="415498"/>
          </a:xfrm>
          <a:prstGeom prst="rect">
            <a:avLst/>
          </a:prstGeom>
          <a:noFill/>
        </p:spPr>
        <p:txBody>
          <a:bodyPr wrap="none" rtlCol="0">
            <a:spAutoFit/>
          </a:bodyPr>
          <a:lstStyle/>
          <a:p>
            <a:pPr algn="ctr">
              <a:spcBef>
                <a:spcPts val="0"/>
              </a:spcBef>
            </a:pPr>
            <a:r>
              <a:rPr lang="en-US" sz="1050" dirty="0">
                <a:solidFill>
                  <a:srgbClr val="58585A"/>
                </a:solidFill>
              </a:rPr>
              <a:t>Video Transcoding </a:t>
            </a:r>
          </a:p>
          <a:p>
            <a:pPr algn="ctr">
              <a:spcBef>
                <a:spcPts val="0"/>
              </a:spcBef>
            </a:pPr>
            <a:r>
              <a:rPr lang="en-US" sz="1050" dirty="0">
                <a:solidFill>
                  <a:srgbClr val="58585A"/>
                </a:solidFill>
              </a:rPr>
              <a:t>Server Farm</a:t>
            </a:r>
          </a:p>
        </p:txBody>
      </p:sp>
      <p:sp>
        <p:nvSpPr>
          <p:cNvPr id="59" name="TextBox 58"/>
          <p:cNvSpPr txBox="1"/>
          <p:nvPr/>
        </p:nvSpPr>
        <p:spPr>
          <a:xfrm>
            <a:off x="6730643" y="2184477"/>
            <a:ext cx="1585692" cy="415498"/>
          </a:xfrm>
          <a:prstGeom prst="rect">
            <a:avLst/>
          </a:prstGeom>
          <a:noFill/>
        </p:spPr>
        <p:txBody>
          <a:bodyPr wrap="none" rtlCol="0">
            <a:spAutoFit/>
          </a:bodyPr>
          <a:lstStyle/>
          <a:p>
            <a:pPr algn="ctr">
              <a:spcBef>
                <a:spcPts val="0"/>
              </a:spcBef>
            </a:pPr>
            <a:r>
              <a:rPr lang="en-US" sz="1050" dirty="0">
                <a:solidFill>
                  <a:srgbClr val="58585A"/>
                </a:solidFill>
              </a:rPr>
              <a:t>UDP Video</a:t>
            </a:r>
          </a:p>
          <a:p>
            <a:pPr algn="ctr">
              <a:spcBef>
                <a:spcPts val="0"/>
              </a:spcBef>
            </a:pPr>
            <a:r>
              <a:rPr lang="en-US" sz="1050" dirty="0">
                <a:solidFill>
                  <a:srgbClr val="58585A"/>
                </a:solidFill>
              </a:rPr>
              <a:t>Streaming Server Farm</a:t>
            </a:r>
          </a:p>
        </p:txBody>
      </p:sp>
      <p:sp>
        <p:nvSpPr>
          <p:cNvPr id="60" name="TextBox 59"/>
          <p:cNvSpPr txBox="1"/>
          <p:nvPr/>
        </p:nvSpPr>
        <p:spPr>
          <a:xfrm>
            <a:off x="6730643" y="5674406"/>
            <a:ext cx="1585692" cy="415498"/>
          </a:xfrm>
          <a:prstGeom prst="rect">
            <a:avLst/>
          </a:prstGeom>
          <a:noFill/>
        </p:spPr>
        <p:txBody>
          <a:bodyPr wrap="none" rtlCol="0">
            <a:spAutoFit/>
          </a:bodyPr>
          <a:lstStyle/>
          <a:p>
            <a:pPr algn="ctr">
              <a:spcBef>
                <a:spcPts val="0"/>
              </a:spcBef>
            </a:pPr>
            <a:r>
              <a:rPr lang="en-US" sz="1050" dirty="0">
                <a:solidFill>
                  <a:srgbClr val="58585A"/>
                </a:solidFill>
              </a:rPr>
              <a:t>ABR Video</a:t>
            </a:r>
          </a:p>
          <a:p>
            <a:pPr algn="ctr">
              <a:spcBef>
                <a:spcPts val="0"/>
              </a:spcBef>
            </a:pPr>
            <a:r>
              <a:rPr lang="en-US" sz="1050" dirty="0">
                <a:solidFill>
                  <a:srgbClr val="58585A"/>
                </a:solidFill>
              </a:rPr>
              <a:t>Streaming Server Farm</a:t>
            </a:r>
          </a:p>
        </p:txBody>
      </p:sp>
      <p:sp>
        <p:nvSpPr>
          <p:cNvPr id="61" name="TextBox 60"/>
          <p:cNvSpPr txBox="1"/>
          <p:nvPr/>
        </p:nvSpPr>
        <p:spPr>
          <a:xfrm>
            <a:off x="2388914" y="5707457"/>
            <a:ext cx="1220206" cy="415498"/>
          </a:xfrm>
          <a:prstGeom prst="rect">
            <a:avLst/>
          </a:prstGeom>
          <a:noFill/>
        </p:spPr>
        <p:txBody>
          <a:bodyPr wrap="none" rtlCol="0">
            <a:spAutoFit/>
          </a:bodyPr>
          <a:lstStyle/>
          <a:p>
            <a:pPr algn="ctr">
              <a:spcBef>
                <a:spcPts val="0"/>
              </a:spcBef>
            </a:pPr>
            <a:r>
              <a:rPr lang="en-US" sz="1050" dirty="0">
                <a:solidFill>
                  <a:srgbClr val="58585A"/>
                </a:solidFill>
              </a:rPr>
              <a:t>Live Video Ingest</a:t>
            </a:r>
          </a:p>
          <a:p>
            <a:pPr algn="ctr">
              <a:spcBef>
                <a:spcPts val="0"/>
              </a:spcBef>
            </a:pPr>
            <a:r>
              <a:rPr lang="en-US" sz="1050" dirty="0">
                <a:solidFill>
                  <a:srgbClr val="58585A"/>
                </a:solidFill>
              </a:rPr>
              <a:t>Server Farm</a:t>
            </a:r>
          </a:p>
        </p:txBody>
      </p:sp>
    </p:spTree>
    <p:extLst>
      <p:ext uri="{BB962C8B-B14F-4D97-AF65-F5344CB8AC3E}">
        <p14:creationId xmlns:p14="http://schemas.microsoft.com/office/powerpoint/2010/main" xmlns="" val="76243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1000" fill="hold"/>
                                        <p:tgtEl>
                                          <p:spTgt spid="25"/>
                                        </p:tgtEl>
                                        <p:attrNameLst>
                                          <p:attrName>ppt_w</p:attrName>
                                        </p:attrNameLst>
                                      </p:cBhvr>
                                      <p:tavLst>
                                        <p:tav tm="0">
                                          <p:val>
                                            <p:fltVal val="0"/>
                                          </p:val>
                                        </p:tav>
                                        <p:tav tm="100000">
                                          <p:val>
                                            <p:strVal val="#ppt_w"/>
                                          </p:val>
                                        </p:tav>
                                      </p:tavLst>
                                    </p:anim>
                                    <p:anim calcmode="lin" valueType="num">
                                      <p:cBhvr>
                                        <p:cTn id="32" dur="1000" fill="hold"/>
                                        <p:tgtEl>
                                          <p:spTgt spid="25"/>
                                        </p:tgtEl>
                                        <p:attrNameLst>
                                          <p:attrName>ppt_h</p:attrName>
                                        </p:attrNameLst>
                                      </p:cBhvr>
                                      <p:tavLst>
                                        <p:tav tm="0">
                                          <p:val>
                                            <p:fltVal val="0"/>
                                          </p:val>
                                        </p:tav>
                                        <p:tav tm="100000">
                                          <p:val>
                                            <p:strVal val="#ppt_h"/>
                                          </p:val>
                                        </p:tav>
                                      </p:tavLst>
                                    </p:anim>
                                    <p:anim calcmode="lin" valueType="num">
                                      <p:cBhvr>
                                        <p:cTn id="33" dur="1000" fill="hold"/>
                                        <p:tgtEl>
                                          <p:spTgt spid="25"/>
                                        </p:tgtEl>
                                        <p:attrNameLst>
                                          <p:attrName>style.rotation</p:attrName>
                                        </p:attrNameLst>
                                      </p:cBhvr>
                                      <p:tavLst>
                                        <p:tav tm="0">
                                          <p:val>
                                            <p:fltVal val="90"/>
                                          </p:val>
                                        </p:tav>
                                        <p:tav tm="100000">
                                          <p:val>
                                            <p:fltVal val="0"/>
                                          </p:val>
                                        </p:tav>
                                      </p:tavLst>
                                    </p:anim>
                                    <p:animEffect transition="in" filter="fade">
                                      <p:cBhvr>
                                        <p:cTn id="34" dur="1000"/>
                                        <p:tgtEl>
                                          <p:spTgt spid="2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0" fill="hold"/>
                                        <p:tgtEl>
                                          <p:spTgt spid="26"/>
                                        </p:tgtEl>
                                        <p:attrNameLst>
                                          <p:attrName>ppt_w</p:attrName>
                                        </p:attrNameLst>
                                      </p:cBhvr>
                                      <p:tavLst>
                                        <p:tav tm="0">
                                          <p:val>
                                            <p:fltVal val="0"/>
                                          </p:val>
                                        </p:tav>
                                        <p:tav tm="100000">
                                          <p:val>
                                            <p:strVal val="#ppt_w"/>
                                          </p:val>
                                        </p:tav>
                                      </p:tavLst>
                                    </p:anim>
                                    <p:anim calcmode="lin" valueType="num">
                                      <p:cBhvr>
                                        <p:cTn id="38" dur="1000" fill="hold"/>
                                        <p:tgtEl>
                                          <p:spTgt spid="26"/>
                                        </p:tgtEl>
                                        <p:attrNameLst>
                                          <p:attrName>ppt_h</p:attrName>
                                        </p:attrNameLst>
                                      </p:cBhvr>
                                      <p:tavLst>
                                        <p:tav tm="0">
                                          <p:val>
                                            <p:fltVal val="0"/>
                                          </p:val>
                                        </p:tav>
                                        <p:tav tm="100000">
                                          <p:val>
                                            <p:strVal val="#ppt_h"/>
                                          </p:val>
                                        </p:tav>
                                      </p:tavLst>
                                    </p:anim>
                                    <p:anim calcmode="lin" valueType="num">
                                      <p:cBhvr>
                                        <p:cTn id="39" dur="1000" fill="hold"/>
                                        <p:tgtEl>
                                          <p:spTgt spid="26"/>
                                        </p:tgtEl>
                                        <p:attrNameLst>
                                          <p:attrName>style.rotation</p:attrName>
                                        </p:attrNameLst>
                                      </p:cBhvr>
                                      <p:tavLst>
                                        <p:tav tm="0">
                                          <p:val>
                                            <p:fltVal val="90"/>
                                          </p:val>
                                        </p:tav>
                                        <p:tav tm="100000">
                                          <p:val>
                                            <p:fltVal val="0"/>
                                          </p:val>
                                        </p:tav>
                                      </p:tavLst>
                                    </p:anim>
                                    <p:animEffect transition="in" filter="fade">
                                      <p:cBhvr>
                                        <p:cTn id="40" dur="1000"/>
                                        <p:tgtEl>
                                          <p:spTgt spid="26"/>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1500"/>
                            </p:stCondLst>
                            <p:childTnLst>
                              <p:par>
                                <p:cTn id="52" presetID="10" presetClass="exit" presetSubtype="0" fill="hold" grpId="1" nodeType="after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par>
                          <p:cTn id="67" fill="hold">
                            <p:stCondLst>
                              <p:cond delay="2000"/>
                            </p:stCondLst>
                            <p:childTnLst>
                              <p:par>
                                <p:cTn id="68" presetID="10" presetClass="exit" presetSubtype="0" fill="hold" grpId="1" nodeType="afterEffect">
                                  <p:stCondLst>
                                    <p:cond delay="0"/>
                                  </p:stCondLst>
                                  <p:childTnLst>
                                    <p:animEffect transition="out" filter="fade">
                                      <p:cBhvr>
                                        <p:cTn id="69" dur="500"/>
                                        <p:tgtEl>
                                          <p:spTgt spid="15"/>
                                        </p:tgtEl>
                                      </p:cBhvr>
                                    </p:animEffect>
                                    <p:set>
                                      <p:cBhvr>
                                        <p:cTn id="70" dur="1" fill="hold">
                                          <p:stCondLst>
                                            <p:cond delay="499"/>
                                          </p:stCondLst>
                                        </p:cTn>
                                        <p:tgtEl>
                                          <p:spTgt spid="1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2"/>
                                        </p:tgtEl>
                                      </p:cBhvr>
                                    </p:animEffect>
                                    <p:set>
                                      <p:cBhvr>
                                        <p:cTn id="73" dur="1" fill="hold">
                                          <p:stCondLst>
                                            <p:cond delay="499"/>
                                          </p:stCondLst>
                                        </p:cTn>
                                        <p:tgtEl>
                                          <p:spTgt spid="1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9"/>
                                        </p:tgtEl>
                                      </p:cBhvr>
                                    </p:animEffect>
                                    <p:set>
                                      <p:cBhvr>
                                        <p:cTn id="76" dur="1" fill="hold">
                                          <p:stCondLst>
                                            <p:cond delay="499"/>
                                          </p:stCondLst>
                                        </p:cTn>
                                        <p:tgtEl>
                                          <p:spTgt spid="9"/>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fade">
                                      <p:cBhvr>
                                        <p:cTn id="8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4" grpId="0" animBg="1"/>
      <p:bldP spid="14" grpId="1" animBg="1"/>
      <p:bldP spid="23" grpId="0" animBg="1"/>
      <p:bldP spid="13" grpId="0" animBg="1"/>
      <p:bldP spid="13" grpId="1" animBg="1"/>
      <p:bldP spid="29" grpId="0" animBg="1"/>
      <p:bldP spid="17" grpId="0" animBg="1"/>
      <p:bldP spid="12" grpId="0" animBg="1"/>
      <p:bldP spid="12" grpId="1" animBg="1"/>
      <p:bldP spid="22" grpId="0" animBg="1"/>
      <p:bldP spid="24" grpId="0" animBg="1"/>
      <p:bldP spid="25" grpId="0" animBg="1"/>
      <p:bldP spid="26" grpId="0"/>
      <p:bldP spid="9" grpId="0" animBg="1"/>
      <p:bldP spid="9" grpId="1" animBg="1"/>
      <p:bldP spid="11" grpId="0" animBg="1"/>
      <p:bldP spid="15" grpId="0" animBg="1"/>
      <p:bldP spid="15" grpId="1" animBg="1"/>
      <p:bldP spid="16" grpId="0" animBg="1"/>
      <p:bldP spid="16"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9" name="CustomShape 1"/>
          <p:cNvSpPr/>
          <p:nvPr/>
        </p:nvSpPr>
        <p:spPr>
          <a:xfrm>
            <a:off x="812640" y="462240"/>
            <a:ext cx="10869600" cy="908280"/>
          </a:xfrm>
          <a:prstGeom prst="rect">
            <a:avLst/>
          </a:prstGeom>
          <a:noFill/>
          <a:ln>
            <a:noFill/>
          </a:ln>
        </p:spPr>
        <p:txBody>
          <a:bodyPr lIns="90000" tIns="45000" rIns="90000" bIns="45000"/>
          <a:lstStyle/>
          <a:p>
            <a:pPr algn="ctr" rtl="0">
              <a:lnSpc>
                <a:spcPct val="100000"/>
              </a:lnSpc>
            </a:pPr>
            <a:r>
              <a:rPr lang="en-US" sz="3200" dirty="0">
                <a:solidFill>
                  <a:srgbClr val="000000"/>
                </a:solidFill>
                <a:latin typeface="+mj-lt"/>
              </a:rPr>
              <a:t>Features: On the fly media processing </a:t>
            </a:r>
            <a:endParaRPr sz="2400" dirty="0">
              <a:latin typeface="+mj-lt"/>
            </a:endParaRPr>
          </a:p>
        </p:txBody>
      </p:sp>
      <p:sp>
        <p:nvSpPr>
          <p:cNvPr id="2281" name="CustomShape 3"/>
          <p:cNvSpPr/>
          <p:nvPr/>
        </p:nvSpPr>
        <p:spPr>
          <a:xfrm>
            <a:off x="8737440" y="6356520"/>
            <a:ext cx="2843520" cy="363960"/>
          </a:xfrm>
          <a:prstGeom prst="rect">
            <a:avLst/>
          </a:prstGeom>
          <a:noFill/>
          <a:ln>
            <a:noFill/>
          </a:ln>
        </p:spPr>
        <p:txBody>
          <a:bodyPr lIns="90000" tIns="45000" rIns="90000" bIns="45000" anchor="ctr"/>
          <a:lstStyle/>
          <a:p>
            <a:pPr algn="l" rtl="0">
              <a:lnSpc>
                <a:spcPct val="100000"/>
              </a:lnSpc>
            </a:pPr>
            <a:fld id="{56C8B23B-AD82-4B95-801D-9EE1FA83E264}" type="slidenum">
              <a:rPr lang="en-US" sz="1200">
                <a:solidFill>
                  <a:srgbClr val="B2B2B2"/>
                </a:solidFill>
                <a:latin typeface="Tw Cen MT"/>
              </a:rPr>
              <a:pPr algn="l" rtl="0">
                <a:lnSpc>
                  <a:spcPct val="100000"/>
                </a:lnSpc>
              </a:pPr>
              <a:t>50</a:t>
            </a:fld>
            <a:endParaRPr/>
          </a:p>
        </p:txBody>
      </p:sp>
      <p:sp>
        <p:nvSpPr>
          <p:cNvPr id="2282" name="CustomShape 4"/>
          <p:cNvSpPr/>
          <p:nvPr/>
        </p:nvSpPr>
        <p:spPr>
          <a:xfrm>
            <a:off x="812640" y="1426037"/>
            <a:ext cx="10488960" cy="3138480"/>
          </a:xfrm>
          <a:prstGeom prst="rect">
            <a:avLst/>
          </a:prstGeom>
          <a:noFill/>
          <a:ln>
            <a:noFill/>
          </a:ln>
        </p:spPr>
        <p:txBody>
          <a:bodyPr lIns="90000" tIns="45000" rIns="90000" bIns="45000"/>
          <a:lstStyle/>
          <a:p>
            <a:pPr algn="l" rtl="0">
              <a:lnSpc>
                <a:spcPct val="115000"/>
              </a:lnSpc>
            </a:pPr>
            <a:r>
              <a:rPr lang="en-US" sz="1800" dirty="0">
                <a:solidFill>
                  <a:srgbClr val="000000"/>
                </a:solidFill>
                <a:latin typeface="+mn-lt"/>
                <a:ea typeface="Verdana"/>
              </a:rPr>
              <a:t>The VSPP offers an out of the box integration with a number of leading DRM vendors:</a:t>
            </a:r>
            <a:endParaRPr sz="3200" dirty="0">
              <a:latin typeface="+mn-lt"/>
            </a:endParaRPr>
          </a:p>
          <a:p>
            <a:pPr algn="l" rtl="0">
              <a:lnSpc>
                <a:spcPct val="115000"/>
              </a:lnSpc>
              <a:buFont typeface="Arial"/>
              <a:buChar char="●"/>
            </a:pPr>
            <a:r>
              <a:rPr lang="en-US" sz="1800" dirty="0" err="1">
                <a:solidFill>
                  <a:srgbClr val="222222"/>
                </a:solidFill>
                <a:latin typeface="+mn-lt"/>
                <a:ea typeface="Arial"/>
              </a:rPr>
              <a:t>Verimatrix</a:t>
            </a:r>
            <a:r>
              <a:rPr lang="en-US" sz="1800" dirty="0">
                <a:solidFill>
                  <a:srgbClr val="222222"/>
                </a:solidFill>
                <a:latin typeface="+mn-lt"/>
                <a:ea typeface="Arial"/>
              </a:rPr>
              <a:t> PlayReady for HSS/HLS</a:t>
            </a:r>
            <a:endParaRPr sz="3200" dirty="0">
              <a:latin typeface="+mn-lt"/>
            </a:endParaRPr>
          </a:p>
          <a:p>
            <a:pPr algn="l" rtl="0">
              <a:lnSpc>
                <a:spcPct val="115000"/>
              </a:lnSpc>
              <a:buFont typeface="Arial"/>
              <a:buChar char="●"/>
            </a:pPr>
            <a:r>
              <a:rPr lang="en-US" sz="1800" dirty="0" err="1">
                <a:solidFill>
                  <a:srgbClr val="222222"/>
                </a:solidFill>
                <a:latin typeface="+mn-lt"/>
                <a:ea typeface="Arial"/>
              </a:rPr>
              <a:t>Irdeto</a:t>
            </a:r>
            <a:r>
              <a:rPr lang="en-US" sz="1800" dirty="0">
                <a:solidFill>
                  <a:srgbClr val="222222"/>
                </a:solidFill>
                <a:latin typeface="+mn-lt"/>
                <a:ea typeface="Arial"/>
              </a:rPr>
              <a:t> PlayReady for HSS/HLS</a:t>
            </a:r>
            <a:endParaRPr sz="3200" dirty="0">
              <a:latin typeface="+mn-lt"/>
            </a:endParaRPr>
          </a:p>
          <a:p>
            <a:pPr algn="l" rtl="0">
              <a:lnSpc>
                <a:spcPct val="115000"/>
              </a:lnSpc>
              <a:buFont typeface="Arial"/>
              <a:buChar char="●"/>
            </a:pPr>
            <a:r>
              <a:rPr lang="en-US" sz="1800" dirty="0" err="1">
                <a:solidFill>
                  <a:srgbClr val="222222"/>
                </a:solidFill>
                <a:latin typeface="+mn-lt"/>
                <a:ea typeface="Arial"/>
              </a:rPr>
              <a:t>BuyDRM</a:t>
            </a:r>
            <a:endParaRPr sz="3200" dirty="0">
              <a:latin typeface="+mn-lt"/>
            </a:endParaRPr>
          </a:p>
          <a:p>
            <a:pPr algn="l" rtl="0">
              <a:lnSpc>
                <a:spcPct val="115000"/>
              </a:lnSpc>
              <a:buFont typeface="Arial"/>
              <a:buChar char="●"/>
            </a:pPr>
            <a:r>
              <a:rPr lang="en-US" sz="1800" dirty="0">
                <a:solidFill>
                  <a:srgbClr val="222222"/>
                </a:solidFill>
                <a:latin typeface="+mn-lt"/>
                <a:ea typeface="Arial"/>
              </a:rPr>
              <a:t>Cisco (NDS)</a:t>
            </a:r>
            <a:endParaRPr sz="3200" dirty="0">
              <a:latin typeface="+mn-lt"/>
            </a:endParaRPr>
          </a:p>
          <a:p>
            <a:pPr algn="l" rtl="0">
              <a:lnSpc>
                <a:spcPct val="115000"/>
              </a:lnSpc>
              <a:buFont typeface="Arial"/>
              <a:buChar char="●"/>
            </a:pPr>
            <a:r>
              <a:rPr lang="en-US" sz="1800" dirty="0">
                <a:solidFill>
                  <a:srgbClr val="222222"/>
                </a:solidFill>
                <a:latin typeface="+mn-lt"/>
                <a:ea typeface="Arial"/>
              </a:rPr>
              <a:t> </a:t>
            </a:r>
            <a:r>
              <a:rPr lang="en-US" sz="1800" dirty="0" err="1">
                <a:solidFill>
                  <a:srgbClr val="222222"/>
                </a:solidFill>
                <a:latin typeface="+mn-lt"/>
                <a:ea typeface="Arial"/>
              </a:rPr>
              <a:t>Nagra</a:t>
            </a:r>
            <a:endParaRPr sz="3200" dirty="0">
              <a:latin typeface="+mn-lt"/>
            </a:endParaRPr>
          </a:p>
          <a:p>
            <a:pPr algn="l" rtl="0">
              <a:lnSpc>
                <a:spcPct val="115000"/>
              </a:lnSpc>
              <a:buFont typeface="Arial"/>
              <a:buChar char="●"/>
            </a:pPr>
            <a:r>
              <a:rPr lang="en-US" sz="1800" dirty="0">
                <a:solidFill>
                  <a:srgbClr val="222222"/>
                </a:solidFill>
                <a:latin typeface="+mn-lt"/>
                <a:ea typeface="Arial"/>
              </a:rPr>
              <a:t> </a:t>
            </a:r>
            <a:r>
              <a:rPr lang="en-US" sz="1800" dirty="0" err="1">
                <a:solidFill>
                  <a:srgbClr val="222222"/>
                </a:solidFill>
                <a:latin typeface="+mn-lt"/>
                <a:ea typeface="Arial"/>
              </a:rPr>
              <a:t>Latens</a:t>
            </a:r>
            <a:endParaRPr sz="3200" dirty="0">
              <a:latin typeface="+mn-lt"/>
            </a:endParaRPr>
          </a:p>
          <a:p>
            <a:pPr algn="l" rtl="0">
              <a:lnSpc>
                <a:spcPct val="100000"/>
              </a:lnSpc>
            </a:pPr>
            <a:r>
              <a:rPr lang="en-US" sz="1800" dirty="0">
                <a:solidFill>
                  <a:srgbClr val="000000"/>
                </a:solidFill>
                <a:latin typeface="+mn-lt"/>
                <a:ea typeface="Verdana"/>
              </a:rPr>
              <a:t>Ericsson uses the standard </a:t>
            </a:r>
            <a:r>
              <a:rPr lang="en-US" sz="1800" dirty="0" err="1">
                <a:solidFill>
                  <a:srgbClr val="000000"/>
                </a:solidFill>
                <a:latin typeface="+mn-lt"/>
                <a:ea typeface="Verdana"/>
              </a:rPr>
              <a:t>OpenSSL</a:t>
            </a:r>
            <a:r>
              <a:rPr lang="en-US" sz="1800" dirty="0">
                <a:solidFill>
                  <a:srgbClr val="000000"/>
                </a:solidFill>
                <a:latin typeface="+mn-lt"/>
                <a:ea typeface="Verdana"/>
              </a:rPr>
              <a:t> library to implement various encryption algorithms as defined by any ABR/DRM streaming specifications:</a:t>
            </a:r>
            <a:endParaRPr sz="3200" dirty="0">
              <a:latin typeface="+mn-lt"/>
            </a:endParaRPr>
          </a:p>
          <a:p>
            <a:pPr algn="l" rtl="0">
              <a:lnSpc>
                <a:spcPct val="100000"/>
              </a:lnSpc>
              <a:buFont typeface="Arial"/>
              <a:buChar char="•"/>
            </a:pPr>
            <a:r>
              <a:rPr lang="en-US" sz="1800" dirty="0">
                <a:solidFill>
                  <a:srgbClr val="000000"/>
                </a:solidFill>
                <a:latin typeface="+mn-lt"/>
                <a:ea typeface="Verdana"/>
              </a:rPr>
              <a:t>HLS: </a:t>
            </a:r>
            <a:r>
              <a:rPr lang="en-US" sz="1800" u="sng" dirty="0">
                <a:solidFill>
                  <a:srgbClr val="2E2F8E"/>
                </a:solidFill>
                <a:latin typeface="+mn-lt"/>
                <a:ea typeface="Verdana"/>
              </a:rPr>
              <a:t>AES-128 CBC encryption</a:t>
            </a:r>
            <a:endParaRPr sz="3200" dirty="0">
              <a:latin typeface="+mn-lt"/>
            </a:endParaRPr>
          </a:p>
          <a:p>
            <a:pPr algn="l" rtl="0">
              <a:lnSpc>
                <a:spcPct val="100000"/>
              </a:lnSpc>
              <a:buFont typeface="Arial"/>
              <a:buChar char="•"/>
            </a:pPr>
            <a:r>
              <a:rPr lang="en-US" sz="1800" dirty="0">
                <a:solidFill>
                  <a:srgbClr val="000000"/>
                </a:solidFill>
                <a:latin typeface="+mn-lt"/>
                <a:ea typeface="Verdana"/>
              </a:rPr>
              <a:t>HSS: </a:t>
            </a:r>
            <a:r>
              <a:rPr lang="en-US" sz="1800" u="sng" dirty="0">
                <a:solidFill>
                  <a:srgbClr val="2E2F8E"/>
                </a:solidFill>
                <a:latin typeface="+mn-lt"/>
                <a:ea typeface="Verdana"/>
              </a:rPr>
              <a:t>AES-128 CTR encryption</a:t>
            </a:r>
            <a:endParaRPr sz="3200" dirty="0">
              <a:latin typeface="+mn-lt"/>
            </a:endParaRPr>
          </a:p>
          <a:p>
            <a:pPr algn="l" rtl="0">
              <a:lnSpc>
                <a:spcPct val="115000"/>
              </a:lnSpc>
            </a:pPr>
            <a:endParaRPr sz="3200" dirty="0">
              <a:latin typeface="+mn-lt"/>
            </a:endParaRPr>
          </a:p>
        </p:txBody>
      </p:sp>
    </p:spTree>
    <p:extLst>
      <p:ext uri="{BB962C8B-B14F-4D97-AF65-F5344CB8AC3E}">
        <p14:creationId xmlns:p14="http://schemas.microsoft.com/office/powerpoint/2010/main" xmlns="" val="33380870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720" y="0"/>
            <a:ext cx="12192000" cy="6858000"/>
          </a:xfrm>
          <a:prstGeom prst="rect">
            <a:avLst/>
          </a:prstGeom>
        </p:spPr>
      </p:pic>
      <p:sp>
        <p:nvSpPr>
          <p:cNvPr id="2410" name="CustomShape 1"/>
          <p:cNvSpPr/>
          <p:nvPr/>
        </p:nvSpPr>
        <p:spPr>
          <a:xfrm>
            <a:off x="1524000" y="1981080"/>
            <a:ext cx="9142560" cy="1904040"/>
          </a:xfrm>
          <a:prstGeom prst="rect">
            <a:avLst/>
          </a:prstGeom>
          <a:noFill/>
          <a:ln>
            <a:noFill/>
          </a:ln>
        </p:spPr>
        <p:txBody>
          <a:bodyPr lIns="90000" tIns="45000" rIns="90000" bIns="45000" anchor="ctr"/>
          <a:lstStyle/>
          <a:p>
            <a:pPr algn="ctr" rtl="0">
              <a:lnSpc>
                <a:spcPct val="100000"/>
              </a:lnSpc>
            </a:pPr>
            <a:r>
              <a:rPr lang="en-US" sz="6600" dirty="0">
                <a:solidFill>
                  <a:srgbClr val="000000"/>
                </a:solidFill>
                <a:latin typeface="+mj-lt"/>
              </a:rPr>
              <a:t>Recording features of </a:t>
            </a:r>
            <a:r>
              <a:rPr lang="en-US" sz="6600" dirty="0" err="1">
                <a:solidFill>
                  <a:srgbClr val="000000"/>
                </a:solidFill>
                <a:latin typeface="+mj-lt"/>
              </a:rPr>
              <a:t>vspp</a:t>
            </a:r>
            <a:endParaRPr sz="4400" dirty="0">
              <a:latin typeface="+mj-lt"/>
            </a:endParaRPr>
          </a:p>
        </p:txBody>
      </p:sp>
      <p:pic>
        <p:nvPicPr>
          <p:cNvPr id="2" name="Econ20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19194274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Recording </a:t>
            </a:r>
            <a:endParaRPr lang="he-IL" dirty="0"/>
          </a:p>
        </p:txBody>
      </p:sp>
      <p:graphicFrame>
        <p:nvGraphicFramePr>
          <p:cNvPr id="5" name="Table 4"/>
          <p:cNvGraphicFramePr>
            <a:graphicFrameLocks noGrp="1"/>
          </p:cNvGraphicFramePr>
          <p:nvPr>
            <p:extLst>
              <p:ext uri="{D42A27DB-BD31-4B8C-83A1-F6EECF244321}">
                <p14:modId xmlns:p14="http://schemas.microsoft.com/office/powerpoint/2010/main" xmlns="" val="1400561838"/>
              </p:ext>
            </p:extLst>
          </p:nvPr>
        </p:nvGraphicFramePr>
        <p:xfrm>
          <a:off x="525466" y="1804988"/>
          <a:ext cx="11139487" cy="2160000"/>
        </p:xfrm>
        <a:graphic>
          <a:graphicData uri="http://schemas.openxmlformats.org/drawingml/2006/table">
            <a:tbl>
              <a:tblPr rtl="1" firstRow="1" bandRow="1">
                <a:tableStyleId>{5C22544A-7EE6-4342-B048-85BDC9FD1C3A}</a:tableStyleId>
              </a:tblPr>
              <a:tblGrid>
                <a:gridCol w="8964635">
                  <a:extLst>
                    <a:ext uri="{9D8B030D-6E8A-4147-A177-3AD203B41FA5}">
                      <a16:colId xmlns:a16="http://schemas.microsoft.com/office/drawing/2014/main" xmlns="" val="20000"/>
                    </a:ext>
                  </a:extLst>
                </a:gridCol>
                <a:gridCol w="2174852">
                  <a:extLst>
                    <a:ext uri="{9D8B030D-6E8A-4147-A177-3AD203B41FA5}">
                      <a16:colId xmlns:a16="http://schemas.microsoft.com/office/drawing/2014/main" xmlns="" val="20001"/>
                    </a:ext>
                  </a:extLst>
                </a:gridCol>
              </a:tblGrid>
              <a:tr h="396000">
                <a:tc>
                  <a:txBody>
                    <a:bodyPr/>
                    <a:lstStyle/>
                    <a:p>
                      <a:pPr algn="ctr" rtl="0">
                        <a:lnSpc>
                          <a:spcPct val="90000"/>
                        </a:lnSpc>
                      </a:pPr>
                      <a:r>
                        <a:rPr lang="en-US" sz="1600" dirty="0"/>
                        <a:t>RECORDING </a:t>
                      </a:r>
                      <a:endParaRPr lang="he-IL" sz="1600" dirty="0"/>
                    </a:p>
                  </a:txBody>
                  <a:tcPr marL="72000" marR="72000" marT="72000" marB="3600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00A9D4"/>
                    </a:solidFill>
                  </a:tcPr>
                </a:tc>
                <a:tc>
                  <a:txBody>
                    <a:bodyPr/>
                    <a:lstStyle/>
                    <a:p>
                      <a:pPr algn="ctr" rtl="0">
                        <a:lnSpc>
                          <a:spcPct val="90000"/>
                        </a:lnSpc>
                      </a:pPr>
                      <a:r>
                        <a:rPr lang="en-US" sz="1600" dirty="0"/>
                        <a:t>NAME</a:t>
                      </a:r>
                      <a:endParaRPr lang="he-IL" sz="1600" dirty="0"/>
                    </a:p>
                  </a:txBody>
                  <a:tcPr marL="72000" marR="72000" marT="72000" marB="3600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00A9D4"/>
                    </a:solidFill>
                  </a:tcPr>
                </a:tc>
                <a:extLst>
                  <a:ext uri="{0D108BD9-81ED-4DB2-BD59-A6C34878D82A}">
                    <a16:rowId xmlns:a16="http://schemas.microsoft.com/office/drawing/2014/main" xmlns="" val="10000"/>
                  </a:ext>
                </a:extLst>
              </a:tr>
              <a:tr h="720000">
                <a:tc>
                  <a:txBody>
                    <a:bodyPr/>
                    <a:lstStyle/>
                    <a:p>
                      <a:pPr algn="l" rtl="0">
                        <a:lnSpc>
                          <a:spcPct val="90000"/>
                        </a:lnSpc>
                      </a:pPr>
                      <a:r>
                        <a:rPr lang="en-US" sz="1400" kern="1200" dirty="0">
                          <a:solidFill>
                            <a:schemeClr val="dk1"/>
                          </a:solidFill>
                          <a:effectLst/>
                          <a:latin typeface="+mn-lt"/>
                          <a:ea typeface="+mn-ea"/>
                          <a:cs typeface="+mn-cs"/>
                        </a:rPr>
                        <a:t>Basic functionality by which the Manager is requested to record a video.</a:t>
                      </a:r>
                      <a:r>
                        <a:rPr lang="en-US" sz="1400" kern="1200" baseline="0" dirty="0">
                          <a:solidFill>
                            <a:schemeClr val="dk1"/>
                          </a:solidFill>
                          <a:effectLst/>
                          <a:latin typeface="+mn-lt"/>
                          <a:ea typeface="+mn-ea"/>
                          <a:cs typeface="+mn-cs"/>
                        </a:rPr>
                        <a:t> The manager allocate a node and sends a record request for a streamer process </a:t>
                      </a:r>
                      <a:endParaRPr lang="he-IL" sz="1400" kern="1200" dirty="0">
                        <a:solidFill>
                          <a:schemeClr val="dk1"/>
                        </a:solidFill>
                        <a:effectLst/>
                        <a:latin typeface="+mn-lt"/>
                        <a:ea typeface="+mn-ea"/>
                        <a:cs typeface="+mn-cs"/>
                      </a:endParaRPr>
                    </a:p>
                  </a:txBody>
                  <a:tcPr marL="72000" marR="72000" marT="36000" marB="36000" anchor="ctr">
                    <a:lnL w="12700" cap="flat" cmpd="sng" algn="ctr">
                      <a:noFill/>
                      <a:prstDash val="solid"/>
                      <a:round/>
                      <a:headEnd type="none" w="med" len="med"/>
                      <a:tailEnd type="none" w="med" len="med"/>
                    </a:lnL>
                    <a:solidFill>
                      <a:srgbClr val="BADEEE"/>
                    </a:solidFill>
                  </a:tcPr>
                </a:tc>
                <a:tc>
                  <a:txBody>
                    <a:bodyPr/>
                    <a:lstStyle/>
                    <a:p>
                      <a:pPr algn="l" rtl="0">
                        <a:lnSpc>
                          <a:spcPct val="90000"/>
                        </a:lnSpc>
                      </a:pPr>
                      <a:r>
                        <a:rPr lang="en-US" sz="1400" dirty="0"/>
                        <a:t>Description: </a:t>
                      </a:r>
                      <a:endParaRPr lang="he-IL" sz="1400" dirty="0"/>
                    </a:p>
                  </a:txBody>
                  <a:tcPr marL="72000" marR="72000" marT="36000" marB="36000" anchor="ctr">
                    <a:lnR w="12700" cap="flat" cmpd="sng" algn="ctr">
                      <a:noFill/>
                      <a:prstDash val="solid"/>
                      <a:round/>
                      <a:headEnd type="none" w="med" len="med"/>
                      <a:tailEnd type="none" w="med" len="med"/>
                    </a:lnR>
                    <a:solidFill>
                      <a:srgbClr val="BADEEE"/>
                    </a:solidFill>
                  </a:tcPr>
                </a:tc>
                <a:extLst>
                  <a:ext uri="{0D108BD9-81ED-4DB2-BD59-A6C34878D82A}">
                    <a16:rowId xmlns:a16="http://schemas.microsoft.com/office/drawing/2014/main" xmlns="" val="10001"/>
                  </a:ext>
                </a:extLst>
              </a:tr>
              <a:tr h="1044000">
                <a:tc>
                  <a:txBody>
                    <a:bodyPr/>
                    <a:lstStyle/>
                    <a:p>
                      <a:pPr algn="l" rtl="0">
                        <a:lnSpc>
                          <a:spcPct val="90000"/>
                        </a:lnSpc>
                      </a:pPr>
                      <a:r>
                        <a:rPr lang="en-US" sz="1400" kern="1200" dirty="0">
                          <a:solidFill>
                            <a:schemeClr val="dk1"/>
                          </a:solidFill>
                          <a:effectLst/>
                          <a:latin typeface="+mn-lt"/>
                          <a:ea typeface="+mn-ea"/>
                          <a:cs typeface="+mn-cs"/>
                        </a:rPr>
                        <a:t>Enables recording </a:t>
                      </a:r>
                      <a:r>
                        <a:rPr lang="en-US" sz="1400" kern="1200" baseline="0" dirty="0">
                          <a:solidFill>
                            <a:schemeClr val="dk1"/>
                          </a:solidFill>
                          <a:effectLst/>
                          <a:latin typeface="+mn-lt"/>
                          <a:ea typeface="+mn-ea"/>
                          <a:cs typeface="+mn-cs"/>
                        </a:rPr>
                        <a:t>based on Time based, recording splits into 2 types: user driven and operator driven</a:t>
                      </a:r>
                    </a:p>
                    <a:p>
                      <a:pPr algn="l" rtl="0">
                        <a:lnSpc>
                          <a:spcPct val="90000"/>
                        </a:lnSpc>
                      </a:pPr>
                      <a:r>
                        <a:rPr lang="en-US" sz="1400" kern="1200" baseline="0" dirty="0">
                          <a:solidFill>
                            <a:schemeClr val="dk1"/>
                          </a:solidFill>
                          <a:effectLst/>
                          <a:latin typeface="+mn-lt"/>
                          <a:ea typeface="+mn-ea"/>
                          <a:cs typeface="+mn-cs"/>
                        </a:rPr>
                        <a:t>User driven includes </a:t>
                      </a:r>
                      <a:r>
                        <a:rPr lang="en-US" sz="1400" kern="1200" baseline="0" dirty="0" err="1">
                          <a:solidFill>
                            <a:schemeClr val="dk1"/>
                          </a:solidFill>
                          <a:effectLst/>
                          <a:latin typeface="+mn-lt"/>
                          <a:ea typeface="+mn-ea"/>
                          <a:cs typeface="+mn-cs"/>
                        </a:rPr>
                        <a:t>cDVR</a:t>
                      </a:r>
                      <a:r>
                        <a:rPr lang="en-US" sz="1400" kern="1200" baseline="0" dirty="0">
                          <a:solidFill>
                            <a:schemeClr val="dk1"/>
                          </a:solidFill>
                          <a:effectLst/>
                          <a:latin typeface="+mn-lt"/>
                          <a:ea typeface="+mn-ea"/>
                          <a:cs typeface="+mn-cs"/>
                        </a:rPr>
                        <a:t> recording (time-based or EPG) </a:t>
                      </a:r>
                    </a:p>
                    <a:p>
                      <a:pPr algn="l" rtl="0">
                        <a:lnSpc>
                          <a:spcPct val="90000"/>
                        </a:lnSpc>
                      </a:pPr>
                      <a:r>
                        <a:rPr lang="en-US" sz="1400" kern="1200" baseline="0" dirty="0">
                          <a:solidFill>
                            <a:schemeClr val="dk1"/>
                          </a:solidFill>
                          <a:effectLst/>
                          <a:latin typeface="+mn-lt"/>
                          <a:ea typeface="+mn-ea"/>
                          <a:cs typeface="+mn-cs"/>
                        </a:rPr>
                        <a:t>Operator driven is rolling buffer </a:t>
                      </a:r>
                    </a:p>
                  </a:txBody>
                  <a:tcPr marL="72000" marR="72000" marT="36000" marB="3600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DEEEF7"/>
                    </a:solidFill>
                  </a:tcPr>
                </a:tc>
                <a:tc>
                  <a:txBody>
                    <a:bodyPr/>
                    <a:lstStyle/>
                    <a:p>
                      <a:pPr algn="l" rtl="0">
                        <a:lnSpc>
                          <a:spcPct val="90000"/>
                        </a:lnSpc>
                      </a:pPr>
                      <a:r>
                        <a:rPr lang="en-US" sz="1400" dirty="0"/>
                        <a:t>Main Purpose </a:t>
                      </a:r>
                      <a:endParaRPr lang="he-IL" sz="1400" dirty="0"/>
                    </a:p>
                  </a:txBody>
                  <a:tcPr marL="72000" marR="72000" marT="36000" marB="3600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EEEF7"/>
                    </a:solidFill>
                  </a:tcPr>
                </a:tc>
                <a:extLst>
                  <a:ext uri="{0D108BD9-81ED-4DB2-BD59-A6C34878D82A}">
                    <a16:rowId xmlns:a16="http://schemas.microsoft.com/office/drawing/2014/main" xmlns="" val="10002"/>
                  </a:ext>
                </a:extLst>
              </a:tr>
            </a:tbl>
          </a:graphicData>
        </a:graphic>
      </p:graphicFrame>
    </p:spTree>
    <p:custDataLst>
      <p:tags r:id="rId1"/>
    </p:custDataLst>
    <p:extLst>
      <p:ext uri="{BB962C8B-B14F-4D97-AF65-F5344CB8AC3E}">
        <p14:creationId xmlns:p14="http://schemas.microsoft.com/office/powerpoint/2010/main" xmlns="" val="406853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Recording,</a:t>
            </a:r>
            <a:br>
              <a:rPr lang="en-US" dirty="0"/>
            </a:br>
            <a:r>
              <a:rPr lang="en-US" dirty="0"/>
              <a:t>Time Based</a:t>
            </a:r>
            <a:endParaRPr lang="he-IL" dirty="0"/>
          </a:p>
        </p:txBody>
      </p:sp>
      <p:graphicFrame>
        <p:nvGraphicFramePr>
          <p:cNvPr id="5" name="Table 4"/>
          <p:cNvGraphicFramePr>
            <a:graphicFrameLocks noGrp="1"/>
          </p:cNvGraphicFramePr>
          <p:nvPr>
            <p:extLst>
              <p:ext uri="{D42A27DB-BD31-4B8C-83A1-F6EECF244321}">
                <p14:modId xmlns:p14="http://schemas.microsoft.com/office/powerpoint/2010/main" xmlns="" val="2788778883"/>
              </p:ext>
            </p:extLst>
          </p:nvPr>
        </p:nvGraphicFramePr>
        <p:xfrm>
          <a:off x="525466" y="1804988"/>
          <a:ext cx="11139487" cy="1836000"/>
        </p:xfrm>
        <a:graphic>
          <a:graphicData uri="http://schemas.openxmlformats.org/drawingml/2006/table">
            <a:tbl>
              <a:tblPr rtl="1" firstRow="1" bandRow="1">
                <a:tableStyleId>{5C22544A-7EE6-4342-B048-85BDC9FD1C3A}</a:tableStyleId>
              </a:tblPr>
              <a:tblGrid>
                <a:gridCol w="8964635">
                  <a:extLst>
                    <a:ext uri="{9D8B030D-6E8A-4147-A177-3AD203B41FA5}">
                      <a16:colId xmlns:a16="http://schemas.microsoft.com/office/drawing/2014/main" xmlns="" val="20000"/>
                    </a:ext>
                  </a:extLst>
                </a:gridCol>
                <a:gridCol w="2174852">
                  <a:extLst>
                    <a:ext uri="{9D8B030D-6E8A-4147-A177-3AD203B41FA5}">
                      <a16:colId xmlns:a16="http://schemas.microsoft.com/office/drawing/2014/main" xmlns="" val="20001"/>
                    </a:ext>
                  </a:extLst>
                </a:gridCol>
              </a:tblGrid>
              <a:tr h="396000">
                <a:tc>
                  <a:txBody>
                    <a:bodyPr/>
                    <a:lstStyle/>
                    <a:p>
                      <a:pPr algn="ctr" rtl="0">
                        <a:lnSpc>
                          <a:spcPct val="90000"/>
                        </a:lnSpc>
                      </a:pPr>
                      <a:r>
                        <a:rPr lang="en-US" sz="1600" dirty="0"/>
                        <a:t>TIME BASED RECORDING </a:t>
                      </a:r>
                      <a:endParaRPr lang="he-IL" sz="1600" dirty="0"/>
                    </a:p>
                  </a:txBody>
                  <a:tcPr marL="72000" marR="72000" marT="72000" marB="3600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00A9D4"/>
                    </a:solidFill>
                  </a:tcPr>
                </a:tc>
                <a:tc>
                  <a:txBody>
                    <a:bodyPr/>
                    <a:lstStyle/>
                    <a:p>
                      <a:pPr algn="ctr" rtl="0">
                        <a:lnSpc>
                          <a:spcPct val="90000"/>
                        </a:lnSpc>
                      </a:pPr>
                      <a:r>
                        <a:rPr lang="en-US" sz="1600" dirty="0"/>
                        <a:t>NAME</a:t>
                      </a:r>
                      <a:endParaRPr lang="he-IL" sz="1600" dirty="0"/>
                    </a:p>
                  </a:txBody>
                  <a:tcPr marL="72000" marR="72000" marT="72000" marB="3600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00A9D4"/>
                    </a:solidFill>
                  </a:tcPr>
                </a:tc>
                <a:extLst>
                  <a:ext uri="{0D108BD9-81ED-4DB2-BD59-A6C34878D82A}">
                    <a16:rowId xmlns:a16="http://schemas.microsoft.com/office/drawing/2014/main" xmlns="" val="10000"/>
                  </a:ext>
                </a:extLst>
              </a:tr>
              <a:tr h="720000">
                <a:tc>
                  <a:txBody>
                    <a:bodyPr/>
                    <a:lstStyle/>
                    <a:p>
                      <a:pPr algn="l" rtl="0">
                        <a:lnSpc>
                          <a:spcPct val="90000"/>
                        </a:lnSpc>
                      </a:pPr>
                      <a:r>
                        <a:rPr lang="en-US" sz="1400" kern="1200" dirty="0">
                          <a:solidFill>
                            <a:schemeClr val="dk1"/>
                          </a:solidFill>
                          <a:effectLst/>
                          <a:latin typeface="+mn-lt"/>
                          <a:ea typeface="+mn-ea"/>
                          <a:cs typeface="+mn-cs"/>
                        </a:rPr>
                        <a:t>Basic functionality by which the Manager is requested to record a video</a:t>
                      </a:r>
                      <a:r>
                        <a:rPr lang="en-US" sz="1400" kern="1200" baseline="0" dirty="0">
                          <a:solidFill>
                            <a:schemeClr val="dk1"/>
                          </a:solidFill>
                          <a:effectLst/>
                          <a:latin typeface="+mn-lt"/>
                          <a:ea typeface="+mn-ea"/>
                          <a:cs typeface="+mn-cs"/>
                        </a:rPr>
                        <a:t> based on time boundaries (channel, start time, end time)</a:t>
                      </a:r>
                      <a:endParaRPr lang="he-IL" sz="1400" kern="1200" dirty="0">
                        <a:solidFill>
                          <a:schemeClr val="dk1"/>
                        </a:solidFill>
                        <a:effectLst/>
                        <a:latin typeface="+mn-lt"/>
                        <a:ea typeface="+mn-ea"/>
                        <a:cs typeface="+mn-cs"/>
                      </a:endParaRPr>
                    </a:p>
                  </a:txBody>
                  <a:tcPr marL="72000" marR="72000" marT="36000" marB="36000" anchor="ctr">
                    <a:lnL w="12700" cap="flat" cmpd="sng" algn="ctr">
                      <a:noFill/>
                      <a:prstDash val="solid"/>
                      <a:round/>
                      <a:headEnd type="none" w="med" len="med"/>
                      <a:tailEnd type="none" w="med" len="med"/>
                    </a:lnL>
                    <a:solidFill>
                      <a:srgbClr val="BADEEE"/>
                    </a:solidFill>
                  </a:tcPr>
                </a:tc>
                <a:tc>
                  <a:txBody>
                    <a:bodyPr/>
                    <a:lstStyle/>
                    <a:p>
                      <a:pPr algn="l" rtl="0">
                        <a:lnSpc>
                          <a:spcPct val="90000"/>
                        </a:lnSpc>
                      </a:pPr>
                      <a:r>
                        <a:rPr lang="en-US" sz="1400" dirty="0"/>
                        <a:t>Description: </a:t>
                      </a:r>
                      <a:endParaRPr lang="he-IL" sz="1400" dirty="0"/>
                    </a:p>
                  </a:txBody>
                  <a:tcPr marL="72000" marR="72000" marT="36000" marB="36000" anchor="ctr">
                    <a:lnR w="12700" cap="flat" cmpd="sng" algn="ctr">
                      <a:noFill/>
                      <a:prstDash val="solid"/>
                      <a:round/>
                      <a:headEnd type="none" w="med" len="med"/>
                      <a:tailEnd type="none" w="med" len="med"/>
                    </a:lnR>
                    <a:solidFill>
                      <a:srgbClr val="BADEEE"/>
                    </a:solidFill>
                  </a:tcPr>
                </a:tc>
                <a:extLst>
                  <a:ext uri="{0D108BD9-81ED-4DB2-BD59-A6C34878D82A}">
                    <a16:rowId xmlns:a16="http://schemas.microsoft.com/office/drawing/2014/main" xmlns="" val="10001"/>
                  </a:ext>
                </a:extLst>
              </a:tr>
              <a:tr h="720000">
                <a:tc>
                  <a:txBody>
                    <a:bodyPr/>
                    <a:lstStyle/>
                    <a:p>
                      <a:pPr algn="l" rtl="0">
                        <a:lnSpc>
                          <a:spcPct val="90000"/>
                        </a:lnSpc>
                      </a:pPr>
                      <a:r>
                        <a:rPr lang="en-US" sz="1400" kern="1200" dirty="0">
                          <a:solidFill>
                            <a:schemeClr val="dk1"/>
                          </a:solidFill>
                          <a:effectLst/>
                          <a:latin typeface="+mn-lt"/>
                          <a:ea typeface="+mn-ea"/>
                          <a:cs typeface="+mn-cs"/>
                        </a:rPr>
                        <a:t>To record an</a:t>
                      </a:r>
                      <a:r>
                        <a:rPr lang="en-US" sz="1400" kern="1200" baseline="0" dirty="0">
                          <a:solidFill>
                            <a:schemeClr val="dk1"/>
                          </a:solidFill>
                          <a:effectLst/>
                          <a:latin typeface="+mn-lt"/>
                          <a:ea typeface="+mn-ea"/>
                          <a:cs typeface="+mn-cs"/>
                        </a:rPr>
                        <a:t> asset based on time (channel, start time, end time), used by Manager (no EPG awareness). </a:t>
                      </a:r>
                      <a:endParaRPr lang="he-IL" sz="1400" kern="1200" dirty="0">
                        <a:solidFill>
                          <a:schemeClr val="dk1"/>
                        </a:solidFill>
                        <a:effectLst/>
                        <a:latin typeface="+mn-lt"/>
                        <a:ea typeface="+mn-ea"/>
                        <a:cs typeface="+mn-cs"/>
                      </a:endParaRPr>
                    </a:p>
                  </a:txBody>
                  <a:tcPr marL="72000" marR="72000" marT="36000" marB="3600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DEEEF7"/>
                    </a:solidFill>
                  </a:tcPr>
                </a:tc>
                <a:tc>
                  <a:txBody>
                    <a:bodyPr/>
                    <a:lstStyle/>
                    <a:p>
                      <a:pPr algn="l" rtl="0">
                        <a:lnSpc>
                          <a:spcPct val="90000"/>
                        </a:lnSpc>
                      </a:pPr>
                      <a:r>
                        <a:rPr lang="en-US" sz="1400" dirty="0"/>
                        <a:t>Main Purpose </a:t>
                      </a:r>
                      <a:endParaRPr lang="he-IL" sz="1400" dirty="0"/>
                    </a:p>
                  </a:txBody>
                  <a:tcPr marL="72000" marR="72000" marT="36000" marB="3600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EEEF7"/>
                    </a:solidFill>
                  </a:tcPr>
                </a:tc>
                <a:extLst>
                  <a:ext uri="{0D108BD9-81ED-4DB2-BD59-A6C34878D82A}">
                    <a16:rowId xmlns:a16="http://schemas.microsoft.com/office/drawing/2014/main" xmlns="" val="10002"/>
                  </a:ext>
                </a:extLst>
              </a:tr>
            </a:tbl>
          </a:graphicData>
        </a:graphic>
      </p:graphicFrame>
      <p:pic>
        <p:nvPicPr>
          <p:cNvPr id="61" name="Picture 60"/>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6950348" y="3795855"/>
            <a:ext cx="1749357" cy="1918017"/>
          </a:xfrm>
          <a:prstGeom prst="rect">
            <a:avLst/>
          </a:prstGeom>
        </p:spPr>
      </p:pic>
      <p:sp>
        <p:nvSpPr>
          <p:cNvPr id="63" name="AutoShape 9" descr="bpct-blend2"/>
          <p:cNvSpPr>
            <a:spLocks noChangeArrowheads="1"/>
          </p:cNvSpPr>
          <p:nvPr/>
        </p:nvSpPr>
        <p:spPr bwMode="auto">
          <a:xfrm>
            <a:off x="7429025" y="5736129"/>
            <a:ext cx="792000" cy="216000"/>
          </a:xfrm>
          <a:prstGeom prst="roundRect">
            <a:avLst>
              <a:gd name="adj" fmla="val 5958"/>
            </a:avLst>
          </a:prstGeom>
          <a:noFill/>
          <a:ln w="19050" cap="flat" cmpd="sng" algn="ctr">
            <a:noFill/>
            <a:prstDash val="solid"/>
            <a:round/>
            <a:headEnd type="none" w="med" len="med"/>
            <a:tailEnd type="none" w="med" len="med"/>
          </a:ln>
          <a:extLst>
            <a:ext uri="{909E8E84-426E-40DD-AFC4-6F175D3DCCD1}">
              <a14:hiddenFill xmlns:a14="http://schemas.microsoft.com/office/drawing/2010/main" xmlns="">
                <a:solidFill>
                  <a:srgbClr val="00285F"/>
                </a:solidFill>
              </a14:hiddenFill>
            </a:ex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1050" b="1" dirty="0">
                <a:solidFill>
                  <a:srgbClr val="58585A"/>
                </a:solidFill>
              </a:rPr>
              <a:t>VSPP</a:t>
            </a:r>
          </a:p>
        </p:txBody>
      </p:sp>
      <p:cxnSp>
        <p:nvCxnSpPr>
          <p:cNvPr id="82" name="Straight Arrow Connector 81"/>
          <p:cNvCxnSpPr/>
          <p:nvPr/>
        </p:nvCxnSpPr>
        <p:spPr bwMode="auto">
          <a:xfrm>
            <a:off x="3490709" y="5934524"/>
            <a:ext cx="5208995" cy="0"/>
          </a:xfrm>
          <a:prstGeom prst="straightConnector1">
            <a:avLst/>
          </a:prstGeom>
          <a:solidFill>
            <a:schemeClr val="accent1"/>
          </a:solidFill>
          <a:ln w="22225" cap="rnd" cmpd="sng" algn="ctr">
            <a:solidFill>
              <a:srgbClr val="B1B3B4"/>
            </a:solidFill>
            <a:prstDash val="solid"/>
            <a:round/>
            <a:headEnd type="none" w="med" len="med"/>
            <a:tailEnd type="none" w="med" len="med"/>
          </a:ln>
          <a:effectLst/>
        </p:spPr>
      </p:cxnSp>
      <p:sp>
        <p:nvSpPr>
          <p:cNvPr id="84" name="AutoShape 9" descr="bpct-blend2"/>
          <p:cNvSpPr>
            <a:spLocks noChangeArrowheads="1"/>
          </p:cNvSpPr>
          <p:nvPr/>
        </p:nvSpPr>
        <p:spPr bwMode="auto">
          <a:xfrm>
            <a:off x="5725561" y="6157281"/>
            <a:ext cx="1044000" cy="216000"/>
          </a:xfrm>
          <a:prstGeom prst="roundRect">
            <a:avLst>
              <a:gd name="adj" fmla="val 5958"/>
            </a:avLst>
          </a:prstGeom>
          <a:noFill/>
          <a:ln w="19050" cap="flat" cmpd="sng" algn="ctr">
            <a:noFill/>
            <a:prstDash val="solid"/>
            <a:round/>
            <a:headEnd type="none" w="med" len="med"/>
            <a:tailEnd type="none" w="med" len="med"/>
          </a:ln>
          <a:extLst>
            <a:ext uri="{909E8E84-426E-40DD-AFC4-6F175D3DCCD1}">
              <a14:hiddenFill xmlns:a14="http://schemas.microsoft.com/office/drawing/2010/main" xmlns="">
                <a:solidFill>
                  <a:srgbClr val="00285F"/>
                </a:solidFill>
              </a14:hiddenFill>
            </a:ex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58585A"/>
                </a:solidFill>
              </a:rPr>
              <a:t>Aggregated record command</a:t>
            </a:r>
          </a:p>
        </p:txBody>
      </p:sp>
      <p:sp>
        <p:nvSpPr>
          <p:cNvPr id="85" name="AutoShape 9" descr="bpct-blend2"/>
          <p:cNvSpPr>
            <a:spLocks noChangeArrowheads="1"/>
          </p:cNvSpPr>
          <p:nvPr/>
        </p:nvSpPr>
        <p:spPr bwMode="auto">
          <a:xfrm>
            <a:off x="3837123" y="6157281"/>
            <a:ext cx="1152000" cy="216000"/>
          </a:xfrm>
          <a:prstGeom prst="roundRect">
            <a:avLst>
              <a:gd name="adj" fmla="val 5958"/>
            </a:avLst>
          </a:prstGeom>
          <a:noFill/>
          <a:ln w="19050" cap="flat" cmpd="sng" algn="ctr">
            <a:noFill/>
            <a:prstDash val="solid"/>
            <a:round/>
            <a:headEnd type="none" w="med" len="med"/>
            <a:tailEnd type="none" w="med" len="med"/>
          </a:ln>
          <a:extLst>
            <a:ext uri="{909E8E84-426E-40DD-AFC4-6F175D3DCCD1}">
              <a14:hiddenFill xmlns:a14="http://schemas.microsoft.com/office/drawing/2010/main" xmlns="">
                <a:solidFill>
                  <a:srgbClr val="00285F"/>
                </a:solidFill>
              </a14:hiddenFill>
            </a:ex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58585A"/>
                </a:solidFill>
              </a:rPr>
              <a:t>Multiple recording requests</a:t>
            </a:r>
          </a:p>
        </p:txBody>
      </p:sp>
      <p:sp>
        <p:nvSpPr>
          <p:cNvPr id="86" name="Freeform 3"/>
          <p:cNvSpPr>
            <a:spLocks noChangeAspect="1"/>
          </p:cNvSpPr>
          <p:nvPr/>
        </p:nvSpPr>
        <p:spPr bwMode="auto">
          <a:xfrm>
            <a:off x="4075165" y="5767145"/>
            <a:ext cx="107225" cy="334767"/>
          </a:xfrm>
          <a:custGeom>
            <a:avLst/>
            <a:gdLst>
              <a:gd name="T0" fmla="*/ 2147483647 w 73"/>
              <a:gd name="T1" fmla="*/ 2147483647 h 227"/>
              <a:gd name="T2" fmla="*/ 0 w 73"/>
              <a:gd name="T3" fmla="*/ 2147483647 h 227"/>
              <a:gd name="T4" fmla="*/ 0 w 73"/>
              <a:gd name="T5" fmla="*/ 2147483647 h 227"/>
              <a:gd name="T6" fmla="*/ 0 w 73"/>
              <a:gd name="T7" fmla="*/ 2147483647 h 227"/>
              <a:gd name="T8" fmla="*/ 2147483647 w 73"/>
              <a:gd name="T9" fmla="*/ 0 h 227"/>
              <a:gd name="T10" fmla="*/ 2147483647 w 73"/>
              <a:gd name="T11" fmla="*/ 0 h 227"/>
              <a:gd name="T12" fmla="*/ 2147483647 w 73"/>
              <a:gd name="T13" fmla="*/ 0 h 227"/>
              <a:gd name="T14" fmla="*/ 2147483647 w 73"/>
              <a:gd name="T15" fmla="*/ 0 h 227"/>
              <a:gd name="T16" fmla="*/ 2147483647 w 73"/>
              <a:gd name="T17" fmla="*/ 0 h 227"/>
              <a:gd name="T18" fmla="*/ 2147483647 w 73"/>
              <a:gd name="T19" fmla="*/ 2147483647 h 227"/>
              <a:gd name="T20" fmla="*/ 2147483647 w 73"/>
              <a:gd name="T21" fmla="*/ 2147483647 h 227"/>
              <a:gd name="T22" fmla="*/ 2147483647 w 73"/>
              <a:gd name="T23" fmla="*/ 2147483647 h 227"/>
              <a:gd name="T24" fmla="*/ 2147483647 w 73"/>
              <a:gd name="T25" fmla="*/ 2147483647 h 227"/>
              <a:gd name="T26" fmla="*/ 2147483647 w 73"/>
              <a:gd name="T27" fmla="*/ 2147483647 h 227"/>
              <a:gd name="T28" fmla="*/ 2147483647 w 73"/>
              <a:gd name="T29" fmla="*/ 2147483647 h 227"/>
              <a:gd name="T30" fmla="*/ 2147483647 w 73"/>
              <a:gd name="T31" fmla="*/ 2147483647 h 227"/>
              <a:gd name="T32" fmla="*/ 2147483647 w 73"/>
              <a:gd name="T33" fmla="*/ 2147483647 h 227"/>
              <a:gd name="T34" fmla="*/ 2147483647 w 73"/>
              <a:gd name="T35" fmla="*/ 2147483647 h 227"/>
              <a:gd name="T36" fmla="*/ 2147483647 w 73"/>
              <a:gd name="T37" fmla="*/ 2147483647 h 227"/>
              <a:gd name="T38" fmla="*/ 2147483647 w 73"/>
              <a:gd name="T39" fmla="*/ 2147483647 h 227"/>
              <a:gd name="T40" fmla="*/ 2147483647 w 73"/>
              <a:gd name="T41" fmla="*/ 2147483647 h 227"/>
              <a:gd name="T42" fmla="*/ 2147483647 w 73"/>
              <a:gd name="T43" fmla="*/ 2147483647 h 227"/>
              <a:gd name="T44" fmla="*/ 2147483647 w 73"/>
              <a:gd name="T45" fmla="*/ 2147483647 h 227"/>
              <a:gd name="T46" fmla="*/ 2147483647 w 73"/>
              <a:gd name="T47" fmla="*/ 2147483647 h 227"/>
              <a:gd name="T48" fmla="*/ 2147483647 w 73"/>
              <a:gd name="T49" fmla="*/ 2147483647 h 227"/>
              <a:gd name="T50" fmla="*/ 2147483647 w 73"/>
              <a:gd name="T51" fmla="*/ 2147483647 h 227"/>
              <a:gd name="T52" fmla="*/ 2147483647 w 73"/>
              <a:gd name="T53" fmla="*/ 2147483647 h 2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
              <a:gd name="T82" fmla="*/ 0 h 227"/>
              <a:gd name="T83" fmla="*/ 73 w 73"/>
              <a:gd name="T84" fmla="*/ 227 h 2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 h="227">
                <a:moveTo>
                  <a:pt x="29" y="227"/>
                </a:moveTo>
                <a:cubicBezTo>
                  <a:pt x="13" y="227"/>
                  <a:pt x="0" y="214"/>
                  <a:pt x="0" y="198"/>
                </a:cubicBezTo>
                <a:cubicBezTo>
                  <a:pt x="0" y="198"/>
                  <a:pt x="0" y="198"/>
                  <a:pt x="0" y="198"/>
                </a:cubicBezTo>
                <a:cubicBezTo>
                  <a:pt x="0" y="29"/>
                  <a:pt x="0" y="29"/>
                  <a:pt x="0" y="29"/>
                </a:cubicBezTo>
                <a:cubicBezTo>
                  <a:pt x="0" y="13"/>
                  <a:pt x="13" y="0"/>
                  <a:pt x="29" y="0"/>
                </a:cubicBezTo>
                <a:cubicBezTo>
                  <a:pt x="29" y="0"/>
                  <a:pt x="29" y="0"/>
                  <a:pt x="29" y="0"/>
                </a:cubicBezTo>
                <a:cubicBezTo>
                  <a:pt x="29" y="0"/>
                  <a:pt x="43" y="0"/>
                  <a:pt x="65" y="0"/>
                </a:cubicBezTo>
                <a:cubicBezTo>
                  <a:pt x="65" y="0"/>
                  <a:pt x="65" y="0"/>
                  <a:pt x="65" y="0"/>
                </a:cubicBezTo>
                <a:cubicBezTo>
                  <a:pt x="65" y="0"/>
                  <a:pt x="65" y="0"/>
                  <a:pt x="65" y="0"/>
                </a:cubicBezTo>
                <a:cubicBezTo>
                  <a:pt x="69" y="0"/>
                  <a:pt x="73" y="3"/>
                  <a:pt x="73" y="8"/>
                </a:cubicBezTo>
                <a:cubicBezTo>
                  <a:pt x="73" y="8"/>
                  <a:pt x="73" y="8"/>
                  <a:pt x="73" y="8"/>
                </a:cubicBezTo>
                <a:cubicBezTo>
                  <a:pt x="73" y="12"/>
                  <a:pt x="69" y="16"/>
                  <a:pt x="65" y="16"/>
                </a:cubicBezTo>
                <a:cubicBezTo>
                  <a:pt x="65" y="16"/>
                  <a:pt x="65" y="16"/>
                  <a:pt x="65" y="16"/>
                </a:cubicBezTo>
                <a:cubicBezTo>
                  <a:pt x="43" y="16"/>
                  <a:pt x="29" y="16"/>
                  <a:pt x="29" y="16"/>
                </a:cubicBezTo>
                <a:cubicBezTo>
                  <a:pt x="29" y="16"/>
                  <a:pt x="29" y="16"/>
                  <a:pt x="29" y="16"/>
                </a:cubicBezTo>
                <a:cubicBezTo>
                  <a:pt x="22" y="16"/>
                  <a:pt x="16" y="22"/>
                  <a:pt x="16" y="29"/>
                </a:cubicBezTo>
                <a:cubicBezTo>
                  <a:pt x="16" y="29"/>
                  <a:pt x="16" y="29"/>
                  <a:pt x="16" y="29"/>
                </a:cubicBezTo>
                <a:cubicBezTo>
                  <a:pt x="16" y="198"/>
                  <a:pt x="16" y="198"/>
                  <a:pt x="16" y="198"/>
                </a:cubicBezTo>
                <a:cubicBezTo>
                  <a:pt x="16" y="205"/>
                  <a:pt x="22" y="211"/>
                  <a:pt x="29" y="211"/>
                </a:cubicBezTo>
                <a:cubicBezTo>
                  <a:pt x="29" y="211"/>
                  <a:pt x="29" y="211"/>
                  <a:pt x="29" y="211"/>
                </a:cubicBezTo>
                <a:cubicBezTo>
                  <a:pt x="29" y="211"/>
                  <a:pt x="43" y="211"/>
                  <a:pt x="65" y="211"/>
                </a:cubicBezTo>
                <a:cubicBezTo>
                  <a:pt x="65" y="211"/>
                  <a:pt x="65" y="211"/>
                  <a:pt x="65" y="211"/>
                </a:cubicBezTo>
                <a:cubicBezTo>
                  <a:pt x="69" y="211"/>
                  <a:pt x="73" y="215"/>
                  <a:pt x="73" y="219"/>
                </a:cubicBezTo>
                <a:cubicBezTo>
                  <a:pt x="73" y="219"/>
                  <a:pt x="73" y="219"/>
                  <a:pt x="73" y="219"/>
                </a:cubicBezTo>
                <a:cubicBezTo>
                  <a:pt x="73" y="223"/>
                  <a:pt x="69" y="227"/>
                  <a:pt x="65" y="227"/>
                </a:cubicBezTo>
                <a:cubicBezTo>
                  <a:pt x="65" y="227"/>
                  <a:pt x="65" y="227"/>
                  <a:pt x="65" y="227"/>
                </a:cubicBezTo>
                <a:cubicBezTo>
                  <a:pt x="43" y="227"/>
                  <a:pt x="29" y="227"/>
                  <a:pt x="29" y="227"/>
                </a:cubicBezTo>
                <a:close/>
              </a:path>
            </a:pathLst>
          </a:custGeom>
          <a:solidFill>
            <a:srgbClr val="B1B3B4"/>
          </a:solidFill>
          <a:ln w="9525" cap="flat" cmpd="sng" algn="ctr">
            <a:noFill/>
            <a:prstDash val="solid"/>
            <a:round/>
            <a:headEnd type="none" w="med" len="med"/>
            <a:tailEnd type="none" w="med" len="med"/>
          </a:ln>
          <a:extLst>
            <a:ext uri="{91240B29-F687-4F45-9708-019B960494DF}">
              <a14:hiddenLine xmlns:a14="http://schemas.microsoft.com/office/drawing/2010/main" xmlns="" w="9525" cap="flat" cmpd="sng" algn="ctr">
                <a:solidFill>
                  <a:srgbClr val="B1B3B4"/>
                </a:solidFill>
                <a:prstDash val="solid"/>
                <a:round/>
                <a:headEnd type="none" w="med" len="med"/>
                <a:tailEnd type="none" w="med" len="med"/>
              </a14:hiddenLine>
            </a:ext>
          </a:extLst>
        </p:spPr>
        <p:txBody>
          <a:bodyPr/>
          <a:lstStyle/>
          <a:p>
            <a:endParaRPr lang="en-US"/>
          </a:p>
        </p:txBody>
      </p:sp>
      <p:sp>
        <p:nvSpPr>
          <p:cNvPr id="87" name="Freeform 13"/>
          <p:cNvSpPr>
            <a:spLocks noChangeAspect="1"/>
          </p:cNvSpPr>
          <p:nvPr/>
        </p:nvSpPr>
        <p:spPr bwMode="auto">
          <a:xfrm>
            <a:off x="4643857" y="5767145"/>
            <a:ext cx="105979" cy="334767"/>
          </a:xfrm>
          <a:custGeom>
            <a:avLst/>
            <a:gdLst>
              <a:gd name="T0" fmla="*/ 0 w 72"/>
              <a:gd name="T1" fmla="*/ 2147483647 h 227"/>
              <a:gd name="T2" fmla="*/ 2147483647 w 72"/>
              <a:gd name="T3" fmla="*/ 2147483647 h 227"/>
              <a:gd name="T4" fmla="*/ 2147483647 w 72"/>
              <a:gd name="T5" fmla="*/ 2147483647 h 227"/>
              <a:gd name="T6" fmla="*/ 2147483647 w 72"/>
              <a:gd name="T7" fmla="*/ 2147483647 h 227"/>
              <a:gd name="T8" fmla="*/ 2147483647 w 72"/>
              <a:gd name="T9" fmla="*/ 2147483647 h 227"/>
              <a:gd name="T10" fmla="*/ 2147483647 w 72"/>
              <a:gd name="T11" fmla="*/ 2147483647 h 227"/>
              <a:gd name="T12" fmla="*/ 2147483647 w 72"/>
              <a:gd name="T13" fmla="*/ 2147483647 h 227"/>
              <a:gd name="T14" fmla="*/ 2147483647 w 72"/>
              <a:gd name="T15" fmla="*/ 2147483647 h 227"/>
              <a:gd name="T16" fmla="*/ 2147483647 w 72"/>
              <a:gd name="T17" fmla="*/ 2147483647 h 227"/>
              <a:gd name="T18" fmla="*/ 2147483647 w 72"/>
              <a:gd name="T19" fmla="*/ 2147483647 h 227"/>
              <a:gd name="T20" fmla="*/ 2147483647 w 72"/>
              <a:gd name="T21" fmla="*/ 2147483647 h 227"/>
              <a:gd name="T22" fmla="*/ 2147483647 w 72"/>
              <a:gd name="T23" fmla="*/ 2147483647 h 227"/>
              <a:gd name="T24" fmla="*/ 2147483647 w 72"/>
              <a:gd name="T25" fmla="*/ 2147483647 h 227"/>
              <a:gd name="T26" fmla="*/ 0 w 72"/>
              <a:gd name="T27" fmla="*/ 2147483647 h 227"/>
              <a:gd name="T28" fmla="*/ 0 w 72"/>
              <a:gd name="T29" fmla="*/ 2147483647 h 227"/>
              <a:gd name="T30" fmla="*/ 2147483647 w 72"/>
              <a:gd name="T31" fmla="*/ 0 h 227"/>
              <a:gd name="T32" fmla="*/ 2147483647 w 72"/>
              <a:gd name="T33" fmla="*/ 0 h 227"/>
              <a:gd name="T34" fmla="*/ 2147483647 w 72"/>
              <a:gd name="T35" fmla="*/ 0 h 227"/>
              <a:gd name="T36" fmla="*/ 2147483647 w 72"/>
              <a:gd name="T37" fmla="*/ 0 h 227"/>
              <a:gd name="T38" fmla="*/ 2147483647 w 72"/>
              <a:gd name="T39" fmla="*/ 2147483647 h 227"/>
              <a:gd name="T40" fmla="*/ 2147483647 w 72"/>
              <a:gd name="T41" fmla="*/ 2147483647 h 227"/>
              <a:gd name="T42" fmla="*/ 2147483647 w 72"/>
              <a:gd name="T43" fmla="*/ 2147483647 h 227"/>
              <a:gd name="T44" fmla="*/ 2147483647 w 72"/>
              <a:gd name="T45" fmla="*/ 2147483647 h 227"/>
              <a:gd name="T46" fmla="*/ 2147483647 w 72"/>
              <a:gd name="T47" fmla="*/ 2147483647 h 227"/>
              <a:gd name="T48" fmla="*/ 2147483647 w 72"/>
              <a:gd name="T49" fmla="*/ 2147483647 h 227"/>
              <a:gd name="T50" fmla="*/ 2147483647 w 72"/>
              <a:gd name="T51" fmla="*/ 2147483647 h 227"/>
              <a:gd name="T52" fmla="*/ 0 w 72"/>
              <a:gd name="T53" fmla="*/ 2147483647 h 2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
              <a:gd name="T82" fmla="*/ 0 h 227"/>
              <a:gd name="T83" fmla="*/ 72 w 72"/>
              <a:gd name="T84" fmla="*/ 227 h 2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 h="227">
                <a:moveTo>
                  <a:pt x="0" y="219"/>
                </a:moveTo>
                <a:cubicBezTo>
                  <a:pt x="0" y="215"/>
                  <a:pt x="3" y="211"/>
                  <a:pt x="8" y="211"/>
                </a:cubicBezTo>
                <a:cubicBezTo>
                  <a:pt x="8" y="211"/>
                  <a:pt x="8" y="211"/>
                  <a:pt x="8" y="211"/>
                </a:cubicBezTo>
                <a:cubicBezTo>
                  <a:pt x="30" y="211"/>
                  <a:pt x="43" y="211"/>
                  <a:pt x="43" y="211"/>
                </a:cubicBezTo>
                <a:cubicBezTo>
                  <a:pt x="43" y="211"/>
                  <a:pt x="43" y="211"/>
                  <a:pt x="43" y="211"/>
                </a:cubicBezTo>
                <a:cubicBezTo>
                  <a:pt x="51" y="211"/>
                  <a:pt x="56" y="205"/>
                  <a:pt x="56" y="198"/>
                </a:cubicBezTo>
                <a:cubicBezTo>
                  <a:pt x="56" y="198"/>
                  <a:pt x="56" y="198"/>
                  <a:pt x="56" y="198"/>
                </a:cubicBezTo>
                <a:cubicBezTo>
                  <a:pt x="56" y="29"/>
                  <a:pt x="56" y="29"/>
                  <a:pt x="56" y="29"/>
                </a:cubicBezTo>
                <a:cubicBezTo>
                  <a:pt x="56" y="22"/>
                  <a:pt x="51" y="16"/>
                  <a:pt x="43" y="16"/>
                </a:cubicBezTo>
                <a:cubicBezTo>
                  <a:pt x="43" y="16"/>
                  <a:pt x="43" y="16"/>
                  <a:pt x="43" y="16"/>
                </a:cubicBezTo>
                <a:cubicBezTo>
                  <a:pt x="43" y="16"/>
                  <a:pt x="30" y="16"/>
                  <a:pt x="8" y="16"/>
                </a:cubicBezTo>
                <a:cubicBezTo>
                  <a:pt x="8" y="16"/>
                  <a:pt x="8" y="16"/>
                  <a:pt x="8" y="16"/>
                </a:cubicBezTo>
                <a:cubicBezTo>
                  <a:pt x="8" y="16"/>
                  <a:pt x="8" y="16"/>
                  <a:pt x="8" y="16"/>
                </a:cubicBezTo>
                <a:cubicBezTo>
                  <a:pt x="3" y="16"/>
                  <a:pt x="0" y="12"/>
                  <a:pt x="0" y="8"/>
                </a:cubicBezTo>
                <a:cubicBezTo>
                  <a:pt x="0" y="8"/>
                  <a:pt x="0" y="8"/>
                  <a:pt x="0" y="8"/>
                </a:cubicBezTo>
                <a:cubicBezTo>
                  <a:pt x="0" y="3"/>
                  <a:pt x="3" y="0"/>
                  <a:pt x="8" y="0"/>
                </a:cubicBezTo>
                <a:cubicBezTo>
                  <a:pt x="8" y="0"/>
                  <a:pt x="8" y="0"/>
                  <a:pt x="8" y="0"/>
                </a:cubicBezTo>
                <a:cubicBezTo>
                  <a:pt x="30" y="0"/>
                  <a:pt x="43" y="0"/>
                  <a:pt x="43" y="0"/>
                </a:cubicBezTo>
                <a:cubicBezTo>
                  <a:pt x="43" y="0"/>
                  <a:pt x="43" y="0"/>
                  <a:pt x="43" y="0"/>
                </a:cubicBezTo>
                <a:cubicBezTo>
                  <a:pt x="60" y="0"/>
                  <a:pt x="72" y="13"/>
                  <a:pt x="72" y="29"/>
                </a:cubicBezTo>
                <a:cubicBezTo>
                  <a:pt x="72" y="29"/>
                  <a:pt x="72" y="29"/>
                  <a:pt x="72" y="29"/>
                </a:cubicBezTo>
                <a:cubicBezTo>
                  <a:pt x="72" y="198"/>
                  <a:pt x="72" y="198"/>
                  <a:pt x="72" y="198"/>
                </a:cubicBezTo>
                <a:cubicBezTo>
                  <a:pt x="72" y="214"/>
                  <a:pt x="59" y="227"/>
                  <a:pt x="43" y="227"/>
                </a:cubicBezTo>
                <a:cubicBezTo>
                  <a:pt x="43" y="227"/>
                  <a:pt x="43" y="227"/>
                  <a:pt x="43" y="227"/>
                </a:cubicBezTo>
                <a:cubicBezTo>
                  <a:pt x="43" y="227"/>
                  <a:pt x="30" y="227"/>
                  <a:pt x="8" y="227"/>
                </a:cubicBezTo>
                <a:cubicBezTo>
                  <a:pt x="8" y="227"/>
                  <a:pt x="8" y="227"/>
                  <a:pt x="8" y="227"/>
                </a:cubicBezTo>
                <a:cubicBezTo>
                  <a:pt x="3" y="227"/>
                  <a:pt x="0" y="223"/>
                  <a:pt x="0" y="219"/>
                </a:cubicBezTo>
                <a:close/>
              </a:path>
            </a:pathLst>
          </a:custGeom>
          <a:solidFill>
            <a:srgbClr val="B1B3B4"/>
          </a:solidFill>
          <a:ln w="9525" cap="flat" cmpd="sng" algn="ctr">
            <a:noFill/>
            <a:prstDash val="solid"/>
            <a:round/>
            <a:headEnd type="none" w="med" len="med"/>
            <a:tailEnd type="none" w="med" len="med"/>
          </a:ln>
          <a:extLst>
            <a:ext uri="{91240B29-F687-4F45-9708-019B960494DF}">
              <a14:hiddenLine xmlns:a14="http://schemas.microsoft.com/office/drawing/2010/main" xmlns="" w="9525" cap="flat" cmpd="sng" algn="ctr">
                <a:solidFill>
                  <a:srgbClr val="B1B3B4"/>
                </a:solidFill>
                <a:prstDash val="solid"/>
                <a:round/>
                <a:headEnd type="none" w="med" len="med"/>
                <a:tailEnd type="none" w="med" len="med"/>
              </a14:hiddenLine>
            </a:ext>
          </a:extLst>
        </p:spPr>
        <p:txBody>
          <a:bodyPr/>
          <a:lstStyle/>
          <a:p>
            <a:endParaRPr lang="en-US"/>
          </a:p>
        </p:txBody>
      </p:sp>
      <p:sp>
        <p:nvSpPr>
          <p:cNvPr id="89" name="Freeform 3"/>
          <p:cNvSpPr>
            <a:spLocks noChangeAspect="1"/>
          </p:cNvSpPr>
          <p:nvPr/>
        </p:nvSpPr>
        <p:spPr bwMode="auto">
          <a:xfrm>
            <a:off x="5541188" y="5767145"/>
            <a:ext cx="107225" cy="334767"/>
          </a:xfrm>
          <a:custGeom>
            <a:avLst/>
            <a:gdLst>
              <a:gd name="T0" fmla="*/ 2147483647 w 73"/>
              <a:gd name="T1" fmla="*/ 2147483647 h 227"/>
              <a:gd name="T2" fmla="*/ 0 w 73"/>
              <a:gd name="T3" fmla="*/ 2147483647 h 227"/>
              <a:gd name="T4" fmla="*/ 0 w 73"/>
              <a:gd name="T5" fmla="*/ 2147483647 h 227"/>
              <a:gd name="T6" fmla="*/ 0 w 73"/>
              <a:gd name="T7" fmla="*/ 2147483647 h 227"/>
              <a:gd name="T8" fmla="*/ 2147483647 w 73"/>
              <a:gd name="T9" fmla="*/ 0 h 227"/>
              <a:gd name="T10" fmla="*/ 2147483647 w 73"/>
              <a:gd name="T11" fmla="*/ 0 h 227"/>
              <a:gd name="T12" fmla="*/ 2147483647 w 73"/>
              <a:gd name="T13" fmla="*/ 0 h 227"/>
              <a:gd name="T14" fmla="*/ 2147483647 w 73"/>
              <a:gd name="T15" fmla="*/ 0 h 227"/>
              <a:gd name="T16" fmla="*/ 2147483647 w 73"/>
              <a:gd name="T17" fmla="*/ 0 h 227"/>
              <a:gd name="T18" fmla="*/ 2147483647 w 73"/>
              <a:gd name="T19" fmla="*/ 2147483647 h 227"/>
              <a:gd name="T20" fmla="*/ 2147483647 w 73"/>
              <a:gd name="T21" fmla="*/ 2147483647 h 227"/>
              <a:gd name="T22" fmla="*/ 2147483647 w 73"/>
              <a:gd name="T23" fmla="*/ 2147483647 h 227"/>
              <a:gd name="T24" fmla="*/ 2147483647 w 73"/>
              <a:gd name="T25" fmla="*/ 2147483647 h 227"/>
              <a:gd name="T26" fmla="*/ 2147483647 w 73"/>
              <a:gd name="T27" fmla="*/ 2147483647 h 227"/>
              <a:gd name="T28" fmla="*/ 2147483647 w 73"/>
              <a:gd name="T29" fmla="*/ 2147483647 h 227"/>
              <a:gd name="T30" fmla="*/ 2147483647 w 73"/>
              <a:gd name="T31" fmla="*/ 2147483647 h 227"/>
              <a:gd name="T32" fmla="*/ 2147483647 w 73"/>
              <a:gd name="T33" fmla="*/ 2147483647 h 227"/>
              <a:gd name="T34" fmla="*/ 2147483647 w 73"/>
              <a:gd name="T35" fmla="*/ 2147483647 h 227"/>
              <a:gd name="T36" fmla="*/ 2147483647 w 73"/>
              <a:gd name="T37" fmla="*/ 2147483647 h 227"/>
              <a:gd name="T38" fmla="*/ 2147483647 w 73"/>
              <a:gd name="T39" fmla="*/ 2147483647 h 227"/>
              <a:gd name="T40" fmla="*/ 2147483647 w 73"/>
              <a:gd name="T41" fmla="*/ 2147483647 h 227"/>
              <a:gd name="T42" fmla="*/ 2147483647 w 73"/>
              <a:gd name="T43" fmla="*/ 2147483647 h 227"/>
              <a:gd name="T44" fmla="*/ 2147483647 w 73"/>
              <a:gd name="T45" fmla="*/ 2147483647 h 227"/>
              <a:gd name="T46" fmla="*/ 2147483647 w 73"/>
              <a:gd name="T47" fmla="*/ 2147483647 h 227"/>
              <a:gd name="T48" fmla="*/ 2147483647 w 73"/>
              <a:gd name="T49" fmla="*/ 2147483647 h 227"/>
              <a:gd name="T50" fmla="*/ 2147483647 w 73"/>
              <a:gd name="T51" fmla="*/ 2147483647 h 227"/>
              <a:gd name="T52" fmla="*/ 2147483647 w 73"/>
              <a:gd name="T53" fmla="*/ 2147483647 h 2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
              <a:gd name="T82" fmla="*/ 0 h 227"/>
              <a:gd name="T83" fmla="*/ 73 w 73"/>
              <a:gd name="T84" fmla="*/ 227 h 2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 h="227">
                <a:moveTo>
                  <a:pt x="29" y="227"/>
                </a:moveTo>
                <a:cubicBezTo>
                  <a:pt x="13" y="227"/>
                  <a:pt x="0" y="214"/>
                  <a:pt x="0" y="198"/>
                </a:cubicBezTo>
                <a:cubicBezTo>
                  <a:pt x="0" y="198"/>
                  <a:pt x="0" y="198"/>
                  <a:pt x="0" y="198"/>
                </a:cubicBezTo>
                <a:cubicBezTo>
                  <a:pt x="0" y="29"/>
                  <a:pt x="0" y="29"/>
                  <a:pt x="0" y="29"/>
                </a:cubicBezTo>
                <a:cubicBezTo>
                  <a:pt x="0" y="13"/>
                  <a:pt x="13" y="0"/>
                  <a:pt x="29" y="0"/>
                </a:cubicBezTo>
                <a:cubicBezTo>
                  <a:pt x="29" y="0"/>
                  <a:pt x="29" y="0"/>
                  <a:pt x="29" y="0"/>
                </a:cubicBezTo>
                <a:cubicBezTo>
                  <a:pt x="29" y="0"/>
                  <a:pt x="43" y="0"/>
                  <a:pt x="65" y="0"/>
                </a:cubicBezTo>
                <a:cubicBezTo>
                  <a:pt x="65" y="0"/>
                  <a:pt x="65" y="0"/>
                  <a:pt x="65" y="0"/>
                </a:cubicBezTo>
                <a:cubicBezTo>
                  <a:pt x="65" y="0"/>
                  <a:pt x="65" y="0"/>
                  <a:pt x="65" y="0"/>
                </a:cubicBezTo>
                <a:cubicBezTo>
                  <a:pt x="69" y="0"/>
                  <a:pt x="73" y="3"/>
                  <a:pt x="73" y="8"/>
                </a:cubicBezTo>
                <a:cubicBezTo>
                  <a:pt x="73" y="8"/>
                  <a:pt x="73" y="8"/>
                  <a:pt x="73" y="8"/>
                </a:cubicBezTo>
                <a:cubicBezTo>
                  <a:pt x="73" y="12"/>
                  <a:pt x="69" y="16"/>
                  <a:pt x="65" y="16"/>
                </a:cubicBezTo>
                <a:cubicBezTo>
                  <a:pt x="65" y="16"/>
                  <a:pt x="65" y="16"/>
                  <a:pt x="65" y="16"/>
                </a:cubicBezTo>
                <a:cubicBezTo>
                  <a:pt x="43" y="16"/>
                  <a:pt x="29" y="16"/>
                  <a:pt x="29" y="16"/>
                </a:cubicBezTo>
                <a:cubicBezTo>
                  <a:pt x="29" y="16"/>
                  <a:pt x="29" y="16"/>
                  <a:pt x="29" y="16"/>
                </a:cubicBezTo>
                <a:cubicBezTo>
                  <a:pt x="22" y="16"/>
                  <a:pt x="16" y="22"/>
                  <a:pt x="16" y="29"/>
                </a:cubicBezTo>
                <a:cubicBezTo>
                  <a:pt x="16" y="29"/>
                  <a:pt x="16" y="29"/>
                  <a:pt x="16" y="29"/>
                </a:cubicBezTo>
                <a:cubicBezTo>
                  <a:pt x="16" y="198"/>
                  <a:pt x="16" y="198"/>
                  <a:pt x="16" y="198"/>
                </a:cubicBezTo>
                <a:cubicBezTo>
                  <a:pt x="16" y="205"/>
                  <a:pt x="22" y="211"/>
                  <a:pt x="29" y="211"/>
                </a:cubicBezTo>
                <a:cubicBezTo>
                  <a:pt x="29" y="211"/>
                  <a:pt x="29" y="211"/>
                  <a:pt x="29" y="211"/>
                </a:cubicBezTo>
                <a:cubicBezTo>
                  <a:pt x="29" y="211"/>
                  <a:pt x="43" y="211"/>
                  <a:pt x="65" y="211"/>
                </a:cubicBezTo>
                <a:cubicBezTo>
                  <a:pt x="65" y="211"/>
                  <a:pt x="65" y="211"/>
                  <a:pt x="65" y="211"/>
                </a:cubicBezTo>
                <a:cubicBezTo>
                  <a:pt x="69" y="211"/>
                  <a:pt x="73" y="215"/>
                  <a:pt x="73" y="219"/>
                </a:cubicBezTo>
                <a:cubicBezTo>
                  <a:pt x="73" y="219"/>
                  <a:pt x="73" y="219"/>
                  <a:pt x="73" y="219"/>
                </a:cubicBezTo>
                <a:cubicBezTo>
                  <a:pt x="73" y="223"/>
                  <a:pt x="69" y="227"/>
                  <a:pt x="65" y="227"/>
                </a:cubicBezTo>
                <a:cubicBezTo>
                  <a:pt x="65" y="227"/>
                  <a:pt x="65" y="227"/>
                  <a:pt x="65" y="227"/>
                </a:cubicBezTo>
                <a:cubicBezTo>
                  <a:pt x="43" y="227"/>
                  <a:pt x="29" y="227"/>
                  <a:pt x="29" y="227"/>
                </a:cubicBezTo>
                <a:close/>
              </a:path>
            </a:pathLst>
          </a:custGeom>
          <a:solidFill>
            <a:srgbClr val="B1B3B4"/>
          </a:solidFill>
          <a:ln w="9525" cap="flat" cmpd="sng" algn="ctr">
            <a:noFill/>
            <a:prstDash val="solid"/>
            <a:round/>
            <a:headEnd type="none" w="med" len="med"/>
            <a:tailEnd type="none" w="med" len="med"/>
          </a:ln>
          <a:extLst>
            <a:ext uri="{91240B29-F687-4F45-9708-019B960494DF}">
              <a14:hiddenLine xmlns:a14="http://schemas.microsoft.com/office/drawing/2010/main" xmlns="" w="9525" cap="flat" cmpd="sng" algn="ctr">
                <a:solidFill>
                  <a:srgbClr val="B1B3B4"/>
                </a:solidFill>
                <a:prstDash val="solid"/>
                <a:round/>
                <a:headEnd type="none" w="med" len="med"/>
                <a:tailEnd type="none" w="med" len="med"/>
              </a14:hiddenLine>
            </a:ext>
          </a:extLst>
        </p:spPr>
        <p:txBody>
          <a:bodyPr/>
          <a:lstStyle/>
          <a:p>
            <a:endParaRPr lang="en-US"/>
          </a:p>
        </p:txBody>
      </p:sp>
      <p:sp>
        <p:nvSpPr>
          <p:cNvPr id="90" name="Freeform 13"/>
          <p:cNvSpPr>
            <a:spLocks noChangeAspect="1"/>
          </p:cNvSpPr>
          <p:nvPr/>
        </p:nvSpPr>
        <p:spPr bwMode="auto">
          <a:xfrm>
            <a:off x="6846713" y="5767145"/>
            <a:ext cx="105979" cy="334767"/>
          </a:xfrm>
          <a:custGeom>
            <a:avLst/>
            <a:gdLst>
              <a:gd name="T0" fmla="*/ 0 w 72"/>
              <a:gd name="T1" fmla="*/ 2147483647 h 227"/>
              <a:gd name="T2" fmla="*/ 2147483647 w 72"/>
              <a:gd name="T3" fmla="*/ 2147483647 h 227"/>
              <a:gd name="T4" fmla="*/ 2147483647 w 72"/>
              <a:gd name="T5" fmla="*/ 2147483647 h 227"/>
              <a:gd name="T6" fmla="*/ 2147483647 w 72"/>
              <a:gd name="T7" fmla="*/ 2147483647 h 227"/>
              <a:gd name="T8" fmla="*/ 2147483647 w 72"/>
              <a:gd name="T9" fmla="*/ 2147483647 h 227"/>
              <a:gd name="T10" fmla="*/ 2147483647 w 72"/>
              <a:gd name="T11" fmla="*/ 2147483647 h 227"/>
              <a:gd name="T12" fmla="*/ 2147483647 w 72"/>
              <a:gd name="T13" fmla="*/ 2147483647 h 227"/>
              <a:gd name="T14" fmla="*/ 2147483647 w 72"/>
              <a:gd name="T15" fmla="*/ 2147483647 h 227"/>
              <a:gd name="T16" fmla="*/ 2147483647 w 72"/>
              <a:gd name="T17" fmla="*/ 2147483647 h 227"/>
              <a:gd name="T18" fmla="*/ 2147483647 w 72"/>
              <a:gd name="T19" fmla="*/ 2147483647 h 227"/>
              <a:gd name="T20" fmla="*/ 2147483647 w 72"/>
              <a:gd name="T21" fmla="*/ 2147483647 h 227"/>
              <a:gd name="T22" fmla="*/ 2147483647 w 72"/>
              <a:gd name="T23" fmla="*/ 2147483647 h 227"/>
              <a:gd name="T24" fmla="*/ 2147483647 w 72"/>
              <a:gd name="T25" fmla="*/ 2147483647 h 227"/>
              <a:gd name="T26" fmla="*/ 0 w 72"/>
              <a:gd name="T27" fmla="*/ 2147483647 h 227"/>
              <a:gd name="T28" fmla="*/ 0 w 72"/>
              <a:gd name="T29" fmla="*/ 2147483647 h 227"/>
              <a:gd name="T30" fmla="*/ 2147483647 w 72"/>
              <a:gd name="T31" fmla="*/ 0 h 227"/>
              <a:gd name="T32" fmla="*/ 2147483647 w 72"/>
              <a:gd name="T33" fmla="*/ 0 h 227"/>
              <a:gd name="T34" fmla="*/ 2147483647 w 72"/>
              <a:gd name="T35" fmla="*/ 0 h 227"/>
              <a:gd name="T36" fmla="*/ 2147483647 w 72"/>
              <a:gd name="T37" fmla="*/ 0 h 227"/>
              <a:gd name="T38" fmla="*/ 2147483647 w 72"/>
              <a:gd name="T39" fmla="*/ 2147483647 h 227"/>
              <a:gd name="T40" fmla="*/ 2147483647 w 72"/>
              <a:gd name="T41" fmla="*/ 2147483647 h 227"/>
              <a:gd name="T42" fmla="*/ 2147483647 w 72"/>
              <a:gd name="T43" fmla="*/ 2147483647 h 227"/>
              <a:gd name="T44" fmla="*/ 2147483647 w 72"/>
              <a:gd name="T45" fmla="*/ 2147483647 h 227"/>
              <a:gd name="T46" fmla="*/ 2147483647 w 72"/>
              <a:gd name="T47" fmla="*/ 2147483647 h 227"/>
              <a:gd name="T48" fmla="*/ 2147483647 w 72"/>
              <a:gd name="T49" fmla="*/ 2147483647 h 227"/>
              <a:gd name="T50" fmla="*/ 2147483647 w 72"/>
              <a:gd name="T51" fmla="*/ 2147483647 h 227"/>
              <a:gd name="T52" fmla="*/ 0 w 72"/>
              <a:gd name="T53" fmla="*/ 2147483647 h 2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
              <a:gd name="T82" fmla="*/ 0 h 227"/>
              <a:gd name="T83" fmla="*/ 72 w 72"/>
              <a:gd name="T84" fmla="*/ 227 h 2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 h="227">
                <a:moveTo>
                  <a:pt x="0" y="219"/>
                </a:moveTo>
                <a:cubicBezTo>
                  <a:pt x="0" y="215"/>
                  <a:pt x="3" y="211"/>
                  <a:pt x="8" y="211"/>
                </a:cubicBezTo>
                <a:cubicBezTo>
                  <a:pt x="8" y="211"/>
                  <a:pt x="8" y="211"/>
                  <a:pt x="8" y="211"/>
                </a:cubicBezTo>
                <a:cubicBezTo>
                  <a:pt x="30" y="211"/>
                  <a:pt x="43" y="211"/>
                  <a:pt x="43" y="211"/>
                </a:cubicBezTo>
                <a:cubicBezTo>
                  <a:pt x="43" y="211"/>
                  <a:pt x="43" y="211"/>
                  <a:pt x="43" y="211"/>
                </a:cubicBezTo>
                <a:cubicBezTo>
                  <a:pt x="51" y="211"/>
                  <a:pt x="56" y="205"/>
                  <a:pt x="56" y="198"/>
                </a:cubicBezTo>
                <a:cubicBezTo>
                  <a:pt x="56" y="198"/>
                  <a:pt x="56" y="198"/>
                  <a:pt x="56" y="198"/>
                </a:cubicBezTo>
                <a:cubicBezTo>
                  <a:pt x="56" y="29"/>
                  <a:pt x="56" y="29"/>
                  <a:pt x="56" y="29"/>
                </a:cubicBezTo>
                <a:cubicBezTo>
                  <a:pt x="56" y="22"/>
                  <a:pt x="51" y="16"/>
                  <a:pt x="43" y="16"/>
                </a:cubicBezTo>
                <a:cubicBezTo>
                  <a:pt x="43" y="16"/>
                  <a:pt x="43" y="16"/>
                  <a:pt x="43" y="16"/>
                </a:cubicBezTo>
                <a:cubicBezTo>
                  <a:pt x="43" y="16"/>
                  <a:pt x="30" y="16"/>
                  <a:pt x="8" y="16"/>
                </a:cubicBezTo>
                <a:cubicBezTo>
                  <a:pt x="8" y="16"/>
                  <a:pt x="8" y="16"/>
                  <a:pt x="8" y="16"/>
                </a:cubicBezTo>
                <a:cubicBezTo>
                  <a:pt x="8" y="16"/>
                  <a:pt x="8" y="16"/>
                  <a:pt x="8" y="16"/>
                </a:cubicBezTo>
                <a:cubicBezTo>
                  <a:pt x="3" y="16"/>
                  <a:pt x="0" y="12"/>
                  <a:pt x="0" y="8"/>
                </a:cubicBezTo>
                <a:cubicBezTo>
                  <a:pt x="0" y="8"/>
                  <a:pt x="0" y="8"/>
                  <a:pt x="0" y="8"/>
                </a:cubicBezTo>
                <a:cubicBezTo>
                  <a:pt x="0" y="3"/>
                  <a:pt x="3" y="0"/>
                  <a:pt x="8" y="0"/>
                </a:cubicBezTo>
                <a:cubicBezTo>
                  <a:pt x="8" y="0"/>
                  <a:pt x="8" y="0"/>
                  <a:pt x="8" y="0"/>
                </a:cubicBezTo>
                <a:cubicBezTo>
                  <a:pt x="30" y="0"/>
                  <a:pt x="43" y="0"/>
                  <a:pt x="43" y="0"/>
                </a:cubicBezTo>
                <a:cubicBezTo>
                  <a:pt x="43" y="0"/>
                  <a:pt x="43" y="0"/>
                  <a:pt x="43" y="0"/>
                </a:cubicBezTo>
                <a:cubicBezTo>
                  <a:pt x="60" y="0"/>
                  <a:pt x="72" y="13"/>
                  <a:pt x="72" y="29"/>
                </a:cubicBezTo>
                <a:cubicBezTo>
                  <a:pt x="72" y="29"/>
                  <a:pt x="72" y="29"/>
                  <a:pt x="72" y="29"/>
                </a:cubicBezTo>
                <a:cubicBezTo>
                  <a:pt x="72" y="198"/>
                  <a:pt x="72" y="198"/>
                  <a:pt x="72" y="198"/>
                </a:cubicBezTo>
                <a:cubicBezTo>
                  <a:pt x="72" y="214"/>
                  <a:pt x="59" y="227"/>
                  <a:pt x="43" y="227"/>
                </a:cubicBezTo>
                <a:cubicBezTo>
                  <a:pt x="43" y="227"/>
                  <a:pt x="43" y="227"/>
                  <a:pt x="43" y="227"/>
                </a:cubicBezTo>
                <a:cubicBezTo>
                  <a:pt x="43" y="227"/>
                  <a:pt x="30" y="227"/>
                  <a:pt x="8" y="227"/>
                </a:cubicBezTo>
                <a:cubicBezTo>
                  <a:pt x="8" y="227"/>
                  <a:pt x="8" y="227"/>
                  <a:pt x="8" y="227"/>
                </a:cubicBezTo>
                <a:cubicBezTo>
                  <a:pt x="3" y="227"/>
                  <a:pt x="0" y="223"/>
                  <a:pt x="0" y="219"/>
                </a:cubicBezTo>
                <a:close/>
              </a:path>
            </a:pathLst>
          </a:custGeom>
          <a:solidFill>
            <a:srgbClr val="B1B3B4"/>
          </a:solidFill>
          <a:ln w="9525" cap="flat" cmpd="sng" algn="ctr">
            <a:noFill/>
            <a:prstDash val="solid"/>
            <a:round/>
            <a:headEnd type="none" w="med" len="med"/>
            <a:tailEnd type="none" w="med" len="med"/>
          </a:ln>
          <a:extLst>
            <a:ext uri="{91240B29-F687-4F45-9708-019B960494DF}">
              <a14:hiddenLine xmlns:a14="http://schemas.microsoft.com/office/drawing/2010/main" xmlns="" w="9525" cap="flat" cmpd="sng" algn="ctr">
                <a:solidFill>
                  <a:srgbClr val="B1B3B4"/>
                </a:solidFill>
                <a:prstDash val="solid"/>
                <a:round/>
                <a:headEnd type="none" w="med" len="med"/>
                <a:tailEnd type="none" w="med" len="med"/>
              </a14:hiddenLine>
            </a:ext>
          </a:extLst>
        </p:spPr>
        <p:txBody>
          <a:bodyPr/>
          <a:lstStyle/>
          <a:p>
            <a:endParaRPr lang="en-US"/>
          </a:p>
        </p:txBody>
      </p:sp>
      <p:sp>
        <p:nvSpPr>
          <p:cNvPr id="62" name="AutoShape 9" descr="bpct-blend2"/>
          <p:cNvSpPr>
            <a:spLocks noChangeArrowheads="1"/>
          </p:cNvSpPr>
          <p:nvPr/>
        </p:nvSpPr>
        <p:spPr bwMode="auto">
          <a:xfrm>
            <a:off x="4738847" y="4395147"/>
            <a:ext cx="912436" cy="1181459"/>
          </a:xfrm>
          <a:prstGeom prst="roundRect">
            <a:avLst>
              <a:gd name="adj" fmla="val 5958"/>
            </a:avLst>
          </a:prstGeom>
          <a:solidFill>
            <a:srgbClr val="00285F"/>
          </a:solidFill>
          <a:ln w="19050" cap="flat" cmpd="sng" algn="ctr">
            <a:noFill/>
            <a:prstDash val="solid"/>
            <a:round/>
            <a:headEnd type="none" w="med" len="med"/>
            <a:tailEnd type="none" w="med" len="med"/>
          </a:ln>
          <a:extLs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FFFFFF"/>
                </a:solidFill>
              </a:rPr>
              <a:t>CMS</a:t>
            </a:r>
          </a:p>
        </p:txBody>
      </p:sp>
      <p:grpSp>
        <p:nvGrpSpPr>
          <p:cNvPr id="97" name="Group 96"/>
          <p:cNvGrpSpPr/>
          <p:nvPr/>
        </p:nvGrpSpPr>
        <p:grpSpPr>
          <a:xfrm>
            <a:off x="3490709" y="4521868"/>
            <a:ext cx="612000" cy="928008"/>
            <a:chOff x="4081528" y="4519708"/>
            <a:chExt cx="612000" cy="928008"/>
          </a:xfrm>
        </p:grpSpPr>
        <p:sp>
          <p:nvSpPr>
            <p:cNvPr id="65" name="AutoShape 9" descr="bpct-blend2"/>
            <p:cNvSpPr>
              <a:spLocks noChangeArrowheads="1"/>
            </p:cNvSpPr>
            <p:nvPr/>
          </p:nvSpPr>
          <p:spPr bwMode="auto">
            <a:xfrm>
              <a:off x="4081528" y="4519708"/>
              <a:ext cx="612000" cy="216000"/>
            </a:xfrm>
            <a:prstGeom prst="roundRect">
              <a:avLst>
                <a:gd name="adj" fmla="val 5958"/>
              </a:avLst>
            </a:prstGeom>
            <a:solidFill>
              <a:srgbClr val="00285F"/>
            </a:solidFill>
            <a:ln w="19050" cap="flat" cmpd="sng" algn="ctr">
              <a:noFill/>
              <a:prstDash val="solid"/>
              <a:round/>
              <a:headEnd type="none" w="med" len="med"/>
              <a:tailEnd type="none" w="med" len="med"/>
            </a:ln>
            <a:extLs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FFFFFF"/>
                  </a:solidFill>
                </a:rPr>
                <a:t>STB</a:t>
              </a:r>
            </a:p>
          </p:txBody>
        </p:sp>
        <p:sp>
          <p:nvSpPr>
            <p:cNvPr id="66" name="AutoShape 9" descr="bpct-blend2"/>
            <p:cNvSpPr>
              <a:spLocks noChangeArrowheads="1"/>
            </p:cNvSpPr>
            <p:nvPr/>
          </p:nvSpPr>
          <p:spPr bwMode="auto">
            <a:xfrm>
              <a:off x="4081528" y="4875712"/>
              <a:ext cx="612000" cy="216000"/>
            </a:xfrm>
            <a:prstGeom prst="roundRect">
              <a:avLst>
                <a:gd name="adj" fmla="val 5958"/>
              </a:avLst>
            </a:prstGeom>
            <a:solidFill>
              <a:srgbClr val="00285F"/>
            </a:solidFill>
            <a:ln w="19050" cap="flat" cmpd="sng" algn="ctr">
              <a:noFill/>
              <a:prstDash val="solid"/>
              <a:round/>
              <a:headEnd type="none" w="med" len="med"/>
              <a:tailEnd type="none" w="med" len="med"/>
            </a:ln>
            <a:extLs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FFFFFF"/>
                  </a:solidFill>
                </a:rPr>
                <a:t>Tablet</a:t>
              </a:r>
            </a:p>
          </p:txBody>
        </p:sp>
        <p:sp>
          <p:nvSpPr>
            <p:cNvPr id="67" name="AutoShape 9" descr="bpct-blend2"/>
            <p:cNvSpPr>
              <a:spLocks noChangeArrowheads="1"/>
            </p:cNvSpPr>
            <p:nvPr/>
          </p:nvSpPr>
          <p:spPr bwMode="auto">
            <a:xfrm>
              <a:off x="4081528" y="5231716"/>
              <a:ext cx="612000" cy="216000"/>
            </a:xfrm>
            <a:prstGeom prst="roundRect">
              <a:avLst>
                <a:gd name="adj" fmla="val 5958"/>
              </a:avLst>
            </a:prstGeom>
            <a:solidFill>
              <a:srgbClr val="00285F"/>
            </a:solidFill>
            <a:ln w="19050" cap="flat" cmpd="sng" algn="ctr">
              <a:noFill/>
              <a:prstDash val="solid"/>
              <a:round/>
              <a:headEnd type="none" w="med" len="med"/>
              <a:tailEnd type="none" w="med" len="med"/>
            </a:ln>
            <a:extLs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FFFFFF"/>
                  </a:solidFill>
                </a:rPr>
                <a:t>PC</a:t>
              </a:r>
            </a:p>
          </p:txBody>
        </p:sp>
      </p:grpSp>
      <p:grpSp>
        <p:nvGrpSpPr>
          <p:cNvPr id="98" name="Group 97"/>
          <p:cNvGrpSpPr/>
          <p:nvPr/>
        </p:nvGrpSpPr>
        <p:grpSpPr>
          <a:xfrm>
            <a:off x="5717352" y="4839574"/>
            <a:ext cx="1166929" cy="292605"/>
            <a:chOff x="6306230" y="4727585"/>
            <a:chExt cx="1166929" cy="292605"/>
          </a:xfrm>
        </p:grpSpPr>
        <p:sp>
          <p:nvSpPr>
            <p:cNvPr id="79" name="AutoShape 9" descr="bpct-blend2"/>
            <p:cNvSpPr>
              <a:spLocks noChangeArrowheads="1"/>
            </p:cNvSpPr>
            <p:nvPr/>
          </p:nvSpPr>
          <p:spPr bwMode="auto">
            <a:xfrm>
              <a:off x="6457694" y="4727585"/>
              <a:ext cx="864000" cy="216000"/>
            </a:xfrm>
            <a:prstGeom prst="roundRect">
              <a:avLst>
                <a:gd name="adj" fmla="val 5958"/>
              </a:avLst>
            </a:prstGeom>
            <a:noFill/>
            <a:ln w="19050" cap="flat" cmpd="sng" algn="ctr">
              <a:noFill/>
              <a:prstDash val="solid"/>
              <a:round/>
              <a:headEnd type="none" w="med" len="med"/>
              <a:tailEnd type="none" w="med" len="med"/>
            </a:ln>
            <a:extLst>
              <a:ext uri="{909E8E84-426E-40DD-AFC4-6F175D3DCCD1}">
                <a14:hiddenFill xmlns:a14="http://schemas.microsoft.com/office/drawing/2010/main" xmlns="">
                  <a:solidFill>
                    <a:srgbClr val="00285F"/>
                  </a:solidFill>
                </a14:hiddenFill>
              </a:ex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58585A"/>
                  </a:solidFill>
                </a:rPr>
                <a:t>Record Batch Programs</a:t>
              </a:r>
            </a:p>
          </p:txBody>
        </p:sp>
        <p:cxnSp>
          <p:nvCxnSpPr>
            <p:cNvPr id="80" name="Straight Arrow Connector 79"/>
            <p:cNvCxnSpPr/>
            <p:nvPr/>
          </p:nvCxnSpPr>
          <p:spPr bwMode="auto">
            <a:xfrm>
              <a:off x="6306230" y="5020190"/>
              <a:ext cx="1166929" cy="0"/>
            </a:xfrm>
            <a:prstGeom prst="straightConnector1">
              <a:avLst/>
            </a:prstGeom>
            <a:solidFill>
              <a:schemeClr val="accent1"/>
            </a:solidFill>
            <a:ln w="22225" cap="rnd" cmpd="sng" algn="ctr">
              <a:solidFill>
                <a:srgbClr val="B1B3B4"/>
              </a:solidFill>
              <a:prstDash val="solid"/>
              <a:round/>
              <a:headEnd type="none" w="med" len="med"/>
              <a:tailEnd type="triangle" w="med" len="med"/>
            </a:ln>
            <a:effectLst/>
          </p:spPr>
        </p:cxnSp>
      </p:grpSp>
      <p:grpSp>
        <p:nvGrpSpPr>
          <p:cNvPr id="96" name="Group 95"/>
          <p:cNvGrpSpPr/>
          <p:nvPr/>
        </p:nvGrpSpPr>
        <p:grpSpPr>
          <a:xfrm>
            <a:off x="4168777" y="4330753"/>
            <a:ext cx="504000" cy="1310247"/>
            <a:chOff x="4784692" y="4278993"/>
            <a:chExt cx="504000" cy="1310247"/>
          </a:xfrm>
        </p:grpSpPr>
        <p:sp>
          <p:nvSpPr>
            <p:cNvPr id="68" name="AutoShape 9" descr="bpct-blend2"/>
            <p:cNvSpPr>
              <a:spLocks noChangeArrowheads="1"/>
            </p:cNvSpPr>
            <p:nvPr/>
          </p:nvSpPr>
          <p:spPr bwMode="auto">
            <a:xfrm>
              <a:off x="4784692" y="4278993"/>
              <a:ext cx="504000" cy="144000"/>
            </a:xfrm>
            <a:prstGeom prst="roundRect">
              <a:avLst>
                <a:gd name="adj" fmla="val 5958"/>
              </a:avLst>
            </a:prstGeom>
            <a:noFill/>
            <a:ln w="19050" cap="flat" cmpd="sng" algn="ctr">
              <a:noFill/>
              <a:prstDash val="solid"/>
              <a:round/>
              <a:headEnd type="none" w="med" len="med"/>
              <a:tailEnd type="none" w="med" len="med"/>
            </a:ln>
            <a:extLst>
              <a:ext uri="{909E8E84-426E-40DD-AFC4-6F175D3DCCD1}">
                <a14:hiddenFill xmlns:a14="http://schemas.microsoft.com/office/drawing/2010/main" xmlns="">
                  <a:solidFill>
                    <a:srgbClr val="00285F"/>
                  </a:solidFill>
                </a14:hiddenFill>
              </a:ex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58585A"/>
                  </a:solidFill>
                </a:rPr>
                <a:t>Record</a:t>
              </a:r>
            </a:p>
          </p:txBody>
        </p:sp>
        <p:sp>
          <p:nvSpPr>
            <p:cNvPr id="69" name="AutoShape 9" descr="bpct-blend2"/>
            <p:cNvSpPr>
              <a:spLocks noChangeArrowheads="1"/>
            </p:cNvSpPr>
            <p:nvPr/>
          </p:nvSpPr>
          <p:spPr bwMode="auto">
            <a:xfrm>
              <a:off x="4784692" y="4504129"/>
              <a:ext cx="504000" cy="144000"/>
            </a:xfrm>
            <a:prstGeom prst="roundRect">
              <a:avLst>
                <a:gd name="adj" fmla="val 5958"/>
              </a:avLst>
            </a:prstGeom>
            <a:noFill/>
            <a:ln w="19050" cap="flat" cmpd="sng" algn="ctr">
              <a:noFill/>
              <a:prstDash val="solid"/>
              <a:round/>
              <a:headEnd type="none" w="med" len="med"/>
              <a:tailEnd type="none" w="med" len="med"/>
            </a:ln>
            <a:extLst>
              <a:ext uri="{909E8E84-426E-40DD-AFC4-6F175D3DCCD1}">
                <a14:hiddenFill xmlns:a14="http://schemas.microsoft.com/office/drawing/2010/main" xmlns="">
                  <a:solidFill>
                    <a:srgbClr val="00285F"/>
                  </a:solidFill>
                </a14:hiddenFill>
              </a:ex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58585A"/>
                  </a:solidFill>
                </a:rPr>
                <a:t>Record</a:t>
              </a:r>
            </a:p>
          </p:txBody>
        </p:sp>
        <p:sp>
          <p:nvSpPr>
            <p:cNvPr id="70" name="AutoShape 9" descr="bpct-blend2"/>
            <p:cNvSpPr>
              <a:spLocks noChangeArrowheads="1"/>
            </p:cNvSpPr>
            <p:nvPr/>
          </p:nvSpPr>
          <p:spPr bwMode="auto">
            <a:xfrm>
              <a:off x="4784692" y="5404673"/>
              <a:ext cx="504000" cy="144000"/>
            </a:xfrm>
            <a:prstGeom prst="roundRect">
              <a:avLst>
                <a:gd name="adj" fmla="val 5958"/>
              </a:avLst>
            </a:prstGeom>
            <a:noFill/>
            <a:ln w="19050" cap="flat" cmpd="sng" algn="ctr">
              <a:noFill/>
              <a:prstDash val="solid"/>
              <a:round/>
              <a:headEnd type="none" w="med" len="med"/>
              <a:tailEnd type="none" w="med" len="med"/>
            </a:ln>
            <a:extLst>
              <a:ext uri="{909E8E84-426E-40DD-AFC4-6F175D3DCCD1}">
                <a14:hiddenFill xmlns:a14="http://schemas.microsoft.com/office/drawing/2010/main" xmlns="">
                  <a:solidFill>
                    <a:srgbClr val="00285F"/>
                  </a:solidFill>
                </a14:hiddenFill>
              </a:ex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58585A"/>
                  </a:solidFill>
                </a:rPr>
                <a:t>Record</a:t>
              </a:r>
            </a:p>
          </p:txBody>
        </p:sp>
        <p:cxnSp>
          <p:nvCxnSpPr>
            <p:cNvPr id="73" name="Straight Arrow Connector 72"/>
            <p:cNvCxnSpPr/>
            <p:nvPr/>
          </p:nvCxnSpPr>
          <p:spPr bwMode="auto">
            <a:xfrm>
              <a:off x="4856692" y="4463561"/>
              <a:ext cx="360000" cy="0"/>
            </a:xfrm>
            <a:prstGeom prst="straightConnector1">
              <a:avLst/>
            </a:prstGeom>
            <a:solidFill>
              <a:schemeClr val="accent1"/>
            </a:solidFill>
            <a:ln w="22225" cap="rnd" cmpd="sng" algn="ctr">
              <a:solidFill>
                <a:srgbClr val="B1B3B4"/>
              </a:solidFill>
              <a:prstDash val="solid"/>
              <a:round/>
              <a:headEnd type="none" w="med" len="med"/>
              <a:tailEnd type="triangle" w="med" len="med"/>
            </a:ln>
            <a:effectLst/>
          </p:spPr>
        </p:cxnSp>
        <p:cxnSp>
          <p:nvCxnSpPr>
            <p:cNvPr id="74" name="Straight Arrow Connector 73"/>
            <p:cNvCxnSpPr/>
            <p:nvPr/>
          </p:nvCxnSpPr>
          <p:spPr bwMode="auto">
            <a:xfrm>
              <a:off x="4856692" y="4688697"/>
              <a:ext cx="360000" cy="0"/>
            </a:xfrm>
            <a:prstGeom prst="straightConnector1">
              <a:avLst/>
            </a:prstGeom>
            <a:solidFill>
              <a:schemeClr val="accent1"/>
            </a:solidFill>
            <a:ln w="22225" cap="rnd" cmpd="sng" algn="ctr">
              <a:solidFill>
                <a:srgbClr val="B1B3B4"/>
              </a:solidFill>
              <a:prstDash val="solid"/>
              <a:round/>
              <a:headEnd type="none" w="med" len="med"/>
              <a:tailEnd type="triangle" w="med" len="med"/>
            </a:ln>
            <a:effectLst/>
          </p:spPr>
        </p:cxnSp>
        <p:cxnSp>
          <p:nvCxnSpPr>
            <p:cNvPr id="75" name="Straight Arrow Connector 74"/>
            <p:cNvCxnSpPr/>
            <p:nvPr/>
          </p:nvCxnSpPr>
          <p:spPr bwMode="auto">
            <a:xfrm>
              <a:off x="4856692" y="4913833"/>
              <a:ext cx="360000" cy="0"/>
            </a:xfrm>
            <a:prstGeom prst="straightConnector1">
              <a:avLst/>
            </a:prstGeom>
            <a:solidFill>
              <a:schemeClr val="accent1"/>
            </a:solidFill>
            <a:ln w="22225" cap="rnd" cmpd="sng" algn="ctr">
              <a:solidFill>
                <a:srgbClr val="B1B3B4"/>
              </a:solidFill>
              <a:prstDash val="solid"/>
              <a:round/>
              <a:headEnd type="none" w="med" len="med"/>
              <a:tailEnd type="triangle" w="med" len="med"/>
            </a:ln>
            <a:effectLst/>
          </p:spPr>
        </p:cxnSp>
        <p:cxnSp>
          <p:nvCxnSpPr>
            <p:cNvPr id="76" name="Straight Arrow Connector 75"/>
            <p:cNvCxnSpPr/>
            <p:nvPr/>
          </p:nvCxnSpPr>
          <p:spPr bwMode="auto">
            <a:xfrm>
              <a:off x="4856692" y="5138969"/>
              <a:ext cx="360000" cy="0"/>
            </a:xfrm>
            <a:prstGeom prst="straightConnector1">
              <a:avLst/>
            </a:prstGeom>
            <a:solidFill>
              <a:schemeClr val="accent1"/>
            </a:solidFill>
            <a:ln w="22225" cap="rnd" cmpd="sng" algn="ctr">
              <a:solidFill>
                <a:srgbClr val="B1B3B4"/>
              </a:solidFill>
              <a:prstDash val="solid"/>
              <a:round/>
              <a:headEnd type="none" w="med" len="med"/>
              <a:tailEnd type="triangle" w="med" len="med"/>
            </a:ln>
            <a:effectLst/>
          </p:spPr>
        </p:cxnSp>
        <p:cxnSp>
          <p:nvCxnSpPr>
            <p:cNvPr id="77" name="Straight Arrow Connector 76"/>
            <p:cNvCxnSpPr/>
            <p:nvPr/>
          </p:nvCxnSpPr>
          <p:spPr bwMode="auto">
            <a:xfrm>
              <a:off x="4856692" y="5364105"/>
              <a:ext cx="360000" cy="0"/>
            </a:xfrm>
            <a:prstGeom prst="straightConnector1">
              <a:avLst/>
            </a:prstGeom>
            <a:solidFill>
              <a:schemeClr val="accent1"/>
            </a:solidFill>
            <a:ln w="22225" cap="rnd" cmpd="sng" algn="ctr">
              <a:solidFill>
                <a:srgbClr val="B1B3B4"/>
              </a:solidFill>
              <a:prstDash val="solid"/>
              <a:round/>
              <a:headEnd type="none" w="med" len="med"/>
              <a:tailEnd type="triangle" w="med" len="med"/>
            </a:ln>
            <a:effectLst/>
          </p:spPr>
        </p:cxnSp>
        <p:cxnSp>
          <p:nvCxnSpPr>
            <p:cNvPr id="78" name="Straight Arrow Connector 77"/>
            <p:cNvCxnSpPr/>
            <p:nvPr/>
          </p:nvCxnSpPr>
          <p:spPr bwMode="auto">
            <a:xfrm>
              <a:off x="4856692" y="5589240"/>
              <a:ext cx="360000" cy="0"/>
            </a:xfrm>
            <a:prstGeom prst="straightConnector1">
              <a:avLst/>
            </a:prstGeom>
            <a:solidFill>
              <a:schemeClr val="accent1"/>
            </a:solidFill>
            <a:ln w="22225" cap="rnd" cmpd="sng" algn="ctr">
              <a:solidFill>
                <a:srgbClr val="B1B3B4"/>
              </a:solidFill>
              <a:prstDash val="solid"/>
              <a:round/>
              <a:headEnd type="none" w="med" len="med"/>
              <a:tailEnd type="triangle" w="med" len="med"/>
            </a:ln>
            <a:effectLst/>
          </p:spPr>
        </p:cxnSp>
        <p:sp>
          <p:nvSpPr>
            <p:cNvPr id="93" name="AutoShape 9" descr="bpct-blend2"/>
            <p:cNvSpPr>
              <a:spLocks noChangeArrowheads="1"/>
            </p:cNvSpPr>
            <p:nvPr/>
          </p:nvSpPr>
          <p:spPr bwMode="auto">
            <a:xfrm>
              <a:off x="4784692" y="4729265"/>
              <a:ext cx="504000" cy="144000"/>
            </a:xfrm>
            <a:prstGeom prst="roundRect">
              <a:avLst>
                <a:gd name="adj" fmla="val 5958"/>
              </a:avLst>
            </a:prstGeom>
            <a:noFill/>
            <a:ln w="19050" cap="flat" cmpd="sng" algn="ctr">
              <a:noFill/>
              <a:prstDash val="solid"/>
              <a:round/>
              <a:headEnd type="none" w="med" len="med"/>
              <a:tailEnd type="none" w="med" len="med"/>
            </a:ln>
            <a:extLst>
              <a:ext uri="{909E8E84-426E-40DD-AFC4-6F175D3DCCD1}">
                <a14:hiddenFill xmlns:a14="http://schemas.microsoft.com/office/drawing/2010/main" xmlns="">
                  <a:solidFill>
                    <a:srgbClr val="00285F"/>
                  </a:solidFill>
                </a14:hiddenFill>
              </a:ex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58585A"/>
                  </a:solidFill>
                </a:rPr>
                <a:t>Record</a:t>
              </a:r>
            </a:p>
          </p:txBody>
        </p:sp>
        <p:sp>
          <p:nvSpPr>
            <p:cNvPr id="94" name="AutoShape 9" descr="bpct-blend2"/>
            <p:cNvSpPr>
              <a:spLocks noChangeArrowheads="1"/>
            </p:cNvSpPr>
            <p:nvPr/>
          </p:nvSpPr>
          <p:spPr bwMode="auto">
            <a:xfrm>
              <a:off x="4784692" y="4954401"/>
              <a:ext cx="504000" cy="144000"/>
            </a:xfrm>
            <a:prstGeom prst="roundRect">
              <a:avLst>
                <a:gd name="adj" fmla="val 5958"/>
              </a:avLst>
            </a:prstGeom>
            <a:noFill/>
            <a:ln w="19050" cap="flat" cmpd="sng" algn="ctr">
              <a:noFill/>
              <a:prstDash val="solid"/>
              <a:round/>
              <a:headEnd type="none" w="med" len="med"/>
              <a:tailEnd type="none" w="med" len="med"/>
            </a:ln>
            <a:extLst>
              <a:ext uri="{909E8E84-426E-40DD-AFC4-6F175D3DCCD1}">
                <a14:hiddenFill xmlns:a14="http://schemas.microsoft.com/office/drawing/2010/main" xmlns="">
                  <a:solidFill>
                    <a:srgbClr val="00285F"/>
                  </a:solidFill>
                </a14:hiddenFill>
              </a:ex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58585A"/>
                  </a:solidFill>
                </a:rPr>
                <a:t>Record</a:t>
              </a:r>
            </a:p>
          </p:txBody>
        </p:sp>
        <p:sp>
          <p:nvSpPr>
            <p:cNvPr id="95" name="AutoShape 9" descr="bpct-blend2"/>
            <p:cNvSpPr>
              <a:spLocks noChangeArrowheads="1"/>
            </p:cNvSpPr>
            <p:nvPr/>
          </p:nvSpPr>
          <p:spPr bwMode="auto">
            <a:xfrm>
              <a:off x="4784692" y="5179537"/>
              <a:ext cx="504000" cy="144000"/>
            </a:xfrm>
            <a:prstGeom prst="roundRect">
              <a:avLst>
                <a:gd name="adj" fmla="val 5958"/>
              </a:avLst>
            </a:prstGeom>
            <a:noFill/>
            <a:ln w="19050" cap="flat" cmpd="sng" algn="ctr">
              <a:noFill/>
              <a:prstDash val="solid"/>
              <a:round/>
              <a:headEnd type="none" w="med" len="med"/>
              <a:tailEnd type="none" w="med" len="med"/>
            </a:ln>
            <a:extLst>
              <a:ext uri="{909E8E84-426E-40DD-AFC4-6F175D3DCCD1}">
                <a14:hiddenFill xmlns:a14="http://schemas.microsoft.com/office/drawing/2010/main" xmlns="">
                  <a:solidFill>
                    <a:srgbClr val="00285F"/>
                  </a:solidFill>
                </a14:hiddenFill>
              </a:ext>
              <a:ext uri="{91240B29-F687-4F45-9708-019B960494DF}">
                <a14:hiddenLine xmlns:a14="http://schemas.microsoft.com/office/drawing/2010/main" xmlns="" w="19050" cap="flat" cmpd="sng" algn="ctr">
                  <a:solidFill>
                    <a:srgbClr val="FFFFFF"/>
                  </a:solidFill>
                  <a:prstDash val="solid"/>
                  <a:round/>
                  <a:headEnd type="none" w="med" len="med"/>
                  <a:tailEnd type="none" w="med" len="med"/>
                </a14:hiddenLine>
              </a:ext>
            </a:extLst>
          </p:spPr>
          <p:txBody>
            <a:bodyPr vert="horz" wrap="square" lIns="36000" tIns="36000" rIns="36000" bIns="36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90000"/>
                </a:lnSpc>
                <a:spcBef>
                  <a:spcPct val="0"/>
                </a:spcBef>
                <a:buClrTx/>
                <a:buFontTx/>
                <a:buNone/>
              </a:pPr>
              <a:r>
                <a:rPr lang="sv-SE" altLang="sv-SE" sz="900" b="1" dirty="0">
                  <a:solidFill>
                    <a:srgbClr val="58585A"/>
                  </a:solidFill>
                </a:rPr>
                <a:t>Record</a:t>
              </a:r>
            </a:p>
          </p:txBody>
        </p:sp>
      </p:grpSp>
    </p:spTree>
    <p:custDataLst>
      <p:tags r:id="rId1"/>
    </p:custDataLst>
    <p:extLst>
      <p:ext uri="{BB962C8B-B14F-4D97-AF65-F5344CB8AC3E}">
        <p14:creationId xmlns:p14="http://schemas.microsoft.com/office/powerpoint/2010/main" xmlns="" val="1485313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ROLLING buffer</a:t>
            </a:r>
            <a:endParaRPr lang="he-IL" dirty="0"/>
          </a:p>
        </p:txBody>
      </p:sp>
      <p:graphicFrame>
        <p:nvGraphicFramePr>
          <p:cNvPr id="5" name="Table 4"/>
          <p:cNvGraphicFramePr>
            <a:graphicFrameLocks noGrp="1"/>
          </p:cNvGraphicFramePr>
          <p:nvPr>
            <p:extLst>
              <p:ext uri="{D42A27DB-BD31-4B8C-83A1-F6EECF244321}">
                <p14:modId xmlns:p14="http://schemas.microsoft.com/office/powerpoint/2010/main" xmlns="" val="4189756416"/>
              </p:ext>
            </p:extLst>
          </p:nvPr>
        </p:nvGraphicFramePr>
        <p:xfrm>
          <a:off x="531253" y="1796027"/>
          <a:ext cx="11133698" cy="1763507"/>
        </p:xfrm>
        <a:graphic>
          <a:graphicData uri="http://schemas.openxmlformats.org/drawingml/2006/table">
            <a:tbl>
              <a:tblPr rtl="1" firstRow="1" bandRow="1">
                <a:tableStyleId>{5C22544A-7EE6-4342-B048-85BDC9FD1C3A}</a:tableStyleId>
              </a:tblPr>
              <a:tblGrid>
                <a:gridCol w="8967091">
                  <a:extLst>
                    <a:ext uri="{9D8B030D-6E8A-4147-A177-3AD203B41FA5}">
                      <a16:colId xmlns:a16="http://schemas.microsoft.com/office/drawing/2014/main" xmlns="" val="20000"/>
                    </a:ext>
                  </a:extLst>
                </a:gridCol>
                <a:gridCol w="2166607">
                  <a:extLst>
                    <a:ext uri="{9D8B030D-6E8A-4147-A177-3AD203B41FA5}">
                      <a16:colId xmlns:a16="http://schemas.microsoft.com/office/drawing/2014/main" xmlns="" val="20001"/>
                    </a:ext>
                  </a:extLst>
                </a:gridCol>
              </a:tblGrid>
              <a:tr h="396000">
                <a:tc>
                  <a:txBody>
                    <a:bodyPr/>
                    <a:lstStyle/>
                    <a:p>
                      <a:pPr algn="ctr" rtl="0">
                        <a:lnSpc>
                          <a:spcPct val="90000"/>
                        </a:lnSpc>
                      </a:pPr>
                      <a:r>
                        <a:rPr lang="en-US" sz="1600" dirty="0"/>
                        <a:t>TIME SHIFT BUFFER</a:t>
                      </a:r>
                      <a:endParaRPr lang="he-IL" sz="1600" dirty="0"/>
                    </a:p>
                  </a:txBody>
                  <a:tcPr marL="72000" marR="72000" marT="72000" marB="3600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00A9D4"/>
                    </a:solidFill>
                  </a:tcPr>
                </a:tc>
                <a:tc>
                  <a:txBody>
                    <a:bodyPr/>
                    <a:lstStyle/>
                    <a:p>
                      <a:pPr algn="ctr" rtl="0">
                        <a:lnSpc>
                          <a:spcPct val="90000"/>
                        </a:lnSpc>
                      </a:pPr>
                      <a:r>
                        <a:rPr lang="en-US" sz="1600" dirty="0"/>
                        <a:t>NAME</a:t>
                      </a:r>
                      <a:endParaRPr lang="he-IL" sz="1600" dirty="0"/>
                    </a:p>
                  </a:txBody>
                  <a:tcPr marL="72000" marR="72000" marT="72000" marB="3600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00A9D4"/>
                    </a:solidFill>
                  </a:tcPr>
                </a:tc>
                <a:extLst>
                  <a:ext uri="{0D108BD9-81ED-4DB2-BD59-A6C34878D82A}">
                    <a16:rowId xmlns:a16="http://schemas.microsoft.com/office/drawing/2014/main" xmlns="" val="10000"/>
                  </a:ext>
                </a:extLst>
              </a:tr>
              <a:tr h="395507">
                <a:tc>
                  <a:txBody>
                    <a:bodyPr/>
                    <a:lstStyle/>
                    <a:p>
                      <a:pPr algn="l" rtl="0">
                        <a:lnSpc>
                          <a:spcPct val="90000"/>
                        </a:lnSpc>
                      </a:pPr>
                      <a:r>
                        <a:rPr lang="en-US" sz="1400" kern="1200" baseline="0" dirty="0">
                          <a:solidFill>
                            <a:srgbClr val="585858"/>
                          </a:solidFill>
                          <a:latin typeface="+mn-lt"/>
                          <a:ea typeface="+mn-ea"/>
                          <a:cs typeface="+mn-cs"/>
                        </a:rPr>
                        <a:t>Operator-driven automatic recording feature</a:t>
                      </a:r>
                      <a:endParaRPr lang="he-IL" sz="1400" kern="1200" baseline="0" dirty="0">
                        <a:solidFill>
                          <a:srgbClr val="585858"/>
                        </a:solidFill>
                        <a:latin typeface="+mn-lt"/>
                        <a:ea typeface="+mn-ea"/>
                        <a:cs typeface="+mn-cs"/>
                      </a:endParaRPr>
                    </a:p>
                  </a:txBody>
                  <a:tcPr marL="72000" marR="72000" marT="36000" marB="36000" anchor="ctr">
                    <a:lnL w="12700" cap="flat" cmpd="sng" algn="ctr">
                      <a:noFill/>
                      <a:prstDash val="solid"/>
                      <a:round/>
                      <a:headEnd type="none" w="med" len="med"/>
                      <a:tailEnd type="none" w="med" len="med"/>
                    </a:lnL>
                    <a:solidFill>
                      <a:srgbClr val="BADEEE"/>
                    </a:solidFill>
                  </a:tcPr>
                </a:tc>
                <a:tc>
                  <a:txBody>
                    <a:bodyPr/>
                    <a:lstStyle/>
                    <a:p>
                      <a:pPr algn="l" rtl="0">
                        <a:lnSpc>
                          <a:spcPct val="90000"/>
                        </a:lnSpc>
                      </a:pPr>
                      <a:r>
                        <a:rPr lang="en-US" sz="1400" dirty="0">
                          <a:solidFill>
                            <a:srgbClr val="585858"/>
                          </a:solidFill>
                        </a:rPr>
                        <a:t>Description: </a:t>
                      </a:r>
                      <a:endParaRPr lang="he-IL" sz="1400" dirty="0">
                        <a:solidFill>
                          <a:srgbClr val="585858"/>
                        </a:solidFill>
                      </a:endParaRPr>
                    </a:p>
                  </a:txBody>
                  <a:tcPr marL="72000" marR="72000" marT="36000" marB="36000" anchor="ctr">
                    <a:lnR w="12700" cap="flat" cmpd="sng" algn="ctr">
                      <a:noFill/>
                      <a:prstDash val="solid"/>
                      <a:round/>
                      <a:headEnd type="none" w="med" len="med"/>
                      <a:tailEnd type="none" w="med" len="med"/>
                    </a:lnR>
                    <a:solidFill>
                      <a:srgbClr val="BADEEE"/>
                    </a:solidFill>
                  </a:tcPr>
                </a:tc>
                <a:extLst>
                  <a:ext uri="{0D108BD9-81ED-4DB2-BD59-A6C34878D82A}">
                    <a16:rowId xmlns:a16="http://schemas.microsoft.com/office/drawing/2014/main" xmlns="" val="10001"/>
                  </a:ext>
                </a:extLst>
              </a:tr>
              <a:tr h="972000">
                <a:tc>
                  <a:txBody>
                    <a:bodyPr/>
                    <a:lstStyle/>
                    <a:p>
                      <a:pPr marL="0" algn="l" defTabSz="914400" rtl="0" eaLnBrk="1" latinLnBrk="0" hangingPunct="1">
                        <a:lnSpc>
                          <a:spcPct val="90000"/>
                        </a:lnSpc>
                      </a:pPr>
                      <a:r>
                        <a:rPr lang="en-US" sz="1400" kern="1200" baseline="0" dirty="0">
                          <a:solidFill>
                            <a:srgbClr val="585858"/>
                          </a:solidFill>
                          <a:latin typeface="+mn-lt"/>
                          <a:ea typeface="+mn-ea"/>
                          <a:cs typeface="+mn-cs"/>
                        </a:rPr>
                        <a:t>To allow for “Catch-Up TV”, “Start Over”, “Record In The Past”, and other features, all live broadcast channels in the line-up are automatically recorded by the cDVR, stored, and made available for all subscribers during a predefined time-based sliding window called Time Shift Buffer (TSB).</a:t>
                      </a:r>
                    </a:p>
                  </a:txBody>
                  <a:tcPr marL="72000" marR="72000" marT="36000" marB="3600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DEEEF7"/>
                    </a:solidFill>
                  </a:tcPr>
                </a:tc>
                <a:tc>
                  <a:txBody>
                    <a:bodyPr/>
                    <a:lstStyle/>
                    <a:p>
                      <a:pPr marL="0" algn="l" defTabSz="914400" rtl="0" eaLnBrk="1" latinLnBrk="0" hangingPunct="1">
                        <a:lnSpc>
                          <a:spcPct val="90000"/>
                        </a:lnSpc>
                      </a:pPr>
                      <a:r>
                        <a:rPr lang="en-US" sz="1400" kern="1200" dirty="0">
                          <a:solidFill>
                            <a:srgbClr val="585858"/>
                          </a:solidFill>
                          <a:latin typeface="+mn-lt"/>
                          <a:ea typeface="+mn-ea"/>
                          <a:cs typeface="+mn-cs"/>
                        </a:rPr>
                        <a:t>Main Purpose </a:t>
                      </a:r>
                      <a:endParaRPr lang="he-IL" sz="1400" kern="1200" dirty="0">
                        <a:solidFill>
                          <a:srgbClr val="585858"/>
                        </a:solidFill>
                        <a:latin typeface="+mn-lt"/>
                        <a:ea typeface="+mn-ea"/>
                        <a:cs typeface="+mn-cs"/>
                      </a:endParaRPr>
                    </a:p>
                  </a:txBody>
                  <a:tcPr marL="72000" marR="72000" marT="36000" marB="3600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EEEF7"/>
                    </a:solidFill>
                  </a:tcPr>
                </a:tc>
                <a:extLst>
                  <a:ext uri="{0D108BD9-81ED-4DB2-BD59-A6C34878D82A}">
                    <a16:rowId xmlns:a16="http://schemas.microsoft.com/office/drawing/2014/main" xmlns="" val="10002"/>
                  </a:ext>
                </a:extLst>
              </a:tr>
            </a:tbl>
          </a:graphicData>
        </a:graphic>
      </p:graphicFrame>
    </p:spTree>
    <p:custDataLst>
      <p:tags r:id="rId1"/>
    </p:custDataLst>
    <p:extLst>
      <p:ext uri="{BB962C8B-B14F-4D97-AF65-F5344CB8AC3E}">
        <p14:creationId xmlns:p14="http://schemas.microsoft.com/office/powerpoint/2010/main" xmlns="" val="3921492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ROLLING buffer</a:t>
            </a:r>
            <a:endParaRPr lang="he-IL" dirty="0"/>
          </a:p>
        </p:txBody>
      </p:sp>
      <p:pic>
        <p:nvPicPr>
          <p:cNvPr id="2050" name="image29.png"/>
          <p:cNvPicPr>
            <a:picLocks noChangeAspect="1" noChangeArrowheads="1"/>
          </p:cNvPicPr>
          <p:nvPr/>
        </p:nvPicPr>
        <p:blipFill>
          <a:blip r:embed="rId3" cstate="email">
            <a:extLst>
              <a:ext uri="{28A0092B-C50C-407E-A947-70E740481C1C}">
                <a14:useLocalDpi xmlns:a14="http://schemas.microsoft.com/office/drawing/2010/main" xmlns=""/>
              </a:ext>
            </a:extLst>
          </a:blip>
          <a:stretch>
            <a:fillRect/>
          </a:stretch>
        </p:blipFill>
        <p:spPr bwMode="auto">
          <a:xfrm>
            <a:off x="1288224" y="1382183"/>
            <a:ext cx="8898259" cy="48521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1399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116499"/>
            <a:ext cx="8079389" cy="4401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GB" dirty="0"/>
              <a:t>Rolling Buffers</a:t>
            </a:r>
          </a:p>
        </p:txBody>
      </p:sp>
    </p:spTree>
    <p:extLst>
      <p:ext uri="{BB962C8B-B14F-4D97-AF65-F5344CB8AC3E}">
        <p14:creationId xmlns:p14="http://schemas.microsoft.com/office/powerpoint/2010/main" xmlns="" val="7458258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92968" y="1557964"/>
            <a:ext cx="6972945" cy="4291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Content Placeholder 1"/>
          <p:cNvSpPr>
            <a:spLocks noGrp="1"/>
          </p:cNvSpPr>
          <p:nvPr>
            <p:ph sz="quarter" idx="10"/>
          </p:nvPr>
        </p:nvSpPr>
        <p:spPr>
          <a:xfrm>
            <a:off x="524935" y="1800225"/>
            <a:ext cx="4668034" cy="4724400"/>
          </a:xfrm>
        </p:spPr>
        <p:txBody>
          <a:bodyPr>
            <a:normAutofit/>
          </a:bodyPr>
          <a:lstStyle/>
          <a:p>
            <a:r>
              <a:rPr lang="en-GB" dirty="0"/>
              <a:t>If using the option to ingest the live stream to two streamers  this will cause VSPP to compare the two recordings and to reject that which is lowest quality.</a:t>
            </a:r>
          </a:p>
          <a:p>
            <a:endParaRPr lang="en-GB" dirty="0"/>
          </a:p>
          <a:p>
            <a:r>
              <a:rPr lang="en-GB" dirty="0"/>
              <a:t>If both recordings are of the same quality then one is selected to be removed.</a:t>
            </a:r>
          </a:p>
        </p:txBody>
      </p:sp>
      <p:sp>
        <p:nvSpPr>
          <p:cNvPr id="3" name="Title 2"/>
          <p:cNvSpPr>
            <a:spLocks noGrp="1"/>
          </p:cNvSpPr>
          <p:nvPr>
            <p:ph type="title"/>
          </p:nvPr>
        </p:nvSpPr>
        <p:spPr/>
        <p:txBody>
          <a:bodyPr/>
          <a:lstStyle/>
          <a:p>
            <a:r>
              <a:rPr lang="en-GB" dirty="0"/>
              <a:t>Live stream resilience</a:t>
            </a:r>
          </a:p>
        </p:txBody>
      </p:sp>
    </p:spTree>
    <p:extLst>
      <p:ext uri="{BB962C8B-B14F-4D97-AF65-F5344CB8AC3E}">
        <p14:creationId xmlns:p14="http://schemas.microsoft.com/office/powerpoint/2010/main" xmlns="" val="1548294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0" y="0"/>
            <a:ext cx="12192000" cy="6858000"/>
          </a:xfrm>
          <a:prstGeom prst="rect">
            <a:avLst/>
          </a:prstGeom>
        </p:spPr>
      </p:pic>
      <p:sp>
        <p:nvSpPr>
          <p:cNvPr id="2410" name="CustomShape 1"/>
          <p:cNvSpPr/>
          <p:nvPr/>
        </p:nvSpPr>
        <p:spPr>
          <a:xfrm>
            <a:off x="1524000" y="1981080"/>
            <a:ext cx="9142560" cy="1904040"/>
          </a:xfrm>
          <a:prstGeom prst="rect">
            <a:avLst/>
          </a:prstGeom>
          <a:noFill/>
          <a:ln>
            <a:noFill/>
          </a:ln>
        </p:spPr>
        <p:txBody>
          <a:bodyPr lIns="90000" tIns="45000" rIns="90000" bIns="45000" anchor="ctr"/>
          <a:lstStyle/>
          <a:p>
            <a:pPr algn="ctr" rtl="0">
              <a:lnSpc>
                <a:spcPct val="100000"/>
              </a:lnSpc>
            </a:pPr>
            <a:r>
              <a:rPr lang="en-US" sz="6600" dirty="0">
                <a:solidFill>
                  <a:srgbClr val="000000"/>
                </a:solidFill>
                <a:latin typeface="+mj-lt"/>
              </a:rPr>
              <a:t>GUI</a:t>
            </a:r>
            <a:endParaRPr sz="4400" dirty="0">
              <a:latin typeface="+mj-lt"/>
            </a:endParaRPr>
          </a:p>
        </p:txBody>
      </p:sp>
      <p:pic>
        <p:nvPicPr>
          <p:cNvPr id="2" name="Econ20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30116265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1" name="CustomShape 1"/>
          <p:cNvSpPr/>
          <p:nvPr/>
        </p:nvSpPr>
        <p:spPr>
          <a:xfrm>
            <a:off x="2063552" y="151807"/>
            <a:ext cx="6696576" cy="543960"/>
          </a:xfrm>
          <a:prstGeom prst="rect">
            <a:avLst/>
          </a:prstGeom>
          <a:noFill/>
          <a:ln>
            <a:noFill/>
          </a:ln>
        </p:spPr>
        <p:txBody>
          <a:bodyPr lIns="90000" tIns="45000" rIns="90000" bIns="45000" anchor="ctr"/>
          <a:lstStyle/>
          <a:p>
            <a:pPr algn="ctr" rtl="0">
              <a:lnSpc>
                <a:spcPct val="85000"/>
              </a:lnSpc>
            </a:pPr>
            <a:r>
              <a:rPr lang="en-US" sz="3600" dirty="0">
                <a:solidFill>
                  <a:srgbClr val="000000"/>
                </a:solidFill>
                <a:latin typeface="+mj-lt"/>
                <a:ea typeface="DejaVu Sans"/>
              </a:rPr>
              <a:t>	 GUI Overview</a:t>
            </a:r>
            <a:endParaRPr sz="2400" dirty="0">
              <a:latin typeface="+mj-lt"/>
            </a:endParaRPr>
          </a:p>
        </p:txBody>
      </p:sp>
      <p:sp>
        <p:nvSpPr>
          <p:cNvPr id="2412" name="CustomShape 2"/>
          <p:cNvSpPr/>
          <p:nvPr/>
        </p:nvSpPr>
        <p:spPr>
          <a:xfrm>
            <a:off x="200160" y="953640"/>
            <a:ext cx="11747040" cy="5263560"/>
          </a:xfrm>
          <a:prstGeom prst="rect">
            <a:avLst/>
          </a:prstGeom>
          <a:noFill/>
          <a:ln>
            <a:noFill/>
          </a:ln>
        </p:spPr>
        <p:txBody>
          <a:bodyPr lIns="90000" tIns="45000" rIns="90000" bIns="45000"/>
          <a:lstStyle/>
          <a:p>
            <a:pPr algn="l" rtl="0">
              <a:lnSpc>
                <a:spcPct val="85000"/>
              </a:lnSpc>
            </a:pPr>
            <a:r>
              <a:rPr lang="en-US" dirty="0">
                <a:solidFill>
                  <a:srgbClr val="000000"/>
                </a:solidFill>
                <a:latin typeface="Arial"/>
                <a:ea typeface="DejaVu Sans"/>
              </a:rPr>
              <a:t>- Region, Pods, Streamers</a:t>
            </a:r>
            <a:endParaRPr dirty="0"/>
          </a:p>
          <a:p>
            <a:pPr algn="l" rtl="0">
              <a:lnSpc>
                <a:spcPct val="85000"/>
              </a:lnSpc>
            </a:pPr>
            <a:r>
              <a:rPr lang="en-US" sz="1600" dirty="0">
                <a:solidFill>
                  <a:srgbClr val="000000"/>
                </a:solidFill>
                <a:latin typeface="Arial"/>
                <a:ea typeface="DejaVu Sans"/>
              </a:rPr>
              <a:t>	Sessions view</a:t>
            </a:r>
            <a:endParaRPr dirty="0"/>
          </a:p>
          <a:p>
            <a:pPr algn="l" rtl="0">
              <a:lnSpc>
                <a:spcPct val="85000"/>
              </a:lnSpc>
            </a:pPr>
            <a:r>
              <a:rPr lang="en-US" sz="1600" dirty="0">
                <a:solidFill>
                  <a:srgbClr val="000000"/>
                </a:solidFill>
                <a:latin typeface="Arial"/>
                <a:ea typeface="DejaVu Sans"/>
              </a:rPr>
              <a:t>	Streamer Networks</a:t>
            </a:r>
            <a:endParaRPr dirty="0"/>
          </a:p>
          <a:p>
            <a:pPr algn="l" rtl="0">
              <a:lnSpc>
                <a:spcPct val="85000"/>
              </a:lnSpc>
            </a:pPr>
            <a:r>
              <a:rPr lang="en-US" sz="1600" dirty="0">
                <a:solidFill>
                  <a:srgbClr val="000000"/>
                </a:solidFill>
                <a:latin typeface="Arial"/>
                <a:ea typeface="DejaVu Sans"/>
              </a:rPr>
              <a:t>	Region and Streamers Properties. Configuration Editor</a:t>
            </a:r>
            <a:endParaRPr dirty="0"/>
          </a:p>
          <a:p>
            <a:pPr algn="l" rtl="0">
              <a:lnSpc>
                <a:spcPct val="85000"/>
              </a:lnSpc>
            </a:pPr>
            <a:r>
              <a:rPr lang="en-US" dirty="0">
                <a:solidFill>
                  <a:srgbClr val="000000"/>
                </a:solidFill>
                <a:latin typeface="Arial"/>
                <a:ea typeface="DejaVu Sans"/>
              </a:rPr>
              <a:t>- Volume and Disks</a:t>
            </a:r>
            <a:endParaRPr dirty="0"/>
          </a:p>
          <a:p>
            <a:pPr algn="l" rtl="0">
              <a:lnSpc>
                <a:spcPct val="85000"/>
              </a:lnSpc>
            </a:pPr>
            <a:r>
              <a:rPr lang="en-US" dirty="0">
                <a:solidFill>
                  <a:srgbClr val="000000"/>
                </a:solidFill>
                <a:latin typeface="Arial"/>
                <a:ea typeface="DejaVu Sans"/>
              </a:rPr>
              <a:t>- Storage jobs: rebuild, restripe, repair, balance, disk utilities</a:t>
            </a:r>
            <a:endParaRPr dirty="0"/>
          </a:p>
          <a:p>
            <a:pPr algn="l" rtl="0">
              <a:lnSpc>
                <a:spcPct val="85000"/>
              </a:lnSpc>
            </a:pPr>
            <a:r>
              <a:rPr lang="en-US" dirty="0">
                <a:solidFill>
                  <a:srgbClr val="000000"/>
                </a:solidFill>
                <a:latin typeface="Arial"/>
                <a:ea typeface="DejaVu Sans"/>
              </a:rPr>
              <a:t>- Applications Tab</a:t>
            </a:r>
            <a:endParaRPr dirty="0"/>
          </a:p>
          <a:p>
            <a:pPr algn="l" rtl="0">
              <a:lnSpc>
                <a:spcPct val="85000"/>
              </a:lnSpc>
            </a:pPr>
            <a:r>
              <a:rPr lang="en-US" dirty="0">
                <a:solidFill>
                  <a:srgbClr val="000000"/>
                </a:solidFill>
                <a:latin typeface="Arial"/>
                <a:ea typeface="DejaVu Sans"/>
              </a:rPr>
              <a:t>- Administration Tab</a:t>
            </a:r>
            <a:endParaRPr dirty="0"/>
          </a:p>
          <a:p>
            <a:pPr algn="l" rtl="0">
              <a:lnSpc>
                <a:spcPct val="85000"/>
              </a:lnSpc>
            </a:pPr>
            <a:r>
              <a:rPr lang="en-US" sz="1600" dirty="0">
                <a:solidFill>
                  <a:srgbClr val="000000"/>
                </a:solidFill>
                <a:latin typeface="Arial"/>
                <a:ea typeface="DejaVu Sans"/>
              </a:rPr>
              <a:t>	Channels Map: adding and viewing channels properties</a:t>
            </a:r>
            <a:endParaRPr dirty="0"/>
          </a:p>
          <a:p>
            <a:pPr algn="l" rtl="0">
              <a:lnSpc>
                <a:spcPct val="85000"/>
              </a:lnSpc>
            </a:pPr>
            <a:r>
              <a:rPr lang="en-US" sz="1600" dirty="0">
                <a:solidFill>
                  <a:srgbClr val="000000"/>
                </a:solidFill>
                <a:latin typeface="Arial"/>
                <a:ea typeface="DejaVu Sans"/>
              </a:rPr>
              <a:t>	Profiles</a:t>
            </a:r>
            <a:endParaRPr dirty="0"/>
          </a:p>
          <a:p>
            <a:pPr algn="l" rtl="0">
              <a:lnSpc>
                <a:spcPct val="85000"/>
              </a:lnSpc>
            </a:pPr>
            <a:r>
              <a:rPr lang="en-US" sz="1600" dirty="0">
                <a:solidFill>
                  <a:srgbClr val="000000"/>
                </a:solidFill>
                <a:latin typeface="Arial"/>
                <a:ea typeface="DejaVu Sans"/>
              </a:rPr>
              <a:t>	Security</a:t>
            </a:r>
            <a:endParaRPr dirty="0"/>
          </a:p>
          <a:p>
            <a:pPr algn="l" rtl="0">
              <a:lnSpc>
                <a:spcPct val="85000"/>
              </a:lnSpc>
            </a:pPr>
            <a:r>
              <a:rPr lang="en-US" dirty="0">
                <a:solidFill>
                  <a:srgbClr val="000000"/>
                </a:solidFill>
                <a:latin typeface="Arial"/>
                <a:ea typeface="DejaVu Sans"/>
              </a:rPr>
              <a:t>- Monitoring Tab</a:t>
            </a:r>
            <a:endParaRPr dirty="0"/>
          </a:p>
          <a:p>
            <a:pPr algn="l" rtl="0">
              <a:lnSpc>
                <a:spcPct val="85000"/>
              </a:lnSpc>
            </a:pPr>
            <a:r>
              <a:rPr lang="en-US" sz="1600" dirty="0">
                <a:solidFill>
                  <a:srgbClr val="000000"/>
                </a:solidFill>
                <a:latin typeface="Arial"/>
                <a:ea typeface="DejaVu Sans"/>
              </a:rPr>
              <a:t>	Sessions Dashboard</a:t>
            </a:r>
            <a:endParaRPr dirty="0"/>
          </a:p>
          <a:p>
            <a:pPr algn="l" rtl="0">
              <a:lnSpc>
                <a:spcPct val="85000"/>
              </a:lnSpc>
            </a:pPr>
            <a:r>
              <a:rPr lang="en-US" dirty="0">
                <a:solidFill>
                  <a:srgbClr val="000000"/>
                </a:solidFill>
                <a:latin typeface="Arial"/>
                <a:ea typeface="DejaVu Sans"/>
              </a:rPr>
              <a:t> - Search Tab</a:t>
            </a:r>
            <a:endParaRPr dirty="0"/>
          </a:p>
          <a:p>
            <a:pPr algn="l" rtl="0">
              <a:lnSpc>
                <a:spcPct val="85000"/>
              </a:lnSpc>
            </a:pPr>
            <a:endParaRPr dirty="0"/>
          </a:p>
          <a:p>
            <a:pPr algn="l" rtl="0">
              <a:lnSpc>
                <a:spcPct val="85000"/>
              </a:lnSpc>
            </a:pPr>
            <a:endParaRPr dirty="0"/>
          </a:p>
          <a:p>
            <a:pPr algn="l" rtl="0">
              <a:lnSpc>
                <a:spcPct val="85000"/>
              </a:lnSpc>
            </a:pPr>
            <a:endParaRPr dirty="0"/>
          </a:p>
          <a:p>
            <a:pPr algn="l" rtl="0">
              <a:lnSpc>
                <a:spcPct val="85000"/>
              </a:lnSpc>
            </a:pPr>
            <a:endParaRPr dirty="0"/>
          </a:p>
        </p:txBody>
      </p:sp>
    </p:spTree>
    <p:extLst>
      <p:ext uri="{BB962C8B-B14F-4D97-AF65-F5344CB8AC3E}">
        <p14:creationId xmlns:p14="http://schemas.microsoft.com/office/powerpoint/2010/main" xmlns="" val="7008111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3"/>
          <p:cNvSpPr>
            <a:spLocks noChangeAspect="1" noEditPoints="1"/>
          </p:cNvSpPr>
          <p:nvPr/>
        </p:nvSpPr>
        <p:spPr bwMode="auto">
          <a:xfrm>
            <a:off x="6772561" y="2134672"/>
            <a:ext cx="876034" cy="895305"/>
          </a:xfrm>
          <a:custGeom>
            <a:avLst/>
            <a:gdLst>
              <a:gd name="T0" fmla="*/ 2147483647 w 462"/>
              <a:gd name="T1" fmla="*/ 2147483647 h 472"/>
              <a:gd name="T2" fmla="*/ 2147483647 w 462"/>
              <a:gd name="T3" fmla="*/ 2147483647 h 472"/>
              <a:gd name="T4" fmla="*/ 2147483647 w 462"/>
              <a:gd name="T5" fmla="*/ 2147483647 h 472"/>
              <a:gd name="T6" fmla="*/ 2147483647 w 462"/>
              <a:gd name="T7" fmla="*/ 2147483647 h 472"/>
              <a:gd name="T8" fmla="*/ 2147483647 w 462"/>
              <a:gd name="T9" fmla="*/ 2147483647 h 472"/>
              <a:gd name="T10" fmla="*/ 2147483647 w 462"/>
              <a:gd name="T11" fmla="*/ 2147483647 h 472"/>
              <a:gd name="T12" fmla="*/ 2147483647 w 462"/>
              <a:gd name="T13" fmla="*/ 2147483647 h 472"/>
              <a:gd name="T14" fmla="*/ 2147483647 w 462"/>
              <a:gd name="T15" fmla="*/ 2147483647 h 472"/>
              <a:gd name="T16" fmla="*/ 2147483647 w 462"/>
              <a:gd name="T17" fmla="*/ 2147483647 h 472"/>
              <a:gd name="T18" fmla="*/ 2147483647 w 462"/>
              <a:gd name="T19" fmla="*/ 2147483647 h 472"/>
              <a:gd name="T20" fmla="*/ 2147483647 w 462"/>
              <a:gd name="T21" fmla="*/ 2147483647 h 472"/>
              <a:gd name="T22" fmla="*/ 2147483647 w 462"/>
              <a:gd name="T23" fmla="*/ 2147483647 h 472"/>
              <a:gd name="T24" fmla="*/ 2147483647 w 462"/>
              <a:gd name="T25" fmla="*/ 2147483647 h 472"/>
              <a:gd name="T26" fmla="*/ 2147483647 w 462"/>
              <a:gd name="T27" fmla="*/ 2147483647 h 472"/>
              <a:gd name="T28" fmla="*/ 2147483647 w 462"/>
              <a:gd name="T29" fmla="*/ 2147483647 h 472"/>
              <a:gd name="T30" fmla="*/ 2147483647 w 462"/>
              <a:gd name="T31" fmla="*/ 2147483647 h 472"/>
              <a:gd name="T32" fmla="*/ 2147483647 w 462"/>
              <a:gd name="T33" fmla="*/ 2147483647 h 472"/>
              <a:gd name="T34" fmla="*/ 2147483647 w 462"/>
              <a:gd name="T35" fmla="*/ 2147483647 h 472"/>
              <a:gd name="T36" fmla="*/ 2147483647 w 462"/>
              <a:gd name="T37" fmla="*/ 2147483647 h 472"/>
              <a:gd name="T38" fmla="*/ 2147483647 w 462"/>
              <a:gd name="T39" fmla="*/ 2147483647 h 472"/>
              <a:gd name="T40" fmla="*/ 2147483647 w 462"/>
              <a:gd name="T41" fmla="*/ 2147483647 h 472"/>
              <a:gd name="T42" fmla="*/ 2147483647 w 462"/>
              <a:gd name="T43" fmla="*/ 2147483647 h 472"/>
              <a:gd name="T44" fmla="*/ 2147483647 w 462"/>
              <a:gd name="T45" fmla="*/ 2147483647 h 472"/>
              <a:gd name="T46" fmla="*/ 2147483647 w 462"/>
              <a:gd name="T47" fmla="*/ 2147483647 h 472"/>
              <a:gd name="T48" fmla="*/ 2147483647 w 462"/>
              <a:gd name="T49" fmla="*/ 2147483647 h 472"/>
              <a:gd name="T50" fmla="*/ 2147483647 w 462"/>
              <a:gd name="T51" fmla="*/ 2147483647 h 472"/>
              <a:gd name="T52" fmla="*/ 2147483647 w 462"/>
              <a:gd name="T53" fmla="*/ 2147483647 h 472"/>
              <a:gd name="T54" fmla="*/ 2147483647 w 462"/>
              <a:gd name="T55" fmla="*/ 2147483647 h 472"/>
              <a:gd name="T56" fmla="*/ 2147483647 w 462"/>
              <a:gd name="T57" fmla="*/ 2147483647 h 472"/>
              <a:gd name="T58" fmla="*/ 2147483647 w 462"/>
              <a:gd name="T59" fmla="*/ 2147483647 h 472"/>
              <a:gd name="T60" fmla="*/ 2147483647 w 462"/>
              <a:gd name="T61" fmla="*/ 2147483647 h 472"/>
              <a:gd name="T62" fmla="*/ 2147483647 w 462"/>
              <a:gd name="T63" fmla="*/ 2147483647 h 472"/>
              <a:gd name="T64" fmla="*/ 2147483647 w 462"/>
              <a:gd name="T65" fmla="*/ 2147483647 h 472"/>
              <a:gd name="T66" fmla="*/ 2147483647 w 462"/>
              <a:gd name="T67" fmla="*/ 2147483647 h 472"/>
              <a:gd name="T68" fmla="*/ 2147483647 w 462"/>
              <a:gd name="T69" fmla="*/ 2147483647 h 472"/>
              <a:gd name="T70" fmla="*/ 0 w 462"/>
              <a:gd name="T71" fmla="*/ 2147483647 h 472"/>
              <a:gd name="T72" fmla="*/ 2147483647 w 462"/>
              <a:gd name="T73" fmla="*/ 2147483647 h 472"/>
              <a:gd name="T74" fmla="*/ 2147483647 w 462"/>
              <a:gd name="T75" fmla="*/ 2147483647 h 472"/>
              <a:gd name="T76" fmla="*/ 2147483647 w 462"/>
              <a:gd name="T77" fmla="*/ 2147483647 h 472"/>
              <a:gd name="T78" fmla="*/ 2147483647 w 462"/>
              <a:gd name="T79" fmla="*/ 2147483647 h 472"/>
              <a:gd name="T80" fmla="*/ 2147483647 w 462"/>
              <a:gd name="T81" fmla="*/ 2147483647 h 472"/>
              <a:gd name="T82" fmla="*/ 2147483647 w 462"/>
              <a:gd name="T83" fmla="*/ 2147483647 h 472"/>
              <a:gd name="T84" fmla="*/ 2147483647 w 462"/>
              <a:gd name="T85" fmla="*/ 2147483647 h 472"/>
              <a:gd name="T86" fmla="*/ 2147483647 w 462"/>
              <a:gd name="T87" fmla="*/ 2147483647 h 472"/>
              <a:gd name="T88" fmla="*/ 2147483647 w 462"/>
              <a:gd name="T89" fmla="*/ 2147483647 h 472"/>
              <a:gd name="T90" fmla="*/ 2147483647 w 462"/>
              <a:gd name="T91" fmla="*/ 2147483647 h 472"/>
              <a:gd name="T92" fmla="*/ 2147483647 w 462"/>
              <a:gd name="T93" fmla="*/ 2147483647 h 472"/>
              <a:gd name="T94" fmla="*/ 2147483647 w 462"/>
              <a:gd name="T95" fmla="*/ 2147483647 h 472"/>
              <a:gd name="T96" fmla="*/ 2147483647 w 462"/>
              <a:gd name="T97" fmla="*/ 2147483647 h 472"/>
              <a:gd name="T98" fmla="*/ 2147483647 w 462"/>
              <a:gd name="T99" fmla="*/ 2147483647 h 472"/>
              <a:gd name="T100" fmla="*/ 2147483647 w 462"/>
              <a:gd name="T101" fmla="*/ 2147483647 h 472"/>
              <a:gd name="T102" fmla="*/ 2147483647 w 462"/>
              <a:gd name="T103" fmla="*/ 2147483647 h 472"/>
              <a:gd name="T104" fmla="*/ 2147483647 w 462"/>
              <a:gd name="T105" fmla="*/ 2147483647 h 472"/>
              <a:gd name="T106" fmla="*/ 2147483647 w 462"/>
              <a:gd name="T107" fmla="*/ 2147483647 h 472"/>
              <a:gd name="T108" fmla="*/ 2147483647 w 462"/>
              <a:gd name="T109" fmla="*/ 2147483647 h 472"/>
              <a:gd name="T110" fmla="*/ 2147483647 w 462"/>
              <a:gd name="T111" fmla="*/ 2147483647 h 472"/>
              <a:gd name="T112" fmla="*/ 2147483647 w 462"/>
              <a:gd name="T113" fmla="*/ 2147483647 h 472"/>
              <a:gd name="T114" fmla="*/ 2147483647 w 462"/>
              <a:gd name="T115" fmla="*/ 2147483647 h 472"/>
              <a:gd name="T116" fmla="*/ 2147483647 w 462"/>
              <a:gd name="T117" fmla="*/ 2147483647 h 472"/>
              <a:gd name="T118" fmla="*/ 2147483647 w 462"/>
              <a:gd name="T119" fmla="*/ 2147483647 h 472"/>
              <a:gd name="T120" fmla="*/ 2147483647 w 462"/>
              <a:gd name="T121" fmla="*/ 2147483647 h 472"/>
              <a:gd name="T122" fmla="*/ 2147483647 w 462"/>
              <a:gd name="T123" fmla="*/ 2147483647 h 472"/>
              <a:gd name="T124" fmla="*/ 2147483647 w 462"/>
              <a:gd name="T125" fmla="*/ 2147483647 h 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2" h="472">
                <a:moveTo>
                  <a:pt x="453" y="374"/>
                </a:moveTo>
                <a:cubicBezTo>
                  <a:pt x="457" y="363"/>
                  <a:pt x="462" y="344"/>
                  <a:pt x="462" y="322"/>
                </a:cubicBezTo>
                <a:cubicBezTo>
                  <a:pt x="462" y="318"/>
                  <a:pt x="462" y="313"/>
                  <a:pt x="461" y="308"/>
                </a:cubicBezTo>
                <a:cubicBezTo>
                  <a:pt x="452" y="208"/>
                  <a:pt x="396" y="151"/>
                  <a:pt x="363" y="124"/>
                </a:cubicBezTo>
                <a:cubicBezTo>
                  <a:pt x="363" y="124"/>
                  <a:pt x="363" y="124"/>
                  <a:pt x="363" y="124"/>
                </a:cubicBezTo>
                <a:cubicBezTo>
                  <a:pt x="363" y="124"/>
                  <a:pt x="363" y="124"/>
                  <a:pt x="362" y="124"/>
                </a:cubicBezTo>
                <a:cubicBezTo>
                  <a:pt x="362" y="123"/>
                  <a:pt x="362" y="123"/>
                  <a:pt x="362" y="123"/>
                </a:cubicBezTo>
                <a:cubicBezTo>
                  <a:pt x="361" y="123"/>
                  <a:pt x="361" y="123"/>
                  <a:pt x="361" y="123"/>
                </a:cubicBezTo>
                <a:cubicBezTo>
                  <a:pt x="361" y="123"/>
                  <a:pt x="360" y="123"/>
                  <a:pt x="360" y="123"/>
                </a:cubicBezTo>
                <a:cubicBezTo>
                  <a:pt x="360" y="123"/>
                  <a:pt x="360" y="123"/>
                  <a:pt x="359" y="123"/>
                </a:cubicBezTo>
                <a:cubicBezTo>
                  <a:pt x="359" y="123"/>
                  <a:pt x="359" y="123"/>
                  <a:pt x="359" y="123"/>
                </a:cubicBezTo>
                <a:cubicBezTo>
                  <a:pt x="358" y="122"/>
                  <a:pt x="358" y="122"/>
                  <a:pt x="358" y="122"/>
                </a:cubicBezTo>
                <a:cubicBezTo>
                  <a:pt x="358" y="123"/>
                  <a:pt x="357" y="123"/>
                  <a:pt x="357" y="123"/>
                </a:cubicBezTo>
                <a:cubicBezTo>
                  <a:pt x="357" y="123"/>
                  <a:pt x="357" y="123"/>
                  <a:pt x="356" y="123"/>
                </a:cubicBezTo>
                <a:cubicBezTo>
                  <a:pt x="356" y="123"/>
                  <a:pt x="356" y="123"/>
                  <a:pt x="356" y="123"/>
                </a:cubicBezTo>
                <a:cubicBezTo>
                  <a:pt x="355" y="123"/>
                  <a:pt x="355" y="123"/>
                  <a:pt x="355" y="123"/>
                </a:cubicBezTo>
                <a:cubicBezTo>
                  <a:pt x="355" y="123"/>
                  <a:pt x="355" y="123"/>
                  <a:pt x="354" y="124"/>
                </a:cubicBezTo>
                <a:cubicBezTo>
                  <a:pt x="354" y="124"/>
                  <a:pt x="354" y="124"/>
                  <a:pt x="354" y="124"/>
                </a:cubicBezTo>
                <a:cubicBezTo>
                  <a:pt x="353" y="124"/>
                  <a:pt x="353" y="124"/>
                  <a:pt x="353" y="124"/>
                </a:cubicBezTo>
                <a:cubicBezTo>
                  <a:pt x="353" y="125"/>
                  <a:pt x="353" y="125"/>
                  <a:pt x="353" y="125"/>
                </a:cubicBezTo>
                <a:cubicBezTo>
                  <a:pt x="353" y="125"/>
                  <a:pt x="352" y="125"/>
                  <a:pt x="352" y="125"/>
                </a:cubicBezTo>
                <a:cubicBezTo>
                  <a:pt x="352" y="125"/>
                  <a:pt x="352" y="125"/>
                  <a:pt x="352" y="125"/>
                </a:cubicBezTo>
                <a:cubicBezTo>
                  <a:pt x="352" y="125"/>
                  <a:pt x="352" y="125"/>
                  <a:pt x="352" y="126"/>
                </a:cubicBezTo>
                <a:cubicBezTo>
                  <a:pt x="352" y="126"/>
                  <a:pt x="352" y="126"/>
                  <a:pt x="351" y="126"/>
                </a:cubicBezTo>
                <a:cubicBezTo>
                  <a:pt x="351" y="126"/>
                  <a:pt x="351" y="127"/>
                  <a:pt x="351" y="127"/>
                </a:cubicBezTo>
                <a:cubicBezTo>
                  <a:pt x="351" y="127"/>
                  <a:pt x="351" y="127"/>
                  <a:pt x="351" y="128"/>
                </a:cubicBezTo>
                <a:cubicBezTo>
                  <a:pt x="351" y="128"/>
                  <a:pt x="351" y="128"/>
                  <a:pt x="350" y="128"/>
                </a:cubicBezTo>
                <a:cubicBezTo>
                  <a:pt x="350" y="129"/>
                  <a:pt x="350" y="129"/>
                  <a:pt x="350" y="129"/>
                </a:cubicBezTo>
                <a:cubicBezTo>
                  <a:pt x="350" y="129"/>
                  <a:pt x="350" y="130"/>
                  <a:pt x="350" y="130"/>
                </a:cubicBezTo>
                <a:cubicBezTo>
                  <a:pt x="350" y="130"/>
                  <a:pt x="350" y="130"/>
                  <a:pt x="350" y="131"/>
                </a:cubicBezTo>
                <a:cubicBezTo>
                  <a:pt x="350" y="131"/>
                  <a:pt x="350" y="131"/>
                  <a:pt x="350" y="131"/>
                </a:cubicBezTo>
                <a:cubicBezTo>
                  <a:pt x="350" y="132"/>
                  <a:pt x="350" y="132"/>
                  <a:pt x="350" y="132"/>
                </a:cubicBezTo>
                <a:cubicBezTo>
                  <a:pt x="350" y="132"/>
                  <a:pt x="351" y="133"/>
                  <a:pt x="351" y="133"/>
                </a:cubicBezTo>
                <a:cubicBezTo>
                  <a:pt x="351" y="133"/>
                  <a:pt x="351" y="133"/>
                  <a:pt x="351" y="133"/>
                </a:cubicBezTo>
                <a:cubicBezTo>
                  <a:pt x="351" y="134"/>
                  <a:pt x="352" y="135"/>
                  <a:pt x="353" y="136"/>
                </a:cubicBezTo>
                <a:cubicBezTo>
                  <a:pt x="357" y="140"/>
                  <a:pt x="361" y="145"/>
                  <a:pt x="366" y="151"/>
                </a:cubicBezTo>
                <a:cubicBezTo>
                  <a:pt x="366" y="152"/>
                  <a:pt x="367" y="153"/>
                  <a:pt x="368" y="153"/>
                </a:cubicBezTo>
                <a:cubicBezTo>
                  <a:pt x="368" y="154"/>
                  <a:pt x="369" y="155"/>
                  <a:pt x="369" y="156"/>
                </a:cubicBezTo>
                <a:cubicBezTo>
                  <a:pt x="370" y="157"/>
                  <a:pt x="371" y="158"/>
                  <a:pt x="372" y="160"/>
                </a:cubicBezTo>
                <a:cubicBezTo>
                  <a:pt x="372" y="160"/>
                  <a:pt x="373" y="160"/>
                  <a:pt x="373" y="160"/>
                </a:cubicBezTo>
                <a:cubicBezTo>
                  <a:pt x="383" y="175"/>
                  <a:pt x="393" y="194"/>
                  <a:pt x="400" y="217"/>
                </a:cubicBezTo>
                <a:cubicBezTo>
                  <a:pt x="400" y="217"/>
                  <a:pt x="400" y="217"/>
                  <a:pt x="400" y="217"/>
                </a:cubicBezTo>
                <a:cubicBezTo>
                  <a:pt x="401" y="220"/>
                  <a:pt x="402" y="222"/>
                  <a:pt x="402" y="225"/>
                </a:cubicBezTo>
                <a:cubicBezTo>
                  <a:pt x="402" y="225"/>
                  <a:pt x="402" y="225"/>
                  <a:pt x="402" y="225"/>
                </a:cubicBezTo>
                <a:cubicBezTo>
                  <a:pt x="405" y="238"/>
                  <a:pt x="407" y="251"/>
                  <a:pt x="407" y="265"/>
                </a:cubicBezTo>
                <a:cubicBezTo>
                  <a:pt x="407" y="265"/>
                  <a:pt x="407" y="265"/>
                  <a:pt x="407" y="265"/>
                </a:cubicBezTo>
                <a:cubicBezTo>
                  <a:pt x="406" y="279"/>
                  <a:pt x="404" y="293"/>
                  <a:pt x="402" y="305"/>
                </a:cubicBezTo>
                <a:cubicBezTo>
                  <a:pt x="402" y="305"/>
                  <a:pt x="402" y="305"/>
                  <a:pt x="402" y="305"/>
                </a:cubicBezTo>
                <a:cubicBezTo>
                  <a:pt x="400" y="313"/>
                  <a:pt x="398" y="320"/>
                  <a:pt x="396" y="326"/>
                </a:cubicBezTo>
                <a:cubicBezTo>
                  <a:pt x="394" y="332"/>
                  <a:pt x="391" y="337"/>
                  <a:pt x="389" y="343"/>
                </a:cubicBezTo>
                <a:cubicBezTo>
                  <a:pt x="389" y="343"/>
                  <a:pt x="388" y="343"/>
                  <a:pt x="388" y="343"/>
                </a:cubicBezTo>
                <a:cubicBezTo>
                  <a:pt x="387" y="343"/>
                  <a:pt x="386" y="342"/>
                  <a:pt x="385" y="342"/>
                </a:cubicBezTo>
                <a:cubicBezTo>
                  <a:pt x="385" y="342"/>
                  <a:pt x="385" y="342"/>
                  <a:pt x="385" y="342"/>
                </a:cubicBezTo>
                <a:cubicBezTo>
                  <a:pt x="384" y="342"/>
                  <a:pt x="383" y="342"/>
                  <a:pt x="382" y="342"/>
                </a:cubicBezTo>
                <a:cubicBezTo>
                  <a:pt x="382" y="342"/>
                  <a:pt x="381" y="342"/>
                  <a:pt x="381" y="342"/>
                </a:cubicBezTo>
                <a:cubicBezTo>
                  <a:pt x="379" y="342"/>
                  <a:pt x="377" y="342"/>
                  <a:pt x="376" y="343"/>
                </a:cubicBezTo>
                <a:cubicBezTo>
                  <a:pt x="375" y="343"/>
                  <a:pt x="375" y="344"/>
                  <a:pt x="374" y="344"/>
                </a:cubicBezTo>
                <a:cubicBezTo>
                  <a:pt x="374" y="344"/>
                  <a:pt x="374" y="345"/>
                  <a:pt x="373" y="345"/>
                </a:cubicBezTo>
                <a:cubicBezTo>
                  <a:pt x="373" y="345"/>
                  <a:pt x="373" y="346"/>
                  <a:pt x="372" y="346"/>
                </a:cubicBezTo>
                <a:cubicBezTo>
                  <a:pt x="372" y="346"/>
                  <a:pt x="372" y="346"/>
                  <a:pt x="372" y="346"/>
                </a:cubicBezTo>
                <a:cubicBezTo>
                  <a:pt x="370" y="349"/>
                  <a:pt x="369" y="352"/>
                  <a:pt x="369" y="355"/>
                </a:cubicBezTo>
                <a:cubicBezTo>
                  <a:pt x="369" y="356"/>
                  <a:pt x="369" y="358"/>
                  <a:pt x="370" y="359"/>
                </a:cubicBezTo>
                <a:cubicBezTo>
                  <a:pt x="370" y="360"/>
                  <a:pt x="370" y="360"/>
                  <a:pt x="370" y="360"/>
                </a:cubicBezTo>
                <a:cubicBezTo>
                  <a:pt x="370" y="360"/>
                  <a:pt x="370" y="360"/>
                  <a:pt x="370" y="360"/>
                </a:cubicBezTo>
                <a:cubicBezTo>
                  <a:pt x="370" y="361"/>
                  <a:pt x="370" y="361"/>
                  <a:pt x="370" y="362"/>
                </a:cubicBezTo>
                <a:cubicBezTo>
                  <a:pt x="370" y="362"/>
                  <a:pt x="370" y="362"/>
                  <a:pt x="370" y="362"/>
                </a:cubicBezTo>
                <a:cubicBezTo>
                  <a:pt x="370" y="363"/>
                  <a:pt x="371" y="364"/>
                  <a:pt x="371" y="366"/>
                </a:cubicBezTo>
                <a:cubicBezTo>
                  <a:pt x="371" y="367"/>
                  <a:pt x="372" y="369"/>
                  <a:pt x="372" y="371"/>
                </a:cubicBezTo>
                <a:cubicBezTo>
                  <a:pt x="370" y="374"/>
                  <a:pt x="367" y="377"/>
                  <a:pt x="365" y="380"/>
                </a:cubicBezTo>
                <a:cubicBezTo>
                  <a:pt x="329" y="422"/>
                  <a:pt x="278" y="444"/>
                  <a:pt x="227" y="444"/>
                </a:cubicBezTo>
                <a:cubicBezTo>
                  <a:pt x="202" y="444"/>
                  <a:pt x="177" y="439"/>
                  <a:pt x="154" y="428"/>
                </a:cubicBezTo>
                <a:cubicBezTo>
                  <a:pt x="143" y="423"/>
                  <a:pt x="133" y="417"/>
                  <a:pt x="124" y="410"/>
                </a:cubicBezTo>
                <a:cubicBezTo>
                  <a:pt x="124" y="410"/>
                  <a:pt x="124" y="410"/>
                  <a:pt x="124" y="410"/>
                </a:cubicBezTo>
                <a:cubicBezTo>
                  <a:pt x="122" y="409"/>
                  <a:pt x="121" y="408"/>
                  <a:pt x="120" y="407"/>
                </a:cubicBezTo>
                <a:cubicBezTo>
                  <a:pt x="119" y="406"/>
                  <a:pt x="119" y="406"/>
                  <a:pt x="118" y="405"/>
                </a:cubicBezTo>
                <a:cubicBezTo>
                  <a:pt x="117" y="404"/>
                  <a:pt x="115" y="403"/>
                  <a:pt x="114" y="402"/>
                </a:cubicBezTo>
                <a:cubicBezTo>
                  <a:pt x="114" y="402"/>
                  <a:pt x="113" y="401"/>
                  <a:pt x="113" y="401"/>
                </a:cubicBezTo>
                <a:cubicBezTo>
                  <a:pt x="111" y="400"/>
                  <a:pt x="110" y="398"/>
                  <a:pt x="109" y="397"/>
                </a:cubicBezTo>
                <a:cubicBezTo>
                  <a:pt x="109" y="397"/>
                  <a:pt x="108" y="397"/>
                  <a:pt x="108" y="396"/>
                </a:cubicBezTo>
                <a:cubicBezTo>
                  <a:pt x="96" y="385"/>
                  <a:pt x="86" y="374"/>
                  <a:pt x="80" y="365"/>
                </a:cubicBezTo>
                <a:cubicBezTo>
                  <a:pt x="83" y="364"/>
                  <a:pt x="85" y="361"/>
                  <a:pt x="86" y="359"/>
                </a:cubicBezTo>
                <a:cubicBezTo>
                  <a:pt x="87" y="357"/>
                  <a:pt x="87" y="355"/>
                  <a:pt x="87" y="353"/>
                </a:cubicBezTo>
                <a:cubicBezTo>
                  <a:pt x="87" y="350"/>
                  <a:pt x="85" y="346"/>
                  <a:pt x="83" y="344"/>
                </a:cubicBezTo>
                <a:cubicBezTo>
                  <a:pt x="83" y="344"/>
                  <a:pt x="82" y="343"/>
                  <a:pt x="81" y="343"/>
                </a:cubicBezTo>
                <a:cubicBezTo>
                  <a:pt x="80" y="342"/>
                  <a:pt x="78" y="341"/>
                  <a:pt x="76" y="340"/>
                </a:cubicBezTo>
                <a:cubicBezTo>
                  <a:pt x="76" y="340"/>
                  <a:pt x="75" y="340"/>
                  <a:pt x="75" y="340"/>
                </a:cubicBezTo>
                <a:cubicBezTo>
                  <a:pt x="75" y="340"/>
                  <a:pt x="75" y="340"/>
                  <a:pt x="75" y="340"/>
                </a:cubicBezTo>
                <a:cubicBezTo>
                  <a:pt x="74" y="340"/>
                  <a:pt x="72" y="339"/>
                  <a:pt x="71" y="338"/>
                </a:cubicBezTo>
                <a:cubicBezTo>
                  <a:pt x="70" y="338"/>
                  <a:pt x="70" y="338"/>
                  <a:pt x="70" y="338"/>
                </a:cubicBezTo>
                <a:cubicBezTo>
                  <a:pt x="70" y="338"/>
                  <a:pt x="69" y="338"/>
                  <a:pt x="68" y="337"/>
                </a:cubicBezTo>
                <a:cubicBezTo>
                  <a:pt x="68" y="337"/>
                  <a:pt x="67" y="337"/>
                  <a:pt x="67" y="337"/>
                </a:cubicBezTo>
                <a:cubicBezTo>
                  <a:pt x="67" y="337"/>
                  <a:pt x="66" y="336"/>
                  <a:pt x="65" y="336"/>
                </a:cubicBezTo>
                <a:cubicBezTo>
                  <a:pt x="64" y="336"/>
                  <a:pt x="63" y="335"/>
                  <a:pt x="62" y="335"/>
                </a:cubicBezTo>
                <a:cubicBezTo>
                  <a:pt x="52" y="313"/>
                  <a:pt x="48" y="289"/>
                  <a:pt x="48" y="264"/>
                </a:cubicBezTo>
                <a:cubicBezTo>
                  <a:pt x="48" y="244"/>
                  <a:pt x="51" y="224"/>
                  <a:pt x="58" y="205"/>
                </a:cubicBezTo>
                <a:cubicBezTo>
                  <a:pt x="58" y="205"/>
                  <a:pt x="58" y="205"/>
                  <a:pt x="58" y="205"/>
                </a:cubicBezTo>
                <a:cubicBezTo>
                  <a:pt x="58" y="204"/>
                  <a:pt x="58" y="203"/>
                  <a:pt x="59" y="202"/>
                </a:cubicBezTo>
                <a:cubicBezTo>
                  <a:pt x="59" y="201"/>
                  <a:pt x="59" y="201"/>
                  <a:pt x="59" y="201"/>
                </a:cubicBezTo>
                <a:cubicBezTo>
                  <a:pt x="60" y="200"/>
                  <a:pt x="60" y="198"/>
                  <a:pt x="61" y="197"/>
                </a:cubicBezTo>
                <a:cubicBezTo>
                  <a:pt x="61" y="197"/>
                  <a:pt x="61" y="196"/>
                  <a:pt x="61" y="196"/>
                </a:cubicBezTo>
                <a:cubicBezTo>
                  <a:pt x="62" y="195"/>
                  <a:pt x="62" y="194"/>
                  <a:pt x="63" y="193"/>
                </a:cubicBezTo>
                <a:cubicBezTo>
                  <a:pt x="63" y="192"/>
                  <a:pt x="63" y="192"/>
                  <a:pt x="64" y="191"/>
                </a:cubicBezTo>
                <a:cubicBezTo>
                  <a:pt x="64" y="190"/>
                  <a:pt x="64" y="189"/>
                  <a:pt x="65" y="188"/>
                </a:cubicBezTo>
                <a:cubicBezTo>
                  <a:pt x="65" y="188"/>
                  <a:pt x="65" y="187"/>
                  <a:pt x="66" y="186"/>
                </a:cubicBezTo>
                <a:cubicBezTo>
                  <a:pt x="66" y="186"/>
                  <a:pt x="66" y="185"/>
                  <a:pt x="67" y="184"/>
                </a:cubicBezTo>
                <a:cubicBezTo>
                  <a:pt x="67" y="183"/>
                  <a:pt x="68" y="183"/>
                  <a:pt x="68" y="182"/>
                </a:cubicBezTo>
                <a:cubicBezTo>
                  <a:pt x="68" y="181"/>
                  <a:pt x="69" y="180"/>
                  <a:pt x="69" y="179"/>
                </a:cubicBezTo>
                <a:cubicBezTo>
                  <a:pt x="70" y="179"/>
                  <a:pt x="70" y="178"/>
                  <a:pt x="70" y="178"/>
                </a:cubicBezTo>
                <a:cubicBezTo>
                  <a:pt x="71" y="177"/>
                  <a:pt x="71" y="176"/>
                  <a:pt x="72" y="175"/>
                </a:cubicBezTo>
                <a:cubicBezTo>
                  <a:pt x="72" y="174"/>
                  <a:pt x="73" y="174"/>
                  <a:pt x="73" y="173"/>
                </a:cubicBezTo>
                <a:cubicBezTo>
                  <a:pt x="74" y="172"/>
                  <a:pt x="74" y="171"/>
                  <a:pt x="75" y="169"/>
                </a:cubicBezTo>
                <a:cubicBezTo>
                  <a:pt x="75" y="169"/>
                  <a:pt x="76" y="169"/>
                  <a:pt x="76" y="168"/>
                </a:cubicBezTo>
                <a:cubicBezTo>
                  <a:pt x="79" y="164"/>
                  <a:pt x="82" y="159"/>
                  <a:pt x="86" y="154"/>
                </a:cubicBezTo>
                <a:cubicBezTo>
                  <a:pt x="86" y="154"/>
                  <a:pt x="87" y="153"/>
                  <a:pt x="87" y="153"/>
                </a:cubicBezTo>
                <a:cubicBezTo>
                  <a:pt x="88" y="152"/>
                  <a:pt x="89" y="150"/>
                  <a:pt x="90" y="149"/>
                </a:cubicBezTo>
                <a:cubicBezTo>
                  <a:pt x="91" y="148"/>
                  <a:pt x="91" y="148"/>
                  <a:pt x="91" y="148"/>
                </a:cubicBezTo>
                <a:cubicBezTo>
                  <a:pt x="92" y="147"/>
                  <a:pt x="93" y="145"/>
                  <a:pt x="95" y="144"/>
                </a:cubicBezTo>
                <a:cubicBezTo>
                  <a:pt x="95" y="144"/>
                  <a:pt x="95" y="143"/>
                  <a:pt x="95" y="143"/>
                </a:cubicBezTo>
                <a:cubicBezTo>
                  <a:pt x="96" y="142"/>
                  <a:pt x="98" y="140"/>
                  <a:pt x="99" y="139"/>
                </a:cubicBezTo>
                <a:cubicBezTo>
                  <a:pt x="99" y="139"/>
                  <a:pt x="99" y="139"/>
                  <a:pt x="100" y="138"/>
                </a:cubicBezTo>
                <a:cubicBezTo>
                  <a:pt x="101" y="137"/>
                  <a:pt x="103" y="135"/>
                  <a:pt x="104" y="134"/>
                </a:cubicBezTo>
                <a:cubicBezTo>
                  <a:pt x="104" y="134"/>
                  <a:pt x="104" y="134"/>
                  <a:pt x="104" y="133"/>
                </a:cubicBezTo>
                <a:cubicBezTo>
                  <a:pt x="106" y="132"/>
                  <a:pt x="108" y="130"/>
                  <a:pt x="110" y="129"/>
                </a:cubicBezTo>
                <a:cubicBezTo>
                  <a:pt x="116" y="123"/>
                  <a:pt x="123" y="118"/>
                  <a:pt x="130" y="114"/>
                </a:cubicBezTo>
                <a:cubicBezTo>
                  <a:pt x="131" y="113"/>
                  <a:pt x="133" y="112"/>
                  <a:pt x="134" y="111"/>
                </a:cubicBezTo>
                <a:cubicBezTo>
                  <a:pt x="135" y="110"/>
                  <a:pt x="136" y="110"/>
                  <a:pt x="137" y="109"/>
                </a:cubicBezTo>
                <a:cubicBezTo>
                  <a:pt x="138" y="109"/>
                  <a:pt x="139" y="108"/>
                  <a:pt x="140" y="108"/>
                </a:cubicBezTo>
                <a:cubicBezTo>
                  <a:pt x="141" y="107"/>
                  <a:pt x="143" y="106"/>
                  <a:pt x="144" y="105"/>
                </a:cubicBezTo>
                <a:cubicBezTo>
                  <a:pt x="145" y="105"/>
                  <a:pt x="145" y="105"/>
                  <a:pt x="146" y="105"/>
                </a:cubicBezTo>
                <a:cubicBezTo>
                  <a:pt x="148" y="103"/>
                  <a:pt x="151" y="102"/>
                  <a:pt x="153" y="101"/>
                </a:cubicBezTo>
                <a:cubicBezTo>
                  <a:pt x="153" y="101"/>
                  <a:pt x="153" y="101"/>
                  <a:pt x="153" y="101"/>
                </a:cubicBezTo>
                <a:cubicBezTo>
                  <a:pt x="158" y="99"/>
                  <a:pt x="163" y="97"/>
                  <a:pt x="168" y="96"/>
                </a:cubicBezTo>
                <a:cubicBezTo>
                  <a:pt x="168" y="96"/>
                  <a:pt x="168" y="96"/>
                  <a:pt x="168" y="96"/>
                </a:cubicBezTo>
                <a:cubicBezTo>
                  <a:pt x="171" y="95"/>
                  <a:pt x="173" y="94"/>
                  <a:pt x="175" y="93"/>
                </a:cubicBezTo>
                <a:cubicBezTo>
                  <a:pt x="176" y="93"/>
                  <a:pt x="176" y="93"/>
                  <a:pt x="176" y="93"/>
                </a:cubicBezTo>
                <a:cubicBezTo>
                  <a:pt x="178" y="93"/>
                  <a:pt x="180" y="92"/>
                  <a:pt x="182" y="92"/>
                </a:cubicBezTo>
                <a:cubicBezTo>
                  <a:pt x="183" y="91"/>
                  <a:pt x="183" y="91"/>
                  <a:pt x="184" y="91"/>
                </a:cubicBezTo>
                <a:cubicBezTo>
                  <a:pt x="185" y="91"/>
                  <a:pt x="187" y="90"/>
                  <a:pt x="189" y="90"/>
                </a:cubicBezTo>
                <a:cubicBezTo>
                  <a:pt x="189" y="90"/>
                  <a:pt x="190" y="90"/>
                  <a:pt x="191" y="89"/>
                </a:cubicBezTo>
                <a:cubicBezTo>
                  <a:pt x="193" y="89"/>
                  <a:pt x="194" y="89"/>
                  <a:pt x="196" y="88"/>
                </a:cubicBezTo>
                <a:cubicBezTo>
                  <a:pt x="198" y="88"/>
                  <a:pt x="199" y="88"/>
                  <a:pt x="200" y="88"/>
                </a:cubicBezTo>
                <a:cubicBezTo>
                  <a:pt x="201" y="87"/>
                  <a:pt x="201" y="87"/>
                  <a:pt x="202" y="87"/>
                </a:cubicBezTo>
                <a:cubicBezTo>
                  <a:pt x="203" y="87"/>
                  <a:pt x="205" y="87"/>
                  <a:pt x="206" y="87"/>
                </a:cubicBezTo>
                <a:cubicBezTo>
                  <a:pt x="206" y="87"/>
                  <a:pt x="207" y="86"/>
                  <a:pt x="207" y="86"/>
                </a:cubicBezTo>
                <a:cubicBezTo>
                  <a:pt x="209" y="86"/>
                  <a:pt x="210" y="86"/>
                  <a:pt x="211" y="86"/>
                </a:cubicBezTo>
                <a:cubicBezTo>
                  <a:pt x="212" y="86"/>
                  <a:pt x="212" y="86"/>
                  <a:pt x="212" y="86"/>
                </a:cubicBezTo>
                <a:cubicBezTo>
                  <a:pt x="215" y="86"/>
                  <a:pt x="218" y="85"/>
                  <a:pt x="220" y="85"/>
                </a:cubicBezTo>
                <a:cubicBezTo>
                  <a:pt x="220" y="86"/>
                  <a:pt x="220" y="87"/>
                  <a:pt x="220" y="88"/>
                </a:cubicBezTo>
                <a:cubicBezTo>
                  <a:pt x="221" y="90"/>
                  <a:pt x="222" y="92"/>
                  <a:pt x="223" y="94"/>
                </a:cubicBezTo>
                <a:cubicBezTo>
                  <a:pt x="225" y="97"/>
                  <a:pt x="229" y="99"/>
                  <a:pt x="233" y="99"/>
                </a:cubicBezTo>
                <a:cubicBezTo>
                  <a:pt x="237" y="99"/>
                  <a:pt x="241" y="97"/>
                  <a:pt x="243" y="95"/>
                </a:cubicBezTo>
                <a:cubicBezTo>
                  <a:pt x="244" y="95"/>
                  <a:pt x="244" y="95"/>
                  <a:pt x="244" y="94"/>
                </a:cubicBezTo>
                <a:cubicBezTo>
                  <a:pt x="244" y="94"/>
                  <a:pt x="244" y="94"/>
                  <a:pt x="244" y="94"/>
                </a:cubicBezTo>
                <a:cubicBezTo>
                  <a:pt x="244" y="94"/>
                  <a:pt x="245" y="93"/>
                  <a:pt x="245" y="93"/>
                </a:cubicBezTo>
                <a:cubicBezTo>
                  <a:pt x="246" y="93"/>
                  <a:pt x="246" y="93"/>
                  <a:pt x="246" y="93"/>
                </a:cubicBezTo>
                <a:cubicBezTo>
                  <a:pt x="246" y="93"/>
                  <a:pt x="246" y="92"/>
                  <a:pt x="246" y="92"/>
                </a:cubicBezTo>
                <a:cubicBezTo>
                  <a:pt x="248" y="91"/>
                  <a:pt x="251" y="89"/>
                  <a:pt x="253" y="87"/>
                </a:cubicBezTo>
                <a:cubicBezTo>
                  <a:pt x="278" y="90"/>
                  <a:pt x="307" y="102"/>
                  <a:pt x="330" y="116"/>
                </a:cubicBezTo>
                <a:cubicBezTo>
                  <a:pt x="333" y="119"/>
                  <a:pt x="338" y="118"/>
                  <a:pt x="341" y="114"/>
                </a:cubicBezTo>
                <a:cubicBezTo>
                  <a:pt x="343" y="110"/>
                  <a:pt x="342" y="105"/>
                  <a:pt x="338" y="103"/>
                </a:cubicBezTo>
                <a:cubicBezTo>
                  <a:pt x="319" y="90"/>
                  <a:pt x="293" y="79"/>
                  <a:pt x="271" y="74"/>
                </a:cubicBezTo>
                <a:cubicBezTo>
                  <a:pt x="277" y="69"/>
                  <a:pt x="282" y="65"/>
                  <a:pt x="284" y="64"/>
                </a:cubicBezTo>
                <a:cubicBezTo>
                  <a:pt x="287" y="61"/>
                  <a:pt x="290" y="56"/>
                  <a:pt x="290" y="51"/>
                </a:cubicBezTo>
                <a:cubicBezTo>
                  <a:pt x="290" y="51"/>
                  <a:pt x="290" y="51"/>
                  <a:pt x="290" y="51"/>
                </a:cubicBezTo>
                <a:cubicBezTo>
                  <a:pt x="290" y="45"/>
                  <a:pt x="286" y="40"/>
                  <a:pt x="283" y="38"/>
                </a:cubicBezTo>
                <a:cubicBezTo>
                  <a:pt x="279" y="35"/>
                  <a:pt x="243" y="5"/>
                  <a:pt x="240" y="4"/>
                </a:cubicBezTo>
                <a:cubicBezTo>
                  <a:pt x="238" y="1"/>
                  <a:pt x="234" y="0"/>
                  <a:pt x="230" y="0"/>
                </a:cubicBezTo>
                <a:cubicBezTo>
                  <a:pt x="227" y="0"/>
                  <a:pt x="222" y="2"/>
                  <a:pt x="220" y="5"/>
                </a:cubicBezTo>
                <a:cubicBezTo>
                  <a:pt x="218" y="8"/>
                  <a:pt x="218" y="11"/>
                  <a:pt x="218" y="14"/>
                </a:cubicBezTo>
                <a:cubicBezTo>
                  <a:pt x="203" y="16"/>
                  <a:pt x="179" y="22"/>
                  <a:pt x="155" y="38"/>
                </a:cubicBezTo>
                <a:cubicBezTo>
                  <a:pt x="34" y="118"/>
                  <a:pt x="33" y="238"/>
                  <a:pt x="33" y="242"/>
                </a:cubicBezTo>
                <a:cubicBezTo>
                  <a:pt x="33" y="242"/>
                  <a:pt x="33" y="242"/>
                  <a:pt x="33" y="242"/>
                </a:cubicBezTo>
                <a:cubicBezTo>
                  <a:pt x="32" y="250"/>
                  <a:pt x="32" y="257"/>
                  <a:pt x="32" y="264"/>
                </a:cubicBezTo>
                <a:cubicBezTo>
                  <a:pt x="32" y="286"/>
                  <a:pt x="35" y="307"/>
                  <a:pt x="42" y="327"/>
                </a:cubicBezTo>
                <a:cubicBezTo>
                  <a:pt x="36" y="325"/>
                  <a:pt x="31" y="323"/>
                  <a:pt x="29" y="322"/>
                </a:cubicBezTo>
                <a:cubicBezTo>
                  <a:pt x="27" y="322"/>
                  <a:pt x="25" y="321"/>
                  <a:pt x="23" y="321"/>
                </a:cubicBezTo>
                <a:cubicBezTo>
                  <a:pt x="20" y="321"/>
                  <a:pt x="17" y="322"/>
                  <a:pt x="14" y="324"/>
                </a:cubicBezTo>
                <a:cubicBezTo>
                  <a:pt x="10" y="327"/>
                  <a:pt x="7" y="332"/>
                  <a:pt x="7" y="336"/>
                </a:cubicBezTo>
                <a:cubicBezTo>
                  <a:pt x="7" y="342"/>
                  <a:pt x="0" y="388"/>
                  <a:pt x="0" y="391"/>
                </a:cubicBezTo>
                <a:cubicBezTo>
                  <a:pt x="0" y="391"/>
                  <a:pt x="0" y="392"/>
                  <a:pt x="0" y="393"/>
                </a:cubicBezTo>
                <a:cubicBezTo>
                  <a:pt x="0" y="396"/>
                  <a:pt x="1" y="399"/>
                  <a:pt x="3" y="402"/>
                </a:cubicBezTo>
                <a:cubicBezTo>
                  <a:pt x="5" y="405"/>
                  <a:pt x="9" y="407"/>
                  <a:pt x="13" y="407"/>
                </a:cubicBezTo>
                <a:cubicBezTo>
                  <a:pt x="16" y="407"/>
                  <a:pt x="18" y="406"/>
                  <a:pt x="21" y="405"/>
                </a:cubicBezTo>
                <a:cubicBezTo>
                  <a:pt x="30" y="416"/>
                  <a:pt x="48" y="433"/>
                  <a:pt x="74" y="445"/>
                </a:cubicBezTo>
                <a:cubicBezTo>
                  <a:pt x="116" y="465"/>
                  <a:pt x="156" y="472"/>
                  <a:pt x="190" y="472"/>
                </a:cubicBezTo>
                <a:cubicBezTo>
                  <a:pt x="260" y="472"/>
                  <a:pt x="308" y="443"/>
                  <a:pt x="312" y="440"/>
                </a:cubicBezTo>
                <a:cubicBezTo>
                  <a:pt x="312" y="440"/>
                  <a:pt x="312" y="440"/>
                  <a:pt x="312" y="440"/>
                </a:cubicBezTo>
                <a:cubicBezTo>
                  <a:pt x="312" y="440"/>
                  <a:pt x="313" y="440"/>
                  <a:pt x="313" y="440"/>
                </a:cubicBezTo>
                <a:cubicBezTo>
                  <a:pt x="336" y="429"/>
                  <a:pt x="357" y="413"/>
                  <a:pt x="375" y="392"/>
                </a:cubicBezTo>
                <a:cubicBezTo>
                  <a:pt x="377" y="400"/>
                  <a:pt x="378" y="407"/>
                  <a:pt x="378" y="410"/>
                </a:cubicBezTo>
                <a:cubicBezTo>
                  <a:pt x="379" y="414"/>
                  <a:pt x="382" y="419"/>
                  <a:pt x="387" y="421"/>
                </a:cubicBezTo>
                <a:cubicBezTo>
                  <a:pt x="389" y="422"/>
                  <a:pt x="392" y="423"/>
                  <a:pt x="394" y="423"/>
                </a:cubicBezTo>
                <a:cubicBezTo>
                  <a:pt x="394" y="423"/>
                  <a:pt x="394" y="423"/>
                  <a:pt x="394" y="423"/>
                </a:cubicBezTo>
                <a:cubicBezTo>
                  <a:pt x="397" y="423"/>
                  <a:pt x="399" y="422"/>
                  <a:pt x="401" y="421"/>
                </a:cubicBezTo>
                <a:cubicBezTo>
                  <a:pt x="406" y="419"/>
                  <a:pt x="449" y="400"/>
                  <a:pt x="452" y="399"/>
                </a:cubicBezTo>
                <a:cubicBezTo>
                  <a:pt x="454" y="398"/>
                  <a:pt x="456" y="397"/>
                  <a:pt x="458" y="395"/>
                </a:cubicBezTo>
                <a:cubicBezTo>
                  <a:pt x="460" y="393"/>
                  <a:pt x="461" y="390"/>
                  <a:pt x="461" y="387"/>
                </a:cubicBezTo>
                <a:cubicBezTo>
                  <a:pt x="461" y="381"/>
                  <a:pt x="457" y="377"/>
                  <a:pt x="453" y="374"/>
                </a:cubicBezTo>
                <a:close/>
                <a:moveTo>
                  <a:pt x="164" y="51"/>
                </a:moveTo>
                <a:cubicBezTo>
                  <a:pt x="190" y="34"/>
                  <a:pt x="216" y="30"/>
                  <a:pt x="227" y="29"/>
                </a:cubicBezTo>
                <a:cubicBezTo>
                  <a:pt x="231" y="29"/>
                  <a:pt x="234" y="25"/>
                  <a:pt x="234" y="21"/>
                </a:cubicBezTo>
                <a:cubicBezTo>
                  <a:pt x="234" y="20"/>
                  <a:pt x="234" y="19"/>
                  <a:pt x="234" y="19"/>
                </a:cubicBezTo>
                <a:cubicBezTo>
                  <a:pt x="243" y="26"/>
                  <a:pt x="269" y="48"/>
                  <a:pt x="273" y="51"/>
                </a:cubicBezTo>
                <a:cubicBezTo>
                  <a:pt x="273" y="51"/>
                  <a:pt x="274" y="51"/>
                  <a:pt x="274" y="51"/>
                </a:cubicBezTo>
                <a:cubicBezTo>
                  <a:pt x="274" y="51"/>
                  <a:pt x="273" y="51"/>
                  <a:pt x="273" y="52"/>
                </a:cubicBezTo>
                <a:cubicBezTo>
                  <a:pt x="272" y="53"/>
                  <a:pt x="262" y="60"/>
                  <a:pt x="254" y="67"/>
                </a:cubicBezTo>
                <a:cubicBezTo>
                  <a:pt x="247" y="72"/>
                  <a:pt x="240" y="77"/>
                  <a:pt x="236" y="80"/>
                </a:cubicBezTo>
                <a:cubicBezTo>
                  <a:pt x="236" y="79"/>
                  <a:pt x="236" y="78"/>
                  <a:pt x="236" y="77"/>
                </a:cubicBezTo>
                <a:cubicBezTo>
                  <a:pt x="236" y="74"/>
                  <a:pt x="234" y="71"/>
                  <a:pt x="231" y="70"/>
                </a:cubicBezTo>
                <a:cubicBezTo>
                  <a:pt x="231" y="70"/>
                  <a:pt x="231" y="70"/>
                  <a:pt x="231" y="70"/>
                </a:cubicBezTo>
                <a:cubicBezTo>
                  <a:pt x="231" y="70"/>
                  <a:pt x="231" y="70"/>
                  <a:pt x="231" y="70"/>
                </a:cubicBezTo>
                <a:cubicBezTo>
                  <a:pt x="230" y="70"/>
                  <a:pt x="229" y="69"/>
                  <a:pt x="228" y="69"/>
                </a:cubicBezTo>
                <a:cubicBezTo>
                  <a:pt x="228" y="69"/>
                  <a:pt x="227" y="69"/>
                  <a:pt x="227" y="69"/>
                </a:cubicBezTo>
                <a:cubicBezTo>
                  <a:pt x="226" y="69"/>
                  <a:pt x="225" y="69"/>
                  <a:pt x="224" y="69"/>
                </a:cubicBezTo>
                <a:cubicBezTo>
                  <a:pt x="224" y="69"/>
                  <a:pt x="223" y="69"/>
                  <a:pt x="223" y="69"/>
                </a:cubicBezTo>
                <a:cubicBezTo>
                  <a:pt x="222" y="69"/>
                  <a:pt x="220" y="69"/>
                  <a:pt x="219" y="69"/>
                </a:cubicBezTo>
                <a:cubicBezTo>
                  <a:pt x="219" y="69"/>
                  <a:pt x="218" y="69"/>
                  <a:pt x="218" y="69"/>
                </a:cubicBezTo>
                <a:cubicBezTo>
                  <a:pt x="216" y="69"/>
                  <a:pt x="215" y="70"/>
                  <a:pt x="213" y="70"/>
                </a:cubicBezTo>
                <a:cubicBezTo>
                  <a:pt x="213" y="70"/>
                  <a:pt x="212" y="70"/>
                  <a:pt x="212" y="70"/>
                </a:cubicBezTo>
                <a:cubicBezTo>
                  <a:pt x="210" y="70"/>
                  <a:pt x="209" y="70"/>
                  <a:pt x="207" y="70"/>
                </a:cubicBezTo>
                <a:cubicBezTo>
                  <a:pt x="206" y="70"/>
                  <a:pt x="206" y="70"/>
                  <a:pt x="205" y="71"/>
                </a:cubicBezTo>
                <a:cubicBezTo>
                  <a:pt x="204" y="71"/>
                  <a:pt x="202" y="71"/>
                  <a:pt x="200" y="71"/>
                </a:cubicBezTo>
                <a:cubicBezTo>
                  <a:pt x="200" y="71"/>
                  <a:pt x="199" y="71"/>
                  <a:pt x="199" y="72"/>
                </a:cubicBezTo>
                <a:cubicBezTo>
                  <a:pt x="196" y="72"/>
                  <a:pt x="194" y="72"/>
                  <a:pt x="192" y="73"/>
                </a:cubicBezTo>
                <a:cubicBezTo>
                  <a:pt x="191" y="73"/>
                  <a:pt x="190" y="73"/>
                  <a:pt x="189" y="73"/>
                </a:cubicBezTo>
                <a:cubicBezTo>
                  <a:pt x="188" y="74"/>
                  <a:pt x="186" y="74"/>
                  <a:pt x="185" y="74"/>
                </a:cubicBezTo>
                <a:cubicBezTo>
                  <a:pt x="183" y="75"/>
                  <a:pt x="182" y="75"/>
                  <a:pt x="180" y="75"/>
                </a:cubicBezTo>
                <a:cubicBezTo>
                  <a:pt x="179" y="76"/>
                  <a:pt x="178" y="76"/>
                  <a:pt x="177" y="76"/>
                </a:cubicBezTo>
                <a:cubicBezTo>
                  <a:pt x="176" y="77"/>
                  <a:pt x="174" y="77"/>
                  <a:pt x="172" y="78"/>
                </a:cubicBezTo>
                <a:cubicBezTo>
                  <a:pt x="172" y="78"/>
                  <a:pt x="171" y="78"/>
                  <a:pt x="170" y="78"/>
                </a:cubicBezTo>
                <a:cubicBezTo>
                  <a:pt x="168" y="79"/>
                  <a:pt x="166" y="79"/>
                  <a:pt x="164" y="80"/>
                </a:cubicBezTo>
                <a:cubicBezTo>
                  <a:pt x="164" y="80"/>
                  <a:pt x="164" y="80"/>
                  <a:pt x="164" y="80"/>
                </a:cubicBezTo>
                <a:cubicBezTo>
                  <a:pt x="157" y="83"/>
                  <a:pt x="150" y="85"/>
                  <a:pt x="143" y="88"/>
                </a:cubicBezTo>
                <a:cubicBezTo>
                  <a:pt x="143" y="88"/>
                  <a:pt x="143" y="89"/>
                  <a:pt x="142" y="89"/>
                </a:cubicBezTo>
                <a:cubicBezTo>
                  <a:pt x="141" y="89"/>
                  <a:pt x="139" y="90"/>
                  <a:pt x="137" y="91"/>
                </a:cubicBezTo>
                <a:cubicBezTo>
                  <a:pt x="136" y="92"/>
                  <a:pt x="135" y="92"/>
                  <a:pt x="134" y="93"/>
                </a:cubicBezTo>
                <a:cubicBezTo>
                  <a:pt x="133" y="93"/>
                  <a:pt x="131" y="94"/>
                  <a:pt x="130" y="95"/>
                </a:cubicBezTo>
                <a:cubicBezTo>
                  <a:pt x="128" y="96"/>
                  <a:pt x="127" y="97"/>
                  <a:pt x="125" y="97"/>
                </a:cubicBezTo>
                <a:cubicBezTo>
                  <a:pt x="125" y="98"/>
                  <a:pt x="124" y="99"/>
                  <a:pt x="123" y="99"/>
                </a:cubicBezTo>
                <a:cubicBezTo>
                  <a:pt x="122" y="99"/>
                  <a:pt x="122" y="100"/>
                  <a:pt x="121" y="100"/>
                </a:cubicBezTo>
                <a:cubicBezTo>
                  <a:pt x="121" y="100"/>
                  <a:pt x="120" y="101"/>
                  <a:pt x="120" y="101"/>
                </a:cubicBezTo>
                <a:cubicBezTo>
                  <a:pt x="113" y="106"/>
                  <a:pt x="106" y="111"/>
                  <a:pt x="99" y="116"/>
                </a:cubicBezTo>
                <a:cubicBezTo>
                  <a:pt x="99" y="117"/>
                  <a:pt x="98" y="117"/>
                  <a:pt x="98" y="118"/>
                </a:cubicBezTo>
                <a:cubicBezTo>
                  <a:pt x="96" y="120"/>
                  <a:pt x="94" y="121"/>
                  <a:pt x="93" y="122"/>
                </a:cubicBezTo>
                <a:cubicBezTo>
                  <a:pt x="92" y="123"/>
                  <a:pt x="91" y="124"/>
                  <a:pt x="90" y="125"/>
                </a:cubicBezTo>
                <a:cubicBezTo>
                  <a:pt x="89" y="126"/>
                  <a:pt x="88" y="128"/>
                  <a:pt x="87" y="129"/>
                </a:cubicBezTo>
                <a:cubicBezTo>
                  <a:pt x="86" y="129"/>
                  <a:pt x="86" y="130"/>
                  <a:pt x="85" y="130"/>
                </a:cubicBezTo>
                <a:cubicBezTo>
                  <a:pt x="102" y="103"/>
                  <a:pt x="127" y="75"/>
                  <a:pt x="164" y="51"/>
                </a:cubicBezTo>
                <a:close/>
                <a:moveTo>
                  <a:pt x="81" y="431"/>
                </a:moveTo>
                <a:cubicBezTo>
                  <a:pt x="81" y="431"/>
                  <a:pt x="81" y="431"/>
                  <a:pt x="81" y="431"/>
                </a:cubicBezTo>
                <a:cubicBezTo>
                  <a:pt x="53" y="418"/>
                  <a:pt x="36" y="398"/>
                  <a:pt x="29" y="389"/>
                </a:cubicBezTo>
                <a:cubicBezTo>
                  <a:pt x="26" y="386"/>
                  <a:pt x="22" y="385"/>
                  <a:pt x="18" y="387"/>
                </a:cubicBezTo>
                <a:cubicBezTo>
                  <a:pt x="18" y="388"/>
                  <a:pt x="17" y="388"/>
                  <a:pt x="17" y="388"/>
                </a:cubicBezTo>
                <a:cubicBezTo>
                  <a:pt x="18" y="376"/>
                  <a:pt x="23" y="343"/>
                  <a:pt x="23" y="338"/>
                </a:cubicBezTo>
                <a:cubicBezTo>
                  <a:pt x="23" y="338"/>
                  <a:pt x="23" y="338"/>
                  <a:pt x="23" y="337"/>
                </a:cubicBezTo>
                <a:cubicBezTo>
                  <a:pt x="23" y="337"/>
                  <a:pt x="24" y="337"/>
                  <a:pt x="24" y="338"/>
                </a:cubicBezTo>
                <a:cubicBezTo>
                  <a:pt x="26" y="338"/>
                  <a:pt x="37" y="342"/>
                  <a:pt x="47" y="346"/>
                </a:cubicBezTo>
                <a:cubicBezTo>
                  <a:pt x="49" y="347"/>
                  <a:pt x="51" y="348"/>
                  <a:pt x="53" y="349"/>
                </a:cubicBezTo>
                <a:cubicBezTo>
                  <a:pt x="53" y="349"/>
                  <a:pt x="53" y="349"/>
                  <a:pt x="53" y="349"/>
                </a:cubicBezTo>
                <a:cubicBezTo>
                  <a:pt x="54" y="349"/>
                  <a:pt x="54" y="349"/>
                  <a:pt x="55" y="350"/>
                </a:cubicBezTo>
                <a:cubicBezTo>
                  <a:pt x="55" y="350"/>
                  <a:pt x="56" y="350"/>
                  <a:pt x="56" y="350"/>
                </a:cubicBezTo>
                <a:cubicBezTo>
                  <a:pt x="57" y="350"/>
                  <a:pt x="57" y="350"/>
                  <a:pt x="58" y="351"/>
                </a:cubicBezTo>
                <a:cubicBezTo>
                  <a:pt x="59" y="351"/>
                  <a:pt x="60" y="351"/>
                  <a:pt x="61" y="352"/>
                </a:cubicBezTo>
                <a:cubicBezTo>
                  <a:pt x="61" y="352"/>
                  <a:pt x="61" y="352"/>
                  <a:pt x="62" y="352"/>
                </a:cubicBezTo>
                <a:cubicBezTo>
                  <a:pt x="63" y="352"/>
                  <a:pt x="63" y="353"/>
                  <a:pt x="64" y="353"/>
                </a:cubicBezTo>
                <a:cubicBezTo>
                  <a:pt x="65" y="353"/>
                  <a:pt x="65" y="353"/>
                  <a:pt x="65" y="353"/>
                </a:cubicBezTo>
                <a:cubicBezTo>
                  <a:pt x="66" y="354"/>
                  <a:pt x="67" y="354"/>
                  <a:pt x="68" y="354"/>
                </a:cubicBezTo>
                <a:cubicBezTo>
                  <a:pt x="68" y="354"/>
                  <a:pt x="67" y="355"/>
                  <a:pt x="67" y="355"/>
                </a:cubicBezTo>
                <a:cubicBezTo>
                  <a:pt x="67" y="355"/>
                  <a:pt x="66" y="356"/>
                  <a:pt x="65" y="356"/>
                </a:cubicBezTo>
                <a:cubicBezTo>
                  <a:pt x="62" y="358"/>
                  <a:pt x="60" y="363"/>
                  <a:pt x="62" y="367"/>
                </a:cubicBezTo>
                <a:cubicBezTo>
                  <a:pt x="63" y="368"/>
                  <a:pt x="64" y="369"/>
                  <a:pt x="65" y="371"/>
                </a:cubicBezTo>
                <a:cubicBezTo>
                  <a:pt x="65" y="371"/>
                  <a:pt x="65" y="371"/>
                  <a:pt x="65" y="372"/>
                </a:cubicBezTo>
                <a:cubicBezTo>
                  <a:pt x="66" y="373"/>
                  <a:pt x="67" y="374"/>
                  <a:pt x="68" y="376"/>
                </a:cubicBezTo>
                <a:cubicBezTo>
                  <a:pt x="68" y="376"/>
                  <a:pt x="69" y="376"/>
                  <a:pt x="69" y="377"/>
                </a:cubicBezTo>
                <a:cubicBezTo>
                  <a:pt x="70" y="378"/>
                  <a:pt x="71" y="379"/>
                  <a:pt x="72" y="381"/>
                </a:cubicBezTo>
                <a:cubicBezTo>
                  <a:pt x="72" y="381"/>
                  <a:pt x="73" y="382"/>
                  <a:pt x="73" y="382"/>
                </a:cubicBezTo>
                <a:cubicBezTo>
                  <a:pt x="74" y="383"/>
                  <a:pt x="75" y="384"/>
                  <a:pt x="76" y="386"/>
                </a:cubicBezTo>
                <a:cubicBezTo>
                  <a:pt x="76" y="386"/>
                  <a:pt x="77" y="387"/>
                  <a:pt x="77" y="388"/>
                </a:cubicBezTo>
                <a:cubicBezTo>
                  <a:pt x="78" y="389"/>
                  <a:pt x="79" y="390"/>
                  <a:pt x="80" y="391"/>
                </a:cubicBezTo>
                <a:cubicBezTo>
                  <a:pt x="95" y="408"/>
                  <a:pt x="117" y="428"/>
                  <a:pt x="145" y="442"/>
                </a:cubicBezTo>
                <a:cubicBezTo>
                  <a:pt x="146" y="442"/>
                  <a:pt x="146" y="442"/>
                  <a:pt x="147" y="443"/>
                </a:cubicBezTo>
                <a:cubicBezTo>
                  <a:pt x="147" y="443"/>
                  <a:pt x="147" y="443"/>
                  <a:pt x="148" y="443"/>
                </a:cubicBezTo>
                <a:cubicBezTo>
                  <a:pt x="155" y="446"/>
                  <a:pt x="162" y="449"/>
                  <a:pt x="170" y="452"/>
                </a:cubicBezTo>
                <a:cubicBezTo>
                  <a:pt x="176" y="453"/>
                  <a:pt x="181" y="455"/>
                  <a:pt x="186" y="456"/>
                </a:cubicBezTo>
                <a:cubicBezTo>
                  <a:pt x="155" y="455"/>
                  <a:pt x="119" y="449"/>
                  <a:pt x="81" y="431"/>
                </a:cubicBezTo>
                <a:close/>
                <a:moveTo>
                  <a:pt x="440" y="385"/>
                </a:moveTo>
                <a:cubicBezTo>
                  <a:pt x="440" y="386"/>
                  <a:pt x="441" y="386"/>
                  <a:pt x="441" y="386"/>
                </a:cubicBezTo>
                <a:cubicBezTo>
                  <a:pt x="430" y="391"/>
                  <a:pt x="399" y="404"/>
                  <a:pt x="395" y="406"/>
                </a:cubicBezTo>
                <a:cubicBezTo>
                  <a:pt x="394" y="406"/>
                  <a:pt x="394" y="406"/>
                  <a:pt x="394" y="407"/>
                </a:cubicBezTo>
                <a:cubicBezTo>
                  <a:pt x="394" y="406"/>
                  <a:pt x="394" y="406"/>
                  <a:pt x="394" y="406"/>
                </a:cubicBezTo>
                <a:cubicBezTo>
                  <a:pt x="393" y="404"/>
                  <a:pt x="392" y="393"/>
                  <a:pt x="390" y="382"/>
                </a:cubicBezTo>
                <a:cubicBezTo>
                  <a:pt x="389" y="378"/>
                  <a:pt x="389" y="375"/>
                  <a:pt x="388" y="371"/>
                </a:cubicBezTo>
                <a:cubicBezTo>
                  <a:pt x="388" y="371"/>
                  <a:pt x="388" y="371"/>
                  <a:pt x="388" y="371"/>
                </a:cubicBezTo>
                <a:cubicBezTo>
                  <a:pt x="388" y="370"/>
                  <a:pt x="388" y="369"/>
                  <a:pt x="387" y="367"/>
                </a:cubicBezTo>
                <a:cubicBezTo>
                  <a:pt x="387" y="366"/>
                  <a:pt x="387" y="364"/>
                  <a:pt x="387" y="362"/>
                </a:cubicBezTo>
                <a:cubicBezTo>
                  <a:pt x="387" y="362"/>
                  <a:pt x="387" y="362"/>
                  <a:pt x="387" y="362"/>
                </a:cubicBezTo>
                <a:cubicBezTo>
                  <a:pt x="386" y="362"/>
                  <a:pt x="386" y="361"/>
                  <a:pt x="386" y="361"/>
                </a:cubicBezTo>
                <a:cubicBezTo>
                  <a:pt x="386" y="361"/>
                  <a:pt x="386" y="360"/>
                  <a:pt x="386" y="360"/>
                </a:cubicBezTo>
                <a:cubicBezTo>
                  <a:pt x="387" y="360"/>
                  <a:pt x="388" y="360"/>
                  <a:pt x="389" y="361"/>
                </a:cubicBezTo>
                <a:cubicBezTo>
                  <a:pt x="393" y="363"/>
                  <a:pt x="397" y="361"/>
                  <a:pt x="399" y="358"/>
                </a:cubicBezTo>
                <a:cubicBezTo>
                  <a:pt x="407" y="344"/>
                  <a:pt x="418" y="316"/>
                  <a:pt x="421" y="284"/>
                </a:cubicBezTo>
                <a:cubicBezTo>
                  <a:pt x="422" y="283"/>
                  <a:pt x="422" y="282"/>
                  <a:pt x="422" y="282"/>
                </a:cubicBezTo>
                <a:cubicBezTo>
                  <a:pt x="422" y="280"/>
                  <a:pt x="422" y="278"/>
                  <a:pt x="422" y="276"/>
                </a:cubicBezTo>
                <a:cubicBezTo>
                  <a:pt x="422" y="275"/>
                  <a:pt x="422" y="274"/>
                  <a:pt x="422" y="272"/>
                </a:cubicBezTo>
                <a:cubicBezTo>
                  <a:pt x="422" y="271"/>
                  <a:pt x="423" y="269"/>
                  <a:pt x="423" y="267"/>
                </a:cubicBezTo>
                <a:cubicBezTo>
                  <a:pt x="423" y="266"/>
                  <a:pt x="423" y="266"/>
                  <a:pt x="423" y="265"/>
                </a:cubicBezTo>
                <a:cubicBezTo>
                  <a:pt x="423" y="265"/>
                  <a:pt x="423" y="265"/>
                  <a:pt x="423" y="265"/>
                </a:cubicBezTo>
                <a:cubicBezTo>
                  <a:pt x="423" y="265"/>
                  <a:pt x="423" y="264"/>
                  <a:pt x="423" y="264"/>
                </a:cubicBezTo>
                <a:cubicBezTo>
                  <a:pt x="423" y="264"/>
                  <a:pt x="423" y="263"/>
                  <a:pt x="423" y="262"/>
                </a:cubicBezTo>
                <a:cubicBezTo>
                  <a:pt x="423" y="249"/>
                  <a:pt x="421" y="235"/>
                  <a:pt x="418" y="222"/>
                </a:cubicBezTo>
                <a:cubicBezTo>
                  <a:pt x="417" y="219"/>
                  <a:pt x="416" y="216"/>
                  <a:pt x="416" y="213"/>
                </a:cubicBezTo>
                <a:cubicBezTo>
                  <a:pt x="415" y="213"/>
                  <a:pt x="415" y="212"/>
                  <a:pt x="415" y="212"/>
                </a:cubicBezTo>
                <a:cubicBezTo>
                  <a:pt x="415" y="210"/>
                  <a:pt x="414" y="209"/>
                  <a:pt x="414" y="208"/>
                </a:cubicBezTo>
                <a:cubicBezTo>
                  <a:pt x="429" y="234"/>
                  <a:pt x="441" y="268"/>
                  <a:pt x="445" y="310"/>
                </a:cubicBezTo>
                <a:cubicBezTo>
                  <a:pt x="446" y="314"/>
                  <a:pt x="446" y="318"/>
                  <a:pt x="446" y="322"/>
                </a:cubicBezTo>
                <a:cubicBezTo>
                  <a:pt x="446" y="347"/>
                  <a:pt x="439" y="367"/>
                  <a:pt x="436" y="375"/>
                </a:cubicBezTo>
                <a:cubicBezTo>
                  <a:pt x="434" y="379"/>
                  <a:pt x="436" y="384"/>
                  <a:pt x="440" y="385"/>
                </a:cubicBezTo>
                <a:close/>
              </a:path>
            </a:pathLst>
          </a:custGeom>
          <a:solidFill>
            <a:schemeClr val="bg1">
              <a:lumMod val="85000"/>
            </a:schemeClr>
          </a:solidFill>
          <a:ln>
            <a:noFill/>
          </a:ln>
        </p:spPr>
        <p:txBody>
          <a:bodyPr/>
          <a:lstStyle/>
          <a:p>
            <a:endParaRPr lang="en-US"/>
          </a:p>
        </p:txBody>
      </p:sp>
      <p:sp>
        <p:nvSpPr>
          <p:cNvPr id="73" name="Freeform 3"/>
          <p:cNvSpPr>
            <a:spLocks noChangeAspect="1" noEditPoints="1"/>
          </p:cNvSpPr>
          <p:nvPr/>
        </p:nvSpPr>
        <p:spPr bwMode="auto">
          <a:xfrm>
            <a:off x="2837129" y="5332729"/>
            <a:ext cx="876034" cy="895305"/>
          </a:xfrm>
          <a:custGeom>
            <a:avLst/>
            <a:gdLst>
              <a:gd name="T0" fmla="*/ 2147483647 w 462"/>
              <a:gd name="T1" fmla="*/ 2147483647 h 472"/>
              <a:gd name="T2" fmla="*/ 2147483647 w 462"/>
              <a:gd name="T3" fmla="*/ 2147483647 h 472"/>
              <a:gd name="T4" fmla="*/ 2147483647 w 462"/>
              <a:gd name="T5" fmla="*/ 2147483647 h 472"/>
              <a:gd name="T6" fmla="*/ 2147483647 w 462"/>
              <a:gd name="T7" fmla="*/ 2147483647 h 472"/>
              <a:gd name="T8" fmla="*/ 2147483647 w 462"/>
              <a:gd name="T9" fmla="*/ 2147483647 h 472"/>
              <a:gd name="T10" fmla="*/ 2147483647 w 462"/>
              <a:gd name="T11" fmla="*/ 2147483647 h 472"/>
              <a:gd name="T12" fmla="*/ 2147483647 w 462"/>
              <a:gd name="T13" fmla="*/ 2147483647 h 472"/>
              <a:gd name="T14" fmla="*/ 2147483647 w 462"/>
              <a:gd name="T15" fmla="*/ 2147483647 h 472"/>
              <a:gd name="T16" fmla="*/ 2147483647 w 462"/>
              <a:gd name="T17" fmla="*/ 2147483647 h 472"/>
              <a:gd name="T18" fmla="*/ 2147483647 w 462"/>
              <a:gd name="T19" fmla="*/ 2147483647 h 472"/>
              <a:gd name="T20" fmla="*/ 2147483647 w 462"/>
              <a:gd name="T21" fmla="*/ 2147483647 h 472"/>
              <a:gd name="T22" fmla="*/ 2147483647 w 462"/>
              <a:gd name="T23" fmla="*/ 2147483647 h 472"/>
              <a:gd name="T24" fmla="*/ 2147483647 w 462"/>
              <a:gd name="T25" fmla="*/ 2147483647 h 472"/>
              <a:gd name="T26" fmla="*/ 2147483647 w 462"/>
              <a:gd name="T27" fmla="*/ 2147483647 h 472"/>
              <a:gd name="T28" fmla="*/ 2147483647 w 462"/>
              <a:gd name="T29" fmla="*/ 2147483647 h 472"/>
              <a:gd name="T30" fmla="*/ 2147483647 w 462"/>
              <a:gd name="T31" fmla="*/ 2147483647 h 472"/>
              <a:gd name="T32" fmla="*/ 2147483647 w 462"/>
              <a:gd name="T33" fmla="*/ 2147483647 h 472"/>
              <a:gd name="T34" fmla="*/ 2147483647 w 462"/>
              <a:gd name="T35" fmla="*/ 2147483647 h 472"/>
              <a:gd name="T36" fmla="*/ 2147483647 w 462"/>
              <a:gd name="T37" fmla="*/ 2147483647 h 472"/>
              <a:gd name="T38" fmla="*/ 2147483647 w 462"/>
              <a:gd name="T39" fmla="*/ 2147483647 h 472"/>
              <a:gd name="T40" fmla="*/ 2147483647 w 462"/>
              <a:gd name="T41" fmla="*/ 2147483647 h 472"/>
              <a:gd name="T42" fmla="*/ 2147483647 w 462"/>
              <a:gd name="T43" fmla="*/ 2147483647 h 472"/>
              <a:gd name="T44" fmla="*/ 2147483647 w 462"/>
              <a:gd name="T45" fmla="*/ 2147483647 h 472"/>
              <a:gd name="T46" fmla="*/ 2147483647 w 462"/>
              <a:gd name="T47" fmla="*/ 2147483647 h 472"/>
              <a:gd name="T48" fmla="*/ 2147483647 w 462"/>
              <a:gd name="T49" fmla="*/ 2147483647 h 472"/>
              <a:gd name="T50" fmla="*/ 2147483647 w 462"/>
              <a:gd name="T51" fmla="*/ 2147483647 h 472"/>
              <a:gd name="T52" fmla="*/ 2147483647 w 462"/>
              <a:gd name="T53" fmla="*/ 2147483647 h 472"/>
              <a:gd name="T54" fmla="*/ 2147483647 w 462"/>
              <a:gd name="T55" fmla="*/ 2147483647 h 472"/>
              <a:gd name="T56" fmla="*/ 2147483647 w 462"/>
              <a:gd name="T57" fmla="*/ 2147483647 h 472"/>
              <a:gd name="T58" fmla="*/ 2147483647 w 462"/>
              <a:gd name="T59" fmla="*/ 2147483647 h 472"/>
              <a:gd name="T60" fmla="*/ 2147483647 w 462"/>
              <a:gd name="T61" fmla="*/ 2147483647 h 472"/>
              <a:gd name="T62" fmla="*/ 2147483647 w 462"/>
              <a:gd name="T63" fmla="*/ 2147483647 h 472"/>
              <a:gd name="T64" fmla="*/ 2147483647 w 462"/>
              <a:gd name="T65" fmla="*/ 2147483647 h 472"/>
              <a:gd name="T66" fmla="*/ 2147483647 w 462"/>
              <a:gd name="T67" fmla="*/ 2147483647 h 472"/>
              <a:gd name="T68" fmla="*/ 2147483647 w 462"/>
              <a:gd name="T69" fmla="*/ 2147483647 h 472"/>
              <a:gd name="T70" fmla="*/ 0 w 462"/>
              <a:gd name="T71" fmla="*/ 2147483647 h 472"/>
              <a:gd name="T72" fmla="*/ 2147483647 w 462"/>
              <a:gd name="T73" fmla="*/ 2147483647 h 472"/>
              <a:gd name="T74" fmla="*/ 2147483647 w 462"/>
              <a:gd name="T75" fmla="*/ 2147483647 h 472"/>
              <a:gd name="T76" fmla="*/ 2147483647 w 462"/>
              <a:gd name="T77" fmla="*/ 2147483647 h 472"/>
              <a:gd name="T78" fmla="*/ 2147483647 w 462"/>
              <a:gd name="T79" fmla="*/ 2147483647 h 472"/>
              <a:gd name="T80" fmla="*/ 2147483647 w 462"/>
              <a:gd name="T81" fmla="*/ 2147483647 h 472"/>
              <a:gd name="T82" fmla="*/ 2147483647 w 462"/>
              <a:gd name="T83" fmla="*/ 2147483647 h 472"/>
              <a:gd name="T84" fmla="*/ 2147483647 w 462"/>
              <a:gd name="T85" fmla="*/ 2147483647 h 472"/>
              <a:gd name="T86" fmla="*/ 2147483647 w 462"/>
              <a:gd name="T87" fmla="*/ 2147483647 h 472"/>
              <a:gd name="T88" fmla="*/ 2147483647 w 462"/>
              <a:gd name="T89" fmla="*/ 2147483647 h 472"/>
              <a:gd name="T90" fmla="*/ 2147483647 w 462"/>
              <a:gd name="T91" fmla="*/ 2147483647 h 472"/>
              <a:gd name="T92" fmla="*/ 2147483647 w 462"/>
              <a:gd name="T93" fmla="*/ 2147483647 h 472"/>
              <a:gd name="T94" fmla="*/ 2147483647 w 462"/>
              <a:gd name="T95" fmla="*/ 2147483647 h 472"/>
              <a:gd name="T96" fmla="*/ 2147483647 w 462"/>
              <a:gd name="T97" fmla="*/ 2147483647 h 472"/>
              <a:gd name="T98" fmla="*/ 2147483647 w 462"/>
              <a:gd name="T99" fmla="*/ 2147483647 h 472"/>
              <a:gd name="T100" fmla="*/ 2147483647 w 462"/>
              <a:gd name="T101" fmla="*/ 2147483647 h 472"/>
              <a:gd name="T102" fmla="*/ 2147483647 w 462"/>
              <a:gd name="T103" fmla="*/ 2147483647 h 472"/>
              <a:gd name="T104" fmla="*/ 2147483647 w 462"/>
              <a:gd name="T105" fmla="*/ 2147483647 h 472"/>
              <a:gd name="T106" fmla="*/ 2147483647 w 462"/>
              <a:gd name="T107" fmla="*/ 2147483647 h 472"/>
              <a:gd name="T108" fmla="*/ 2147483647 w 462"/>
              <a:gd name="T109" fmla="*/ 2147483647 h 472"/>
              <a:gd name="T110" fmla="*/ 2147483647 w 462"/>
              <a:gd name="T111" fmla="*/ 2147483647 h 472"/>
              <a:gd name="T112" fmla="*/ 2147483647 w 462"/>
              <a:gd name="T113" fmla="*/ 2147483647 h 472"/>
              <a:gd name="T114" fmla="*/ 2147483647 w 462"/>
              <a:gd name="T115" fmla="*/ 2147483647 h 472"/>
              <a:gd name="T116" fmla="*/ 2147483647 w 462"/>
              <a:gd name="T117" fmla="*/ 2147483647 h 472"/>
              <a:gd name="T118" fmla="*/ 2147483647 w 462"/>
              <a:gd name="T119" fmla="*/ 2147483647 h 472"/>
              <a:gd name="T120" fmla="*/ 2147483647 w 462"/>
              <a:gd name="T121" fmla="*/ 2147483647 h 472"/>
              <a:gd name="T122" fmla="*/ 2147483647 w 462"/>
              <a:gd name="T123" fmla="*/ 2147483647 h 472"/>
              <a:gd name="T124" fmla="*/ 2147483647 w 462"/>
              <a:gd name="T125" fmla="*/ 2147483647 h 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2" h="472">
                <a:moveTo>
                  <a:pt x="453" y="374"/>
                </a:moveTo>
                <a:cubicBezTo>
                  <a:pt x="457" y="363"/>
                  <a:pt x="462" y="344"/>
                  <a:pt x="462" y="322"/>
                </a:cubicBezTo>
                <a:cubicBezTo>
                  <a:pt x="462" y="318"/>
                  <a:pt x="462" y="313"/>
                  <a:pt x="461" y="308"/>
                </a:cubicBezTo>
                <a:cubicBezTo>
                  <a:pt x="452" y="208"/>
                  <a:pt x="396" y="151"/>
                  <a:pt x="363" y="124"/>
                </a:cubicBezTo>
                <a:cubicBezTo>
                  <a:pt x="363" y="124"/>
                  <a:pt x="363" y="124"/>
                  <a:pt x="363" y="124"/>
                </a:cubicBezTo>
                <a:cubicBezTo>
                  <a:pt x="363" y="124"/>
                  <a:pt x="363" y="124"/>
                  <a:pt x="362" y="124"/>
                </a:cubicBezTo>
                <a:cubicBezTo>
                  <a:pt x="362" y="123"/>
                  <a:pt x="362" y="123"/>
                  <a:pt x="362" y="123"/>
                </a:cubicBezTo>
                <a:cubicBezTo>
                  <a:pt x="361" y="123"/>
                  <a:pt x="361" y="123"/>
                  <a:pt x="361" y="123"/>
                </a:cubicBezTo>
                <a:cubicBezTo>
                  <a:pt x="361" y="123"/>
                  <a:pt x="360" y="123"/>
                  <a:pt x="360" y="123"/>
                </a:cubicBezTo>
                <a:cubicBezTo>
                  <a:pt x="360" y="123"/>
                  <a:pt x="360" y="123"/>
                  <a:pt x="359" y="123"/>
                </a:cubicBezTo>
                <a:cubicBezTo>
                  <a:pt x="359" y="123"/>
                  <a:pt x="359" y="123"/>
                  <a:pt x="359" y="123"/>
                </a:cubicBezTo>
                <a:cubicBezTo>
                  <a:pt x="358" y="122"/>
                  <a:pt x="358" y="122"/>
                  <a:pt x="358" y="122"/>
                </a:cubicBezTo>
                <a:cubicBezTo>
                  <a:pt x="358" y="123"/>
                  <a:pt x="357" y="123"/>
                  <a:pt x="357" y="123"/>
                </a:cubicBezTo>
                <a:cubicBezTo>
                  <a:pt x="357" y="123"/>
                  <a:pt x="357" y="123"/>
                  <a:pt x="356" y="123"/>
                </a:cubicBezTo>
                <a:cubicBezTo>
                  <a:pt x="356" y="123"/>
                  <a:pt x="356" y="123"/>
                  <a:pt x="356" y="123"/>
                </a:cubicBezTo>
                <a:cubicBezTo>
                  <a:pt x="355" y="123"/>
                  <a:pt x="355" y="123"/>
                  <a:pt x="355" y="123"/>
                </a:cubicBezTo>
                <a:cubicBezTo>
                  <a:pt x="355" y="123"/>
                  <a:pt x="355" y="123"/>
                  <a:pt x="354" y="124"/>
                </a:cubicBezTo>
                <a:cubicBezTo>
                  <a:pt x="354" y="124"/>
                  <a:pt x="354" y="124"/>
                  <a:pt x="354" y="124"/>
                </a:cubicBezTo>
                <a:cubicBezTo>
                  <a:pt x="353" y="124"/>
                  <a:pt x="353" y="124"/>
                  <a:pt x="353" y="124"/>
                </a:cubicBezTo>
                <a:cubicBezTo>
                  <a:pt x="353" y="125"/>
                  <a:pt x="353" y="125"/>
                  <a:pt x="353" y="125"/>
                </a:cubicBezTo>
                <a:cubicBezTo>
                  <a:pt x="353" y="125"/>
                  <a:pt x="352" y="125"/>
                  <a:pt x="352" y="125"/>
                </a:cubicBezTo>
                <a:cubicBezTo>
                  <a:pt x="352" y="125"/>
                  <a:pt x="352" y="125"/>
                  <a:pt x="352" y="125"/>
                </a:cubicBezTo>
                <a:cubicBezTo>
                  <a:pt x="352" y="125"/>
                  <a:pt x="352" y="125"/>
                  <a:pt x="352" y="126"/>
                </a:cubicBezTo>
                <a:cubicBezTo>
                  <a:pt x="352" y="126"/>
                  <a:pt x="352" y="126"/>
                  <a:pt x="351" y="126"/>
                </a:cubicBezTo>
                <a:cubicBezTo>
                  <a:pt x="351" y="126"/>
                  <a:pt x="351" y="127"/>
                  <a:pt x="351" y="127"/>
                </a:cubicBezTo>
                <a:cubicBezTo>
                  <a:pt x="351" y="127"/>
                  <a:pt x="351" y="127"/>
                  <a:pt x="351" y="128"/>
                </a:cubicBezTo>
                <a:cubicBezTo>
                  <a:pt x="351" y="128"/>
                  <a:pt x="351" y="128"/>
                  <a:pt x="350" y="128"/>
                </a:cubicBezTo>
                <a:cubicBezTo>
                  <a:pt x="350" y="129"/>
                  <a:pt x="350" y="129"/>
                  <a:pt x="350" y="129"/>
                </a:cubicBezTo>
                <a:cubicBezTo>
                  <a:pt x="350" y="129"/>
                  <a:pt x="350" y="130"/>
                  <a:pt x="350" y="130"/>
                </a:cubicBezTo>
                <a:cubicBezTo>
                  <a:pt x="350" y="130"/>
                  <a:pt x="350" y="130"/>
                  <a:pt x="350" y="131"/>
                </a:cubicBezTo>
                <a:cubicBezTo>
                  <a:pt x="350" y="131"/>
                  <a:pt x="350" y="131"/>
                  <a:pt x="350" y="131"/>
                </a:cubicBezTo>
                <a:cubicBezTo>
                  <a:pt x="350" y="132"/>
                  <a:pt x="350" y="132"/>
                  <a:pt x="350" y="132"/>
                </a:cubicBezTo>
                <a:cubicBezTo>
                  <a:pt x="350" y="132"/>
                  <a:pt x="351" y="133"/>
                  <a:pt x="351" y="133"/>
                </a:cubicBezTo>
                <a:cubicBezTo>
                  <a:pt x="351" y="133"/>
                  <a:pt x="351" y="133"/>
                  <a:pt x="351" y="133"/>
                </a:cubicBezTo>
                <a:cubicBezTo>
                  <a:pt x="351" y="134"/>
                  <a:pt x="352" y="135"/>
                  <a:pt x="353" y="136"/>
                </a:cubicBezTo>
                <a:cubicBezTo>
                  <a:pt x="357" y="140"/>
                  <a:pt x="361" y="145"/>
                  <a:pt x="366" y="151"/>
                </a:cubicBezTo>
                <a:cubicBezTo>
                  <a:pt x="366" y="152"/>
                  <a:pt x="367" y="153"/>
                  <a:pt x="368" y="153"/>
                </a:cubicBezTo>
                <a:cubicBezTo>
                  <a:pt x="368" y="154"/>
                  <a:pt x="369" y="155"/>
                  <a:pt x="369" y="156"/>
                </a:cubicBezTo>
                <a:cubicBezTo>
                  <a:pt x="370" y="157"/>
                  <a:pt x="371" y="158"/>
                  <a:pt x="372" y="160"/>
                </a:cubicBezTo>
                <a:cubicBezTo>
                  <a:pt x="372" y="160"/>
                  <a:pt x="373" y="160"/>
                  <a:pt x="373" y="160"/>
                </a:cubicBezTo>
                <a:cubicBezTo>
                  <a:pt x="383" y="175"/>
                  <a:pt x="393" y="194"/>
                  <a:pt x="400" y="217"/>
                </a:cubicBezTo>
                <a:cubicBezTo>
                  <a:pt x="400" y="217"/>
                  <a:pt x="400" y="217"/>
                  <a:pt x="400" y="217"/>
                </a:cubicBezTo>
                <a:cubicBezTo>
                  <a:pt x="401" y="220"/>
                  <a:pt x="402" y="222"/>
                  <a:pt x="402" y="225"/>
                </a:cubicBezTo>
                <a:cubicBezTo>
                  <a:pt x="402" y="225"/>
                  <a:pt x="402" y="225"/>
                  <a:pt x="402" y="225"/>
                </a:cubicBezTo>
                <a:cubicBezTo>
                  <a:pt x="405" y="238"/>
                  <a:pt x="407" y="251"/>
                  <a:pt x="407" y="265"/>
                </a:cubicBezTo>
                <a:cubicBezTo>
                  <a:pt x="407" y="265"/>
                  <a:pt x="407" y="265"/>
                  <a:pt x="407" y="265"/>
                </a:cubicBezTo>
                <a:cubicBezTo>
                  <a:pt x="406" y="279"/>
                  <a:pt x="404" y="293"/>
                  <a:pt x="402" y="305"/>
                </a:cubicBezTo>
                <a:cubicBezTo>
                  <a:pt x="402" y="305"/>
                  <a:pt x="402" y="305"/>
                  <a:pt x="402" y="305"/>
                </a:cubicBezTo>
                <a:cubicBezTo>
                  <a:pt x="400" y="313"/>
                  <a:pt x="398" y="320"/>
                  <a:pt x="396" y="326"/>
                </a:cubicBezTo>
                <a:cubicBezTo>
                  <a:pt x="394" y="332"/>
                  <a:pt x="391" y="337"/>
                  <a:pt x="389" y="343"/>
                </a:cubicBezTo>
                <a:cubicBezTo>
                  <a:pt x="389" y="343"/>
                  <a:pt x="388" y="343"/>
                  <a:pt x="388" y="343"/>
                </a:cubicBezTo>
                <a:cubicBezTo>
                  <a:pt x="387" y="343"/>
                  <a:pt x="386" y="342"/>
                  <a:pt x="385" y="342"/>
                </a:cubicBezTo>
                <a:cubicBezTo>
                  <a:pt x="385" y="342"/>
                  <a:pt x="385" y="342"/>
                  <a:pt x="385" y="342"/>
                </a:cubicBezTo>
                <a:cubicBezTo>
                  <a:pt x="384" y="342"/>
                  <a:pt x="383" y="342"/>
                  <a:pt x="382" y="342"/>
                </a:cubicBezTo>
                <a:cubicBezTo>
                  <a:pt x="382" y="342"/>
                  <a:pt x="381" y="342"/>
                  <a:pt x="381" y="342"/>
                </a:cubicBezTo>
                <a:cubicBezTo>
                  <a:pt x="379" y="342"/>
                  <a:pt x="377" y="342"/>
                  <a:pt x="376" y="343"/>
                </a:cubicBezTo>
                <a:cubicBezTo>
                  <a:pt x="375" y="343"/>
                  <a:pt x="375" y="344"/>
                  <a:pt x="374" y="344"/>
                </a:cubicBezTo>
                <a:cubicBezTo>
                  <a:pt x="374" y="344"/>
                  <a:pt x="374" y="345"/>
                  <a:pt x="373" y="345"/>
                </a:cubicBezTo>
                <a:cubicBezTo>
                  <a:pt x="373" y="345"/>
                  <a:pt x="373" y="346"/>
                  <a:pt x="372" y="346"/>
                </a:cubicBezTo>
                <a:cubicBezTo>
                  <a:pt x="372" y="346"/>
                  <a:pt x="372" y="346"/>
                  <a:pt x="372" y="346"/>
                </a:cubicBezTo>
                <a:cubicBezTo>
                  <a:pt x="370" y="349"/>
                  <a:pt x="369" y="352"/>
                  <a:pt x="369" y="355"/>
                </a:cubicBezTo>
                <a:cubicBezTo>
                  <a:pt x="369" y="356"/>
                  <a:pt x="369" y="358"/>
                  <a:pt x="370" y="359"/>
                </a:cubicBezTo>
                <a:cubicBezTo>
                  <a:pt x="370" y="360"/>
                  <a:pt x="370" y="360"/>
                  <a:pt x="370" y="360"/>
                </a:cubicBezTo>
                <a:cubicBezTo>
                  <a:pt x="370" y="360"/>
                  <a:pt x="370" y="360"/>
                  <a:pt x="370" y="360"/>
                </a:cubicBezTo>
                <a:cubicBezTo>
                  <a:pt x="370" y="361"/>
                  <a:pt x="370" y="361"/>
                  <a:pt x="370" y="362"/>
                </a:cubicBezTo>
                <a:cubicBezTo>
                  <a:pt x="370" y="362"/>
                  <a:pt x="370" y="362"/>
                  <a:pt x="370" y="362"/>
                </a:cubicBezTo>
                <a:cubicBezTo>
                  <a:pt x="370" y="363"/>
                  <a:pt x="371" y="364"/>
                  <a:pt x="371" y="366"/>
                </a:cubicBezTo>
                <a:cubicBezTo>
                  <a:pt x="371" y="367"/>
                  <a:pt x="372" y="369"/>
                  <a:pt x="372" y="371"/>
                </a:cubicBezTo>
                <a:cubicBezTo>
                  <a:pt x="370" y="374"/>
                  <a:pt x="367" y="377"/>
                  <a:pt x="365" y="380"/>
                </a:cubicBezTo>
                <a:cubicBezTo>
                  <a:pt x="329" y="422"/>
                  <a:pt x="278" y="444"/>
                  <a:pt x="227" y="444"/>
                </a:cubicBezTo>
                <a:cubicBezTo>
                  <a:pt x="202" y="444"/>
                  <a:pt x="177" y="439"/>
                  <a:pt x="154" y="428"/>
                </a:cubicBezTo>
                <a:cubicBezTo>
                  <a:pt x="143" y="423"/>
                  <a:pt x="133" y="417"/>
                  <a:pt x="124" y="410"/>
                </a:cubicBezTo>
                <a:cubicBezTo>
                  <a:pt x="124" y="410"/>
                  <a:pt x="124" y="410"/>
                  <a:pt x="124" y="410"/>
                </a:cubicBezTo>
                <a:cubicBezTo>
                  <a:pt x="122" y="409"/>
                  <a:pt x="121" y="408"/>
                  <a:pt x="120" y="407"/>
                </a:cubicBezTo>
                <a:cubicBezTo>
                  <a:pt x="119" y="406"/>
                  <a:pt x="119" y="406"/>
                  <a:pt x="118" y="405"/>
                </a:cubicBezTo>
                <a:cubicBezTo>
                  <a:pt x="117" y="404"/>
                  <a:pt x="115" y="403"/>
                  <a:pt x="114" y="402"/>
                </a:cubicBezTo>
                <a:cubicBezTo>
                  <a:pt x="114" y="402"/>
                  <a:pt x="113" y="401"/>
                  <a:pt x="113" y="401"/>
                </a:cubicBezTo>
                <a:cubicBezTo>
                  <a:pt x="111" y="400"/>
                  <a:pt x="110" y="398"/>
                  <a:pt x="109" y="397"/>
                </a:cubicBezTo>
                <a:cubicBezTo>
                  <a:pt x="109" y="397"/>
                  <a:pt x="108" y="397"/>
                  <a:pt x="108" y="396"/>
                </a:cubicBezTo>
                <a:cubicBezTo>
                  <a:pt x="96" y="385"/>
                  <a:pt x="86" y="374"/>
                  <a:pt x="80" y="365"/>
                </a:cubicBezTo>
                <a:cubicBezTo>
                  <a:pt x="83" y="364"/>
                  <a:pt x="85" y="361"/>
                  <a:pt x="86" y="359"/>
                </a:cubicBezTo>
                <a:cubicBezTo>
                  <a:pt x="87" y="357"/>
                  <a:pt x="87" y="355"/>
                  <a:pt x="87" y="353"/>
                </a:cubicBezTo>
                <a:cubicBezTo>
                  <a:pt x="87" y="350"/>
                  <a:pt x="85" y="346"/>
                  <a:pt x="83" y="344"/>
                </a:cubicBezTo>
                <a:cubicBezTo>
                  <a:pt x="83" y="344"/>
                  <a:pt x="82" y="343"/>
                  <a:pt x="81" y="343"/>
                </a:cubicBezTo>
                <a:cubicBezTo>
                  <a:pt x="80" y="342"/>
                  <a:pt x="78" y="341"/>
                  <a:pt x="76" y="340"/>
                </a:cubicBezTo>
                <a:cubicBezTo>
                  <a:pt x="76" y="340"/>
                  <a:pt x="75" y="340"/>
                  <a:pt x="75" y="340"/>
                </a:cubicBezTo>
                <a:cubicBezTo>
                  <a:pt x="75" y="340"/>
                  <a:pt x="75" y="340"/>
                  <a:pt x="75" y="340"/>
                </a:cubicBezTo>
                <a:cubicBezTo>
                  <a:pt x="74" y="340"/>
                  <a:pt x="72" y="339"/>
                  <a:pt x="71" y="338"/>
                </a:cubicBezTo>
                <a:cubicBezTo>
                  <a:pt x="70" y="338"/>
                  <a:pt x="70" y="338"/>
                  <a:pt x="70" y="338"/>
                </a:cubicBezTo>
                <a:cubicBezTo>
                  <a:pt x="70" y="338"/>
                  <a:pt x="69" y="338"/>
                  <a:pt x="68" y="337"/>
                </a:cubicBezTo>
                <a:cubicBezTo>
                  <a:pt x="68" y="337"/>
                  <a:pt x="67" y="337"/>
                  <a:pt x="67" y="337"/>
                </a:cubicBezTo>
                <a:cubicBezTo>
                  <a:pt x="67" y="337"/>
                  <a:pt x="66" y="336"/>
                  <a:pt x="65" y="336"/>
                </a:cubicBezTo>
                <a:cubicBezTo>
                  <a:pt x="64" y="336"/>
                  <a:pt x="63" y="335"/>
                  <a:pt x="62" y="335"/>
                </a:cubicBezTo>
                <a:cubicBezTo>
                  <a:pt x="52" y="313"/>
                  <a:pt x="48" y="289"/>
                  <a:pt x="48" y="264"/>
                </a:cubicBezTo>
                <a:cubicBezTo>
                  <a:pt x="48" y="244"/>
                  <a:pt x="51" y="224"/>
                  <a:pt x="58" y="205"/>
                </a:cubicBezTo>
                <a:cubicBezTo>
                  <a:pt x="58" y="205"/>
                  <a:pt x="58" y="205"/>
                  <a:pt x="58" y="205"/>
                </a:cubicBezTo>
                <a:cubicBezTo>
                  <a:pt x="58" y="204"/>
                  <a:pt x="58" y="203"/>
                  <a:pt x="59" y="202"/>
                </a:cubicBezTo>
                <a:cubicBezTo>
                  <a:pt x="59" y="201"/>
                  <a:pt x="59" y="201"/>
                  <a:pt x="59" y="201"/>
                </a:cubicBezTo>
                <a:cubicBezTo>
                  <a:pt x="60" y="200"/>
                  <a:pt x="60" y="198"/>
                  <a:pt x="61" y="197"/>
                </a:cubicBezTo>
                <a:cubicBezTo>
                  <a:pt x="61" y="197"/>
                  <a:pt x="61" y="196"/>
                  <a:pt x="61" y="196"/>
                </a:cubicBezTo>
                <a:cubicBezTo>
                  <a:pt x="62" y="195"/>
                  <a:pt x="62" y="194"/>
                  <a:pt x="63" y="193"/>
                </a:cubicBezTo>
                <a:cubicBezTo>
                  <a:pt x="63" y="192"/>
                  <a:pt x="63" y="192"/>
                  <a:pt x="64" y="191"/>
                </a:cubicBezTo>
                <a:cubicBezTo>
                  <a:pt x="64" y="190"/>
                  <a:pt x="64" y="189"/>
                  <a:pt x="65" y="188"/>
                </a:cubicBezTo>
                <a:cubicBezTo>
                  <a:pt x="65" y="188"/>
                  <a:pt x="65" y="187"/>
                  <a:pt x="66" y="186"/>
                </a:cubicBezTo>
                <a:cubicBezTo>
                  <a:pt x="66" y="186"/>
                  <a:pt x="66" y="185"/>
                  <a:pt x="67" y="184"/>
                </a:cubicBezTo>
                <a:cubicBezTo>
                  <a:pt x="67" y="183"/>
                  <a:pt x="68" y="183"/>
                  <a:pt x="68" y="182"/>
                </a:cubicBezTo>
                <a:cubicBezTo>
                  <a:pt x="68" y="181"/>
                  <a:pt x="69" y="180"/>
                  <a:pt x="69" y="179"/>
                </a:cubicBezTo>
                <a:cubicBezTo>
                  <a:pt x="70" y="179"/>
                  <a:pt x="70" y="178"/>
                  <a:pt x="70" y="178"/>
                </a:cubicBezTo>
                <a:cubicBezTo>
                  <a:pt x="71" y="177"/>
                  <a:pt x="71" y="176"/>
                  <a:pt x="72" y="175"/>
                </a:cubicBezTo>
                <a:cubicBezTo>
                  <a:pt x="72" y="174"/>
                  <a:pt x="73" y="174"/>
                  <a:pt x="73" y="173"/>
                </a:cubicBezTo>
                <a:cubicBezTo>
                  <a:pt x="74" y="172"/>
                  <a:pt x="74" y="171"/>
                  <a:pt x="75" y="169"/>
                </a:cubicBezTo>
                <a:cubicBezTo>
                  <a:pt x="75" y="169"/>
                  <a:pt x="76" y="169"/>
                  <a:pt x="76" y="168"/>
                </a:cubicBezTo>
                <a:cubicBezTo>
                  <a:pt x="79" y="164"/>
                  <a:pt x="82" y="159"/>
                  <a:pt x="86" y="154"/>
                </a:cubicBezTo>
                <a:cubicBezTo>
                  <a:pt x="86" y="154"/>
                  <a:pt x="87" y="153"/>
                  <a:pt x="87" y="153"/>
                </a:cubicBezTo>
                <a:cubicBezTo>
                  <a:pt x="88" y="152"/>
                  <a:pt x="89" y="150"/>
                  <a:pt x="90" y="149"/>
                </a:cubicBezTo>
                <a:cubicBezTo>
                  <a:pt x="91" y="148"/>
                  <a:pt x="91" y="148"/>
                  <a:pt x="91" y="148"/>
                </a:cubicBezTo>
                <a:cubicBezTo>
                  <a:pt x="92" y="147"/>
                  <a:pt x="93" y="145"/>
                  <a:pt x="95" y="144"/>
                </a:cubicBezTo>
                <a:cubicBezTo>
                  <a:pt x="95" y="144"/>
                  <a:pt x="95" y="143"/>
                  <a:pt x="95" y="143"/>
                </a:cubicBezTo>
                <a:cubicBezTo>
                  <a:pt x="96" y="142"/>
                  <a:pt x="98" y="140"/>
                  <a:pt x="99" y="139"/>
                </a:cubicBezTo>
                <a:cubicBezTo>
                  <a:pt x="99" y="139"/>
                  <a:pt x="99" y="139"/>
                  <a:pt x="100" y="138"/>
                </a:cubicBezTo>
                <a:cubicBezTo>
                  <a:pt x="101" y="137"/>
                  <a:pt x="103" y="135"/>
                  <a:pt x="104" y="134"/>
                </a:cubicBezTo>
                <a:cubicBezTo>
                  <a:pt x="104" y="134"/>
                  <a:pt x="104" y="134"/>
                  <a:pt x="104" y="133"/>
                </a:cubicBezTo>
                <a:cubicBezTo>
                  <a:pt x="106" y="132"/>
                  <a:pt x="108" y="130"/>
                  <a:pt x="110" y="129"/>
                </a:cubicBezTo>
                <a:cubicBezTo>
                  <a:pt x="116" y="123"/>
                  <a:pt x="123" y="118"/>
                  <a:pt x="130" y="114"/>
                </a:cubicBezTo>
                <a:cubicBezTo>
                  <a:pt x="131" y="113"/>
                  <a:pt x="133" y="112"/>
                  <a:pt x="134" y="111"/>
                </a:cubicBezTo>
                <a:cubicBezTo>
                  <a:pt x="135" y="110"/>
                  <a:pt x="136" y="110"/>
                  <a:pt x="137" y="109"/>
                </a:cubicBezTo>
                <a:cubicBezTo>
                  <a:pt x="138" y="109"/>
                  <a:pt x="139" y="108"/>
                  <a:pt x="140" y="108"/>
                </a:cubicBezTo>
                <a:cubicBezTo>
                  <a:pt x="141" y="107"/>
                  <a:pt x="143" y="106"/>
                  <a:pt x="144" y="105"/>
                </a:cubicBezTo>
                <a:cubicBezTo>
                  <a:pt x="145" y="105"/>
                  <a:pt x="145" y="105"/>
                  <a:pt x="146" y="105"/>
                </a:cubicBezTo>
                <a:cubicBezTo>
                  <a:pt x="148" y="103"/>
                  <a:pt x="151" y="102"/>
                  <a:pt x="153" y="101"/>
                </a:cubicBezTo>
                <a:cubicBezTo>
                  <a:pt x="153" y="101"/>
                  <a:pt x="153" y="101"/>
                  <a:pt x="153" y="101"/>
                </a:cubicBezTo>
                <a:cubicBezTo>
                  <a:pt x="158" y="99"/>
                  <a:pt x="163" y="97"/>
                  <a:pt x="168" y="96"/>
                </a:cubicBezTo>
                <a:cubicBezTo>
                  <a:pt x="168" y="96"/>
                  <a:pt x="168" y="96"/>
                  <a:pt x="168" y="96"/>
                </a:cubicBezTo>
                <a:cubicBezTo>
                  <a:pt x="171" y="95"/>
                  <a:pt x="173" y="94"/>
                  <a:pt x="175" y="93"/>
                </a:cubicBezTo>
                <a:cubicBezTo>
                  <a:pt x="176" y="93"/>
                  <a:pt x="176" y="93"/>
                  <a:pt x="176" y="93"/>
                </a:cubicBezTo>
                <a:cubicBezTo>
                  <a:pt x="178" y="93"/>
                  <a:pt x="180" y="92"/>
                  <a:pt x="182" y="92"/>
                </a:cubicBezTo>
                <a:cubicBezTo>
                  <a:pt x="183" y="91"/>
                  <a:pt x="183" y="91"/>
                  <a:pt x="184" y="91"/>
                </a:cubicBezTo>
                <a:cubicBezTo>
                  <a:pt x="185" y="91"/>
                  <a:pt x="187" y="90"/>
                  <a:pt x="189" y="90"/>
                </a:cubicBezTo>
                <a:cubicBezTo>
                  <a:pt x="189" y="90"/>
                  <a:pt x="190" y="90"/>
                  <a:pt x="191" y="89"/>
                </a:cubicBezTo>
                <a:cubicBezTo>
                  <a:pt x="193" y="89"/>
                  <a:pt x="194" y="89"/>
                  <a:pt x="196" y="88"/>
                </a:cubicBezTo>
                <a:cubicBezTo>
                  <a:pt x="198" y="88"/>
                  <a:pt x="199" y="88"/>
                  <a:pt x="200" y="88"/>
                </a:cubicBezTo>
                <a:cubicBezTo>
                  <a:pt x="201" y="87"/>
                  <a:pt x="201" y="87"/>
                  <a:pt x="202" y="87"/>
                </a:cubicBezTo>
                <a:cubicBezTo>
                  <a:pt x="203" y="87"/>
                  <a:pt x="205" y="87"/>
                  <a:pt x="206" y="87"/>
                </a:cubicBezTo>
                <a:cubicBezTo>
                  <a:pt x="206" y="87"/>
                  <a:pt x="207" y="86"/>
                  <a:pt x="207" y="86"/>
                </a:cubicBezTo>
                <a:cubicBezTo>
                  <a:pt x="209" y="86"/>
                  <a:pt x="210" y="86"/>
                  <a:pt x="211" y="86"/>
                </a:cubicBezTo>
                <a:cubicBezTo>
                  <a:pt x="212" y="86"/>
                  <a:pt x="212" y="86"/>
                  <a:pt x="212" y="86"/>
                </a:cubicBezTo>
                <a:cubicBezTo>
                  <a:pt x="215" y="86"/>
                  <a:pt x="218" y="85"/>
                  <a:pt x="220" y="85"/>
                </a:cubicBezTo>
                <a:cubicBezTo>
                  <a:pt x="220" y="86"/>
                  <a:pt x="220" y="87"/>
                  <a:pt x="220" y="88"/>
                </a:cubicBezTo>
                <a:cubicBezTo>
                  <a:pt x="221" y="90"/>
                  <a:pt x="222" y="92"/>
                  <a:pt x="223" y="94"/>
                </a:cubicBezTo>
                <a:cubicBezTo>
                  <a:pt x="225" y="97"/>
                  <a:pt x="229" y="99"/>
                  <a:pt x="233" y="99"/>
                </a:cubicBezTo>
                <a:cubicBezTo>
                  <a:pt x="237" y="99"/>
                  <a:pt x="241" y="97"/>
                  <a:pt x="243" y="95"/>
                </a:cubicBezTo>
                <a:cubicBezTo>
                  <a:pt x="244" y="95"/>
                  <a:pt x="244" y="95"/>
                  <a:pt x="244" y="94"/>
                </a:cubicBezTo>
                <a:cubicBezTo>
                  <a:pt x="244" y="94"/>
                  <a:pt x="244" y="94"/>
                  <a:pt x="244" y="94"/>
                </a:cubicBezTo>
                <a:cubicBezTo>
                  <a:pt x="244" y="94"/>
                  <a:pt x="245" y="93"/>
                  <a:pt x="245" y="93"/>
                </a:cubicBezTo>
                <a:cubicBezTo>
                  <a:pt x="246" y="93"/>
                  <a:pt x="246" y="93"/>
                  <a:pt x="246" y="93"/>
                </a:cubicBezTo>
                <a:cubicBezTo>
                  <a:pt x="246" y="93"/>
                  <a:pt x="246" y="92"/>
                  <a:pt x="246" y="92"/>
                </a:cubicBezTo>
                <a:cubicBezTo>
                  <a:pt x="248" y="91"/>
                  <a:pt x="251" y="89"/>
                  <a:pt x="253" y="87"/>
                </a:cubicBezTo>
                <a:cubicBezTo>
                  <a:pt x="278" y="90"/>
                  <a:pt x="307" y="102"/>
                  <a:pt x="330" y="116"/>
                </a:cubicBezTo>
                <a:cubicBezTo>
                  <a:pt x="333" y="119"/>
                  <a:pt x="338" y="118"/>
                  <a:pt x="341" y="114"/>
                </a:cubicBezTo>
                <a:cubicBezTo>
                  <a:pt x="343" y="110"/>
                  <a:pt x="342" y="105"/>
                  <a:pt x="338" y="103"/>
                </a:cubicBezTo>
                <a:cubicBezTo>
                  <a:pt x="319" y="90"/>
                  <a:pt x="293" y="79"/>
                  <a:pt x="271" y="74"/>
                </a:cubicBezTo>
                <a:cubicBezTo>
                  <a:pt x="277" y="69"/>
                  <a:pt x="282" y="65"/>
                  <a:pt x="284" y="64"/>
                </a:cubicBezTo>
                <a:cubicBezTo>
                  <a:pt x="287" y="61"/>
                  <a:pt x="290" y="56"/>
                  <a:pt x="290" y="51"/>
                </a:cubicBezTo>
                <a:cubicBezTo>
                  <a:pt x="290" y="51"/>
                  <a:pt x="290" y="51"/>
                  <a:pt x="290" y="51"/>
                </a:cubicBezTo>
                <a:cubicBezTo>
                  <a:pt x="290" y="45"/>
                  <a:pt x="286" y="40"/>
                  <a:pt x="283" y="38"/>
                </a:cubicBezTo>
                <a:cubicBezTo>
                  <a:pt x="279" y="35"/>
                  <a:pt x="243" y="5"/>
                  <a:pt x="240" y="4"/>
                </a:cubicBezTo>
                <a:cubicBezTo>
                  <a:pt x="238" y="1"/>
                  <a:pt x="234" y="0"/>
                  <a:pt x="230" y="0"/>
                </a:cubicBezTo>
                <a:cubicBezTo>
                  <a:pt x="227" y="0"/>
                  <a:pt x="222" y="2"/>
                  <a:pt x="220" y="5"/>
                </a:cubicBezTo>
                <a:cubicBezTo>
                  <a:pt x="218" y="8"/>
                  <a:pt x="218" y="11"/>
                  <a:pt x="218" y="14"/>
                </a:cubicBezTo>
                <a:cubicBezTo>
                  <a:pt x="203" y="16"/>
                  <a:pt x="179" y="22"/>
                  <a:pt x="155" y="38"/>
                </a:cubicBezTo>
                <a:cubicBezTo>
                  <a:pt x="34" y="118"/>
                  <a:pt x="33" y="238"/>
                  <a:pt x="33" y="242"/>
                </a:cubicBezTo>
                <a:cubicBezTo>
                  <a:pt x="33" y="242"/>
                  <a:pt x="33" y="242"/>
                  <a:pt x="33" y="242"/>
                </a:cubicBezTo>
                <a:cubicBezTo>
                  <a:pt x="32" y="250"/>
                  <a:pt x="32" y="257"/>
                  <a:pt x="32" y="264"/>
                </a:cubicBezTo>
                <a:cubicBezTo>
                  <a:pt x="32" y="286"/>
                  <a:pt x="35" y="307"/>
                  <a:pt x="42" y="327"/>
                </a:cubicBezTo>
                <a:cubicBezTo>
                  <a:pt x="36" y="325"/>
                  <a:pt x="31" y="323"/>
                  <a:pt x="29" y="322"/>
                </a:cubicBezTo>
                <a:cubicBezTo>
                  <a:pt x="27" y="322"/>
                  <a:pt x="25" y="321"/>
                  <a:pt x="23" y="321"/>
                </a:cubicBezTo>
                <a:cubicBezTo>
                  <a:pt x="20" y="321"/>
                  <a:pt x="17" y="322"/>
                  <a:pt x="14" y="324"/>
                </a:cubicBezTo>
                <a:cubicBezTo>
                  <a:pt x="10" y="327"/>
                  <a:pt x="7" y="332"/>
                  <a:pt x="7" y="336"/>
                </a:cubicBezTo>
                <a:cubicBezTo>
                  <a:pt x="7" y="342"/>
                  <a:pt x="0" y="388"/>
                  <a:pt x="0" y="391"/>
                </a:cubicBezTo>
                <a:cubicBezTo>
                  <a:pt x="0" y="391"/>
                  <a:pt x="0" y="392"/>
                  <a:pt x="0" y="393"/>
                </a:cubicBezTo>
                <a:cubicBezTo>
                  <a:pt x="0" y="396"/>
                  <a:pt x="1" y="399"/>
                  <a:pt x="3" y="402"/>
                </a:cubicBezTo>
                <a:cubicBezTo>
                  <a:pt x="5" y="405"/>
                  <a:pt x="9" y="407"/>
                  <a:pt x="13" y="407"/>
                </a:cubicBezTo>
                <a:cubicBezTo>
                  <a:pt x="16" y="407"/>
                  <a:pt x="18" y="406"/>
                  <a:pt x="21" y="405"/>
                </a:cubicBezTo>
                <a:cubicBezTo>
                  <a:pt x="30" y="416"/>
                  <a:pt x="48" y="433"/>
                  <a:pt x="74" y="445"/>
                </a:cubicBezTo>
                <a:cubicBezTo>
                  <a:pt x="116" y="465"/>
                  <a:pt x="156" y="472"/>
                  <a:pt x="190" y="472"/>
                </a:cubicBezTo>
                <a:cubicBezTo>
                  <a:pt x="260" y="472"/>
                  <a:pt x="308" y="443"/>
                  <a:pt x="312" y="440"/>
                </a:cubicBezTo>
                <a:cubicBezTo>
                  <a:pt x="312" y="440"/>
                  <a:pt x="312" y="440"/>
                  <a:pt x="312" y="440"/>
                </a:cubicBezTo>
                <a:cubicBezTo>
                  <a:pt x="312" y="440"/>
                  <a:pt x="313" y="440"/>
                  <a:pt x="313" y="440"/>
                </a:cubicBezTo>
                <a:cubicBezTo>
                  <a:pt x="336" y="429"/>
                  <a:pt x="357" y="413"/>
                  <a:pt x="375" y="392"/>
                </a:cubicBezTo>
                <a:cubicBezTo>
                  <a:pt x="377" y="400"/>
                  <a:pt x="378" y="407"/>
                  <a:pt x="378" y="410"/>
                </a:cubicBezTo>
                <a:cubicBezTo>
                  <a:pt x="379" y="414"/>
                  <a:pt x="382" y="419"/>
                  <a:pt x="387" y="421"/>
                </a:cubicBezTo>
                <a:cubicBezTo>
                  <a:pt x="389" y="422"/>
                  <a:pt x="392" y="423"/>
                  <a:pt x="394" y="423"/>
                </a:cubicBezTo>
                <a:cubicBezTo>
                  <a:pt x="394" y="423"/>
                  <a:pt x="394" y="423"/>
                  <a:pt x="394" y="423"/>
                </a:cubicBezTo>
                <a:cubicBezTo>
                  <a:pt x="397" y="423"/>
                  <a:pt x="399" y="422"/>
                  <a:pt x="401" y="421"/>
                </a:cubicBezTo>
                <a:cubicBezTo>
                  <a:pt x="406" y="419"/>
                  <a:pt x="449" y="400"/>
                  <a:pt x="452" y="399"/>
                </a:cubicBezTo>
                <a:cubicBezTo>
                  <a:pt x="454" y="398"/>
                  <a:pt x="456" y="397"/>
                  <a:pt x="458" y="395"/>
                </a:cubicBezTo>
                <a:cubicBezTo>
                  <a:pt x="460" y="393"/>
                  <a:pt x="461" y="390"/>
                  <a:pt x="461" y="387"/>
                </a:cubicBezTo>
                <a:cubicBezTo>
                  <a:pt x="461" y="381"/>
                  <a:pt x="457" y="377"/>
                  <a:pt x="453" y="374"/>
                </a:cubicBezTo>
                <a:close/>
                <a:moveTo>
                  <a:pt x="164" y="51"/>
                </a:moveTo>
                <a:cubicBezTo>
                  <a:pt x="190" y="34"/>
                  <a:pt x="216" y="30"/>
                  <a:pt x="227" y="29"/>
                </a:cubicBezTo>
                <a:cubicBezTo>
                  <a:pt x="231" y="29"/>
                  <a:pt x="234" y="25"/>
                  <a:pt x="234" y="21"/>
                </a:cubicBezTo>
                <a:cubicBezTo>
                  <a:pt x="234" y="20"/>
                  <a:pt x="234" y="19"/>
                  <a:pt x="234" y="19"/>
                </a:cubicBezTo>
                <a:cubicBezTo>
                  <a:pt x="243" y="26"/>
                  <a:pt x="269" y="48"/>
                  <a:pt x="273" y="51"/>
                </a:cubicBezTo>
                <a:cubicBezTo>
                  <a:pt x="273" y="51"/>
                  <a:pt x="274" y="51"/>
                  <a:pt x="274" y="51"/>
                </a:cubicBezTo>
                <a:cubicBezTo>
                  <a:pt x="274" y="51"/>
                  <a:pt x="273" y="51"/>
                  <a:pt x="273" y="52"/>
                </a:cubicBezTo>
                <a:cubicBezTo>
                  <a:pt x="272" y="53"/>
                  <a:pt x="262" y="60"/>
                  <a:pt x="254" y="67"/>
                </a:cubicBezTo>
                <a:cubicBezTo>
                  <a:pt x="247" y="72"/>
                  <a:pt x="240" y="77"/>
                  <a:pt x="236" y="80"/>
                </a:cubicBezTo>
                <a:cubicBezTo>
                  <a:pt x="236" y="79"/>
                  <a:pt x="236" y="78"/>
                  <a:pt x="236" y="77"/>
                </a:cubicBezTo>
                <a:cubicBezTo>
                  <a:pt x="236" y="74"/>
                  <a:pt x="234" y="71"/>
                  <a:pt x="231" y="70"/>
                </a:cubicBezTo>
                <a:cubicBezTo>
                  <a:pt x="231" y="70"/>
                  <a:pt x="231" y="70"/>
                  <a:pt x="231" y="70"/>
                </a:cubicBezTo>
                <a:cubicBezTo>
                  <a:pt x="231" y="70"/>
                  <a:pt x="231" y="70"/>
                  <a:pt x="231" y="70"/>
                </a:cubicBezTo>
                <a:cubicBezTo>
                  <a:pt x="230" y="70"/>
                  <a:pt x="229" y="69"/>
                  <a:pt x="228" y="69"/>
                </a:cubicBezTo>
                <a:cubicBezTo>
                  <a:pt x="228" y="69"/>
                  <a:pt x="227" y="69"/>
                  <a:pt x="227" y="69"/>
                </a:cubicBezTo>
                <a:cubicBezTo>
                  <a:pt x="226" y="69"/>
                  <a:pt x="225" y="69"/>
                  <a:pt x="224" y="69"/>
                </a:cubicBezTo>
                <a:cubicBezTo>
                  <a:pt x="224" y="69"/>
                  <a:pt x="223" y="69"/>
                  <a:pt x="223" y="69"/>
                </a:cubicBezTo>
                <a:cubicBezTo>
                  <a:pt x="222" y="69"/>
                  <a:pt x="220" y="69"/>
                  <a:pt x="219" y="69"/>
                </a:cubicBezTo>
                <a:cubicBezTo>
                  <a:pt x="219" y="69"/>
                  <a:pt x="218" y="69"/>
                  <a:pt x="218" y="69"/>
                </a:cubicBezTo>
                <a:cubicBezTo>
                  <a:pt x="216" y="69"/>
                  <a:pt x="215" y="70"/>
                  <a:pt x="213" y="70"/>
                </a:cubicBezTo>
                <a:cubicBezTo>
                  <a:pt x="213" y="70"/>
                  <a:pt x="212" y="70"/>
                  <a:pt x="212" y="70"/>
                </a:cubicBezTo>
                <a:cubicBezTo>
                  <a:pt x="210" y="70"/>
                  <a:pt x="209" y="70"/>
                  <a:pt x="207" y="70"/>
                </a:cubicBezTo>
                <a:cubicBezTo>
                  <a:pt x="206" y="70"/>
                  <a:pt x="206" y="70"/>
                  <a:pt x="205" y="71"/>
                </a:cubicBezTo>
                <a:cubicBezTo>
                  <a:pt x="204" y="71"/>
                  <a:pt x="202" y="71"/>
                  <a:pt x="200" y="71"/>
                </a:cubicBezTo>
                <a:cubicBezTo>
                  <a:pt x="200" y="71"/>
                  <a:pt x="199" y="71"/>
                  <a:pt x="199" y="72"/>
                </a:cubicBezTo>
                <a:cubicBezTo>
                  <a:pt x="196" y="72"/>
                  <a:pt x="194" y="72"/>
                  <a:pt x="192" y="73"/>
                </a:cubicBezTo>
                <a:cubicBezTo>
                  <a:pt x="191" y="73"/>
                  <a:pt x="190" y="73"/>
                  <a:pt x="189" y="73"/>
                </a:cubicBezTo>
                <a:cubicBezTo>
                  <a:pt x="188" y="74"/>
                  <a:pt x="186" y="74"/>
                  <a:pt x="185" y="74"/>
                </a:cubicBezTo>
                <a:cubicBezTo>
                  <a:pt x="183" y="75"/>
                  <a:pt x="182" y="75"/>
                  <a:pt x="180" y="75"/>
                </a:cubicBezTo>
                <a:cubicBezTo>
                  <a:pt x="179" y="76"/>
                  <a:pt x="178" y="76"/>
                  <a:pt x="177" y="76"/>
                </a:cubicBezTo>
                <a:cubicBezTo>
                  <a:pt x="176" y="77"/>
                  <a:pt x="174" y="77"/>
                  <a:pt x="172" y="78"/>
                </a:cubicBezTo>
                <a:cubicBezTo>
                  <a:pt x="172" y="78"/>
                  <a:pt x="171" y="78"/>
                  <a:pt x="170" y="78"/>
                </a:cubicBezTo>
                <a:cubicBezTo>
                  <a:pt x="168" y="79"/>
                  <a:pt x="166" y="79"/>
                  <a:pt x="164" y="80"/>
                </a:cubicBezTo>
                <a:cubicBezTo>
                  <a:pt x="164" y="80"/>
                  <a:pt x="164" y="80"/>
                  <a:pt x="164" y="80"/>
                </a:cubicBezTo>
                <a:cubicBezTo>
                  <a:pt x="157" y="83"/>
                  <a:pt x="150" y="85"/>
                  <a:pt x="143" y="88"/>
                </a:cubicBezTo>
                <a:cubicBezTo>
                  <a:pt x="143" y="88"/>
                  <a:pt x="143" y="89"/>
                  <a:pt x="142" y="89"/>
                </a:cubicBezTo>
                <a:cubicBezTo>
                  <a:pt x="141" y="89"/>
                  <a:pt x="139" y="90"/>
                  <a:pt x="137" y="91"/>
                </a:cubicBezTo>
                <a:cubicBezTo>
                  <a:pt x="136" y="92"/>
                  <a:pt x="135" y="92"/>
                  <a:pt x="134" y="93"/>
                </a:cubicBezTo>
                <a:cubicBezTo>
                  <a:pt x="133" y="93"/>
                  <a:pt x="131" y="94"/>
                  <a:pt x="130" y="95"/>
                </a:cubicBezTo>
                <a:cubicBezTo>
                  <a:pt x="128" y="96"/>
                  <a:pt x="127" y="97"/>
                  <a:pt x="125" y="97"/>
                </a:cubicBezTo>
                <a:cubicBezTo>
                  <a:pt x="125" y="98"/>
                  <a:pt x="124" y="99"/>
                  <a:pt x="123" y="99"/>
                </a:cubicBezTo>
                <a:cubicBezTo>
                  <a:pt x="122" y="99"/>
                  <a:pt x="122" y="100"/>
                  <a:pt x="121" y="100"/>
                </a:cubicBezTo>
                <a:cubicBezTo>
                  <a:pt x="121" y="100"/>
                  <a:pt x="120" y="101"/>
                  <a:pt x="120" y="101"/>
                </a:cubicBezTo>
                <a:cubicBezTo>
                  <a:pt x="113" y="106"/>
                  <a:pt x="106" y="111"/>
                  <a:pt x="99" y="116"/>
                </a:cubicBezTo>
                <a:cubicBezTo>
                  <a:pt x="99" y="117"/>
                  <a:pt x="98" y="117"/>
                  <a:pt x="98" y="118"/>
                </a:cubicBezTo>
                <a:cubicBezTo>
                  <a:pt x="96" y="120"/>
                  <a:pt x="94" y="121"/>
                  <a:pt x="93" y="122"/>
                </a:cubicBezTo>
                <a:cubicBezTo>
                  <a:pt x="92" y="123"/>
                  <a:pt x="91" y="124"/>
                  <a:pt x="90" y="125"/>
                </a:cubicBezTo>
                <a:cubicBezTo>
                  <a:pt x="89" y="126"/>
                  <a:pt x="88" y="128"/>
                  <a:pt x="87" y="129"/>
                </a:cubicBezTo>
                <a:cubicBezTo>
                  <a:pt x="86" y="129"/>
                  <a:pt x="86" y="130"/>
                  <a:pt x="85" y="130"/>
                </a:cubicBezTo>
                <a:cubicBezTo>
                  <a:pt x="102" y="103"/>
                  <a:pt x="127" y="75"/>
                  <a:pt x="164" y="51"/>
                </a:cubicBezTo>
                <a:close/>
                <a:moveTo>
                  <a:pt x="81" y="431"/>
                </a:moveTo>
                <a:cubicBezTo>
                  <a:pt x="81" y="431"/>
                  <a:pt x="81" y="431"/>
                  <a:pt x="81" y="431"/>
                </a:cubicBezTo>
                <a:cubicBezTo>
                  <a:pt x="53" y="418"/>
                  <a:pt x="36" y="398"/>
                  <a:pt x="29" y="389"/>
                </a:cubicBezTo>
                <a:cubicBezTo>
                  <a:pt x="26" y="386"/>
                  <a:pt x="22" y="385"/>
                  <a:pt x="18" y="387"/>
                </a:cubicBezTo>
                <a:cubicBezTo>
                  <a:pt x="18" y="388"/>
                  <a:pt x="17" y="388"/>
                  <a:pt x="17" y="388"/>
                </a:cubicBezTo>
                <a:cubicBezTo>
                  <a:pt x="18" y="376"/>
                  <a:pt x="23" y="343"/>
                  <a:pt x="23" y="338"/>
                </a:cubicBezTo>
                <a:cubicBezTo>
                  <a:pt x="23" y="338"/>
                  <a:pt x="23" y="338"/>
                  <a:pt x="23" y="337"/>
                </a:cubicBezTo>
                <a:cubicBezTo>
                  <a:pt x="23" y="337"/>
                  <a:pt x="24" y="337"/>
                  <a:pt x="24" y="338"/>
                </a:cubicBezTo>
                <a:cubicBezTo>
                  <a:pt x="26" y="338"/>
                  <a:pt x="37" y="342"/>
                  <a:pt x="47" y="346"/>
                </a:cubicBezTo>
                <a:cubicBezTo>
                  <a:pt x="49" y="347"/>
                  <a:pt x="51" y="348"/>
                  <a:pt x="53" y="349"/>
                </a:cubicBezTo>
                <a:cubicBezTo>
                  <a:pt x="53" y="349"/>
                  <a:pt x="53" y="349"/>
                  <a:pt x="53" y="349"/>
                </a:cubicBezTo>
                <a:cubicBezTo>
                  <a:pt x="54" y="349"/>
                  <a:pt x="54" y="349"/>
                  <a:pt x="55" y="350"/>
                </a:cubicBezTo>
                <a:cubicBezTo>
                  <a:pt x="55" y="350"/>
                  <a:pt x="56" y="350"/>
                  <a:pt x="56" y="350"/>
                </a:cubicBezTo>
                <a:cubicBezTo>
                  <a:pt x="57" y="350"/>
                  <a:pt x="57" y="350"/>
                  <a:pt x="58" y="351"/>
                </a:cubicBezTo>
                <a:cubicBezTo>
                  <a:pt x="59" y="351"/>
                  <a:pt x="60" y="351"/>
                  <a:pt x="61" y="352"/>
                </a:cubicBezTo>
                <a:cubicBezTo>
                  <a:pt x="61" y="352"/>
                  <a:pt x="61" y="352"/>
                  <a:pt x="62" y="352"/>
                </a:cubicBezTo>
                <a:cubicBezTo>
                  <a:pt x="63" y="352"/>
                  <a:pt x="63" y="353"/>
                  <a:pt x="64" y="353"/>
                </a:cubicBezTo>
                <a:cubicBezTo>
                  <a:pt x="65" y="353"/>
                  <a:pt x="65" y="353"/>
                  <a:pt x="65" y="353"/>
                </a:cubicBezTo>
                <a:cubicBezTo>
                  <a:pt x="66" y="354"/>
                  <a:pt x="67" y="354"/>
                  <a:pt x="68" y="354"/>
                </a:cubicBezTo>
                <a:cubicBezTo>
                  <a:pt x="68" y="354"/>
                  <a:pt x="67" y="355"/>
                  <a:pt x="67" y="355"/>
                </a:cubicBezTo>
                <a:cubicBezTo>
                  <a:pt x="67" y="355"/>
                  <a:pt x="66" y="356"/>
                  <a:pt x="65" y="356"/>
                </a:cubicBezTo>
                <a:cubicBezTo>
                  <a:pt x="62" y="358"/>
                  <a:pt x="60" y="363"/>
                  <a:pt x="62" y="367"/>
                </a:cubicBezTo>
                <a:cubicBezTo>
                  <a:pt x="63" y="368"/>
                  <a:pt x="64" y="369"/>
                  <a:pt x="65" y="371"/>
                </a:cubicBezTo>
                <a:cubicBezTo>
                  <a:pt x="65" y="371"/>
                  <a:pt x="65" y="371"/>
                  <a:pt x="65" y="372"/>
                </a:cubicBezTo>
                <a:cubicBezTo>
                  <a:pt x="66" y="373"/>
                  <a:pt x="67" y="374"/>
                  <a:pt x="68" y="376"/>
                </a:cubicBezTo>
                <a:cubicBezTo>
                  <a:pt x="68" y="376"/>
                  <a:pt x="69" y="376"/>
                  <a:pt x="69" y="377"/>
                </a:cubicBezTo>
                <a:cubicBezTo>
                  <a:pt x="70" y="378"/>
                  <a:pt x="71" y="379"/>
                  <a:pt x="72" y="381"/>
                </a:cubicBezTo>
                <a:cubicBezTo>
                  <a:pt x="72" y="381"/>
                  <a:pt x="73" y="382"/>
                  <a:pt x="73" y="382"/>
                </a:cubicBezTo>
                <a:cubicBezTo>
                  <a:pt x="74" y="383"/>
                  <a:pt x="75" y="384"/>
                  <a:pt x="76" y="386"/>
                </a:cubicBezTo>
                <a:cubicBezTo>
                  <a:pt x="76" y="386"/>
                  <a:pt x="77" y="387"/>
                  <a:pt x="77" y="388"/>
                </a:cubicBezTo>
                <a:cubicBezTo>
                  <a:pt x="78" y="389"/>
                  <a:pt x="79" y="390"/>
                  <a:pt x="80" y="391"/>
                </a:cubicBezTo>
                <a:cubicBezTo>
                  <a:pt x="95" y="408"/>
                  <a:pt x="117" y="428"/>
                  <a:pt x="145" y="442"/>
                </a:cubicBezTo>
                <a:cubicBezTo>
                  <a:pt x="146" y="442"/>
                  <a:pt x="146" y="442"/>
                  <a:pt x="147" y="443"/>
                </a:cubicBezTo>
                <a:cubicBezTo>
                  <a:pt x="147" y="443"/>
                  <a:pt x="147" y="443"/>
                  <a:pt x="148" y="443"/>
                </a:cubicBezTo>
                <a:cubicBezTo>
                  <a:pt x="155" y="446"/>
                  <a:pt x="162" y="449"/>
                  <a:pt x="170" y="452"/>
                </a:cubicBezTo>
                <a:cubicBezTo>
                  <a:pt x="176" y="453"/>
                  <a:pt x="181" y="455"/>
                  <a:pt x="186" y="456"/>
                </a:cubicBezTo>
                <a:cubicBezTo>
                  <a:pt x="155" y="455"/>
                  <a:pt x="119" y="449"/>
                  <a:pt x="81" y="431"/>
                </a:cubicBezTo>
                <a:close/>
                <a:moveTo>
                  <a:pt x="440" y="385"/>
                </a:moveTo>
                <a:cubicBezTo>
                  <a:pt x="440" y="386"/>
                  <a:pt x="441" y="386"/>
                  <a:pt x="441" y="386"/>
                </a:cubicBezTo>
                <a:cubicBezTo>
                  <a:pt x="430" y="391"/>
                  <a:pt x="399" y="404"/>
                  <a:pt x="395" y="406"/>
                </a:cubicBezTo>
                <a:cubicBezTo>
                  <a:pt x="394" y="406"/>
                  <a:pt x="394" y="406"/>
                  <a:pt x="394" y="407"/>
                </a:cubicBezTo>
                <a:cubicBezTo>
                  <a:pt x="394" y="406"/>
                  <a:pt x="394" y="406"/>
                  <a:pt x="394" y="406"/>
                </a:cubicBezTo>
                <a:cubicBezTo>
                  <a:pt x="393" y="404"/>
                  <a:pt x="392" y="393"/>
                  <a:pt x="390" y="382"/>
                </a:cubicBezTo>
                <a:cubicBezTo>
                  <a:pt x="389" y="378"/>
                  <a:pt x="389" y="375"/>
                  <a:pt x="388" y="371"/>
                </a:cubicBezTo>
                <a:cubicBezTo>
                  <a:pt x="388" y="371"/>
                  <a:pt x="388" y="371"/>
                  <a:pt x="388" y="371"/>
                </a:cubicBezTo>
                <a:cubicBezTo>
                  <a:pt x="388" y="370"/>
                  <a:pt x="388" y="369"/>
                  <a:pt x="387" y="367"/>
                </a:cubicBezTo>
                <a:cubicBezTo>
                  <a:pt x="387" y="366"/>
                  <a:pt x="387" y="364"/>
                  <a:pt x="387" y="362"/>
                </a:cubicBezTo>
                <a:cubicBezTo>
                  <a:pt x="387" y="362"/>
                  <a:pt x="387" y="362"/>
                  <a:pt x="387" y="362"/>
                </a:cubicBezTo>
                <a:cubicBezTo>
                  <a:pt x="386" y="362"/>
                  <a:pt x="386" y="361"/>
                  <a:pt x="386" y="361"/>
                </a:cubicBezTo>
                <a:cubicBezTo>
                  <a:pt x="386" y="361"/>
                  <a:pt x="386" y="360"/>
                  <a:pt x="386" y="360"/>
                </a:cubicBezTo>
                <a:cubicBezTo>
                  <a:pt x="387" y="360"/>
                  <a:pt x="388" y="360"/>
                  <a:pt x="389" y="361"/>
                </a:cubicBezTo>
                <a:cubicBezTo>
                  <a:pt x="393" y="363"/>
                  <a:pt x="397" y="361"/>
                  <a:pt x="399" y="358"/>
                </a:cubicBezTo>
                <a:cubicBezTo>
                  <a:pt x="407" y="344"/>
                  <a:pt x="418" y="316"/>
                  <a:pt x="421" y="284"/>
                </a:cubicBezTo>
                <a:cubicBezTo>
                  <a:pt x="422" y="283"/>
                  <a:pt x="422" y="282"/>
                  <a:pt x="422" y="282"/>
                </a:cubicBezTo>
                <a:cubicBezTo>
                  <a:pt x="422" y="280"/>
                  <a:pt x="422" y="278"/>
                  <a:pt x="422" y="276"/>
                </a:cubicBezTo>
                <a:cubicBezTo>
                  <a:pt x="422" y="275"/>
                  <a:pt x="422" y="274"/>
                  <a:pt x="422" y="272"/>
                </a:cubicBezTo>
                <a:cubicBezTo>
                  <a:pt x="422" y="271"/>
                  <a:pt x="423" y="269"/>
                  <a:pt x="423" y="267"/>
                </a:cubicBezTo>
                <a:cubicBezTo>
                  <a:pt x="423" y="266"/>
                  <a:pt x="423" y="266"/>
                  <a:pt x="423" y="265"/>
                </a:cubicBezTo>
                <a:cubicBezTo>
                  <a:pt x="423" y="265"/>
                  <a:pt x="423" y="265"/>
                  <a:pt x="423" y="265"/>
                </a:cubicBezTo>
                <a:cubicBezTo>
                  <a:pt x="423" y="265"/>
                  <a:pt x="423" y="264"/>
                  <a:pt x="423" y="264"/>
                </a:cubicBezTo>
                <a:cubicBezTo>
                  <a:pt x="423" y="264"/>
                  <a:pt x="423" y="263"/>
                  <a:pt x="423" y="262"/>
                </a:cubicBezTo>
                <a:cubicBezTo>
                  <a:pt x="423" y="249"/>
                  <a:pt x="421" y="235"/>
                  <a:pt x="418" y="222"/>
                </a:cubicBezTo>
                <a:cubicBezTo>
                  <a:pt x="417" y="219"/>
                  <a:pt x="416" y="216"/>
                  <a:pt x="416" y="213"/>
                </a:cubicBezTo>
                <a:cubicBezTo>
                  <a:pt x="415" y="213"/>
                  <a:pt x="415" y="212"/>
                  <a:pt x="415" y="212"/>
                </a:cubicBezTo>
                <a:cubicBezTo>
                  <a:pt x="415" y="210"/>
                  <a:pt x="414" y="209"/>
                  <a:pt x="414" y="208"/>
                </a:cubicBezTo>
                <a:cubicBezTo>
                  <a:pt x="429" y="234"/>
                  <a:pt x="441" y="268"/>
                  <a:pt x="445" y="310"/>
                </a:cubicBezTo>
                <a:cubicBezTo>
                  <a:pt x="446" y="314"/>
                  <a:pt x="446" y="318"/>
                  <a:pt x="446" y="322"/>
                </a:cubicBezTo>
                <a:cubicBezTo>
                  <a:pt x="446" y="347"/>
                  <a:pt x="439" y="367"/>
                  <a:pt x="436" y="375"/>
                </a:cubicBezTo>
                <a:cubicBezTo>
                  <a:pt x="434" y="379"/>
                  <a:pt x="436" y="384"/>
                  <a:pt x="440" y="385"/>
                </a:cubicBezTo>
                <a:close/>
              </a:path>
            </a:pathLst>
          </a:custGeom>
          <a:solidFill>
            <a:schemeClr val="bg1">
              <a:lumMod val="85000"/>
            </a:schemeClr>
          </a:solidFill>
          <a:ln>
            <a:noFill/>
          </a:ln>
        </p:spPr>
        <p:txBody>
          <a:bodyPr/>
          <a:lstStyle/>
          <a:p>
            <a:endParaRPr lang="en-US"/>
          </a:p>
        </p:txBody>
      </p:sp>
      <p:sp>
        <p:nvSpPr>
          <p:cNvPr id="74" name="Freeform 3"/>
          <p:cNvSpPr>
            <a:spLocks noChangeAspect="1" noEditPoints="1"/>
          </p:cNvSpPr>
          <p:nvPr/>
        </p:nvSpPr>
        <p:spPr bwMode="auto">
          <a:xfrm>
            <a:off x="2999921" y="2102386"/>
            <a:ext cx="876034" cy="895305"/>
          </a:xfrm>
          <a:custGeom>
            <a:avLst/>
            <a:gdLst>
              <a:gd name="T0" fmla="*/ 2147483647 w 462"/>
              <a:gd name="T1" fmla="*/ 2147483647 h 472"/>
              <a:gd name="T2" fmla="*/ 2147483647 w 462"/>
              <a:gd name="T3" fmla="*/ 2147483647 h 472"/>
              <a:gd name="T4" fmla="*/ 2147483647 w 462"/>
              <a:gd name="T5" fmla="*/ 2147483647 h 472"/>
              <a:gd name="T6" fmla="*/ 2147483647 w 462"/>
              <a:gd name="T7" fmla="*/ 2147483647 h 472"/>
              <a:gd name="T8" fmla="*/ 2147483647 w 462"/>
              <a:gd name="T9" fmla="*/ 2147483647 h 472"/>
              <a:gd name="T10" fmla="*/ 2147483647 w 462"/>
              <a:gd name="T11" fmla="*/ 2147483647 h 472"/>
              <a:gd name="T12" fmla="*/ 2147483647 w 462"/>
              <a:gd name="T13" fmla="*/ 2147483647 h 472"/>
              <a:gd name="T14" fmla="*/ 2147483647 w 462"/>
              <a:gd name="T15" fmla="*/ 2147483647 h 472"/>
              <a:gd name="T16" fmla="*/ 2147483647 w 462"/>
              <a:gd name="T17" fmla="*/ 2147483647 h 472"/>
              <a:gd name="T18" fmla="*/ 2147483647 w 462"/>
              <a:gd name="T19" fmla="*/ 2147483647 h 472"/>
              <a:gd name="T20" fmla="*/ 2147483647 w 462"/>
              <a:gd name="T21" fmla="*/ 2147483647 h 472"/>
              <a:gd name="T22" fmla="*/ 2147483647 w 462"/>
              <a:gd name="T23" fmla="*/ 2147483647 h 472"/>
              <a:gd name="T24" fmla="*/ 2147483647 w 462"/>
              <a:gd name="T25" fmla="*/ 2147483647 h 472"/>
              <a:gd name="T26" fmla="*/ 2147483647 w 462"/>
              <a:gd name="T27" fmla="*/ 2147483647 h 472"/>
              <a:gd name="T28" fmla="*/ 2147483647 w 462"/>
              <a:gd name="T29" fmla="*/ 2147483647 h 472"/>
              <a:gd name="T30" fmla="*/ 2147483647 w 462"/>
              <a:gd name="T31" fmla="*/ 2147483647 h 472"/>
              <a:gd name="T32" fmla="*/ 2147483647 w 462"/>
              <a:gd name="T33" fmla="*/ 2147483647 h 472"/>
              <a:gd name="T34" fmla="*/ 2147483647 w 462"/>
              <a:gd name="T35" fmla="*/ 2147483647 h 472"/>
              <a:gd name="T36" fmla="*/ 2147483647 w 462"/>
              <a:gd name="T37" fmla="*/ 2147483647 h 472"/>
              <a:gd name="T38" fmla="*/ 2147483647 w 462"/>
              <a:gd name="T39" fmla="*/ 2147483647 h 472"/>
              <a:gd name="T40" fmla="*/ 2147483647 w 462"/>
              <a:gd name="T41" fmla="*/ 2147483647 h 472"/>
              <a:gd name="T42" fmla="*/ 2147483647 w 462"/>
              <a:gd name="T43" fmla="*/ 2147483647 h 472"/>
              <a:gd name="T44" fmla="*/ 2147483647 w 462"/>
              <a:gd name="T45" fmla="*/ 2147483647 h 472"/>
              <a:gd name="T46" fmla="*/ 2147483647 w 462"/>
              <a:gd name="T47" fmla="*/ 2147483647 h 472"/>
              <a:gd name="T48" fmla="*/ 2147483647 w 462"/>
              <a:gd name="T49" fmla="*/ 2147483647 h 472"/>
              <a:gd name="T50" fmla="*/ 2147483647 w 462"/>
              <a:gd name="T51" fmla="*/ 2147483647 h 472"/>
              <a:gd name="T52" fmla="*/ 2147483647 w 462"/>
              <a:gd name="T53" fmla="*/ 2147483647 h 472"/>
              <a:gd name="T54" fmla="*/ 2147483647 w 462"/>
              <a:gd name="T55" fmla="*/ 2147483647 h 472"/>
              <a:gd name="T56" fmla="*/ 2147483647 w 462"/>
              <a:gd name="T57" fmla="*/ 2147483647 h 472"/>
              <a:gd name="T58" fmla="*/ 2147483647 w 462"/>
              <a:gd name="T59" fmla="*/ 2147483647 h 472"/>
              <a:gd name="T60" fmla="*/ 2147483647 w 462"/>
              <a:gd name="T61" fmla="*/ 2147483647 h 472"/>
              <a:gd name="T62" fmla="*/ 2147483647 w 462"/>
              <a:gd name="T63" fmla="*/ 2147483647 h 472"/>
              <a:gd name="T64" fmla="*/ 2147483647 w 462"/>
              <a:gd name="T65" fmla="*/ 2147483647 h 472"/>
              <a:gd name="T66" fmla="*/ 2147483647 w 462"/>
              <a:gd name="T67" fmla="*/ 2147483647 h 472"/>
              <a:gd name="T68" fmla="*/ 2147483647 w 462"/>
              <a:gd name="T69" fmla="*/ 2147483647 h 472"/>
              <a:gd name="T70" fmla="*/ 0 w 462"/>
              <a:gd name="T71" fmla="*/ 2147483647 h 472"/>
              <a:gd name="T72" fmla="*/ 2147483647 w 462"/>
              <a:gd name="T73" fmla="*/ 2147483647 h 472"/>
              <a:gd name="T74" fmla="*/ 2147483647 w 462"/>
              <a:gd name="T75" fmla="*/ 2147483647 h 472"/>
              <a:gd name="T76" fmla="*/ 2147483647 w 462"/>
              <a:gd name="T77" fmla="*/ 2147483647 h 472"/>
              <a:gd name="T78" fmla="*/ 2147483647 w 462"/>
              <a:gd name="T79" fmla="*/ 2147483647 h 472"/>
              <a:gd name="T80" fmla="*/ 2147483647 w 462"/>
              <a:gd name="T81" fmla="*/ 2147483647 h 472"/>
              <a:gd name="T82" fmla="*/ 2147483647 w 462"/>
              <a:gd name="T83" fmla="*/ 2147483647 h 472"/>
              <a:gd name="T84" fmla="*/ 2147483647 w 462"/>
              <a:gd name="T85" fmla="*/ 2147483647 h 472"/>
              <a:gd name="T86" fmla="*/ 2147483647 w 462"/>
              <a:gd name="T87" fmla="*/ 2147483647 h 472"/>
              <a:gd name="T88" fmla="*/ 2147483647 w 462"/>
              <a:gd name="T89" fmla="*/ 2147483647 h 472"/>
              <a:gd name="T90" fmla="*/ 2147483647 w 462"/>
              <a:gd name="T91" fmla="*/ 2147483647 h 472"/>
              <a:gd name="T92" fmla="*/ 2147483647 w 462"/>
              <a:gd name="T93" fmla="*/ 2147483647 h 472"/>
              <a:gd name="T94" fmla="*/ 2147483647 w 462"/>
              <a:gd name="T95" fmla="*/ 2147483647 h 472"/>
              <a:gd name="T96" fmla="*/ 2147483647 w 462"/>
              <a:gd name="T97" fmla="*/ 2147483647 h 472"/>
              <a:gd name="T98" fmla="*/ 2147483647 w 462"/>
              <a:gd name="T99" fmla="*/ 2147483647 h 472"/>
              <a:gd name="T100" fmla="*/ 2147483647 w 462"/>
              <a:gd name="T101" fmla="*/ 2147483647 h 472"/>
              <a:gd name="T102" fmla="*/ 2147483647 w 462"/>
              <a:gd name="T103" fmla="*/ 2147483647 h 472"/>
              <a:gd name="T104" fmla="*/ 2147483647 w 462"/>
              <a:gd name="T105" fmla="*/ 2147483647 h 472"/>
              <a:gd name="T106" fmla="*/ 2147483647 w 462"/>
              <a:gd name="T107" fmla="*/ 2147483647 h 472"/>
              <a:gd name="T108" fmla="*/ 2147483647 w 462"/>
              <a:gd name="T109" fmla="*/ 2147483647 h 472"/>
              <a:gd name="T110" fmla="*/ 2147483647 w 462"/>
              <a:gd name="T111" fmla="*/ 2147483647 h 472"/>
              <a:gd name="T112" fmla="*/ 2147483647 w 462"/>
              <a:gd name="T113" fmla="*/ 2147483647 h 472"/>
              <a:gd name="T114" fmla="*/ 2147483647 w 462"/>
              <a:gd name="T115" fmla="*/ 2147483647 h 472"/>
              <a:gd name="T116" fmla="*/ 2147483647 w 462"/>
              <a:gd name="T117" fmla="*/ 2147483647 h 472"/>
              <a:gd name="T118" fmla="*/ 2147483647 w 462"/>
              <a:gd name="T119" fmla="*/ 2147483647 h 472"/>
              <a:gd name="T120" fmla="*/ 2147483647 w 462"/>
              <a:gd name="T121" fmla="*/ 2147483647 h 472"/>
              <a:gd name="T122" fmla="*/ 2147483647 w 462"/>
              <a:gd name="T123" fmla="*/ 2147483647 h 472"/>
              <a:gd name="T124" fmla="*/ 2147483647 w 462"/>
              <a:gd name="T125" fmla="*/ 2147483647 h 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2" h="472">
                <a:moveTo>
                  <a:pt x="453" y="374"/>
                </a:moveTo>
                <a:cubicBezTo>
                  <a:pt x="457" y="363"/>
                  <a:pt x="462" y="344"/>
                  <a:pt x="462" y="322"/>
                </a:cubicBezTo>
                <a:cubicBezTo>
                  <a:pt x="462" y="318"/>
                  <a:pt x="462" y="313"/>
                  <a:pt x="461" y="308"/>
                </a:cubicBezTo>
                <a:cubicBezTo>
                  <a:pt x="452" y="208"/>
                  <a:pt x="396" y="151"/>
                  <a:pt x="363" y="124"/>
                </a:cubicBezTo>
                <a:cubicBezTo>
                  <a:pt x="363" y="124"/>
                  <a:pt x="363" y="124"/>
                  <a:pt x="363" y="124"/>
                </a:cubicBezTo>
                <a:cubicBezTo>
                  <a:pt x="363" y="124"/>
                  <a:pt x="363" y="124"/>
                  <a:pt x="362" y="124"/>
                </a:cubicBezTo>
                <a:cubicBezTo>
                  <a:pt x="362" y="123"/>
                  <a:pt x="362" y="123"/>
                  <a:pt x="362" y="123"/>
                </a:cubicBezTo>
                <a:cubicBezTo>
                  <a:pt x="361" y="123"/>
                  <a:pt x="361" y="123"/>
                  <a:pt x="361" y="123"/>
                </a:cubicBezTo>
                <a:cubicBezTo>
                  <a:pt x="361" y="123"/>
                  <a:pt x="360" y="123"/>
                  <a:pt x="360" y="123"/>
                </a:cubicBezTo>
                <a:cubicBezTo>
                  <a:pt x="360" y="123"/>
                  <a:pt x="360" y="123"/>
                  <a:pt x="359" y="123"/>
                </a:cubicBezTo>
                <a:cubicBezTo>
                  <a:pt x="359" y="123"/>
                  <a:pt x="359" y="123"/>
                  <a:pt x="359" y="123"/>
                </a:cubicBezTo>
                <a:cubicBezTo>
                  <a:pt x="358" y="122"/>
                  <a:pt x="358" y="122"/>
                  <a:pt x="358" y="122"/>
                </a:cubicBezTo>
                <a:cubicBezTo>
                  <a:pt x="358" y="123"/>
                  <a:pt x="357" y="123"/>
                  <a:pt x="357" y="123"/>
                </a:cubicBezTo>
                <a:cubicBezTo>
                  <a:pt x="357" y="123"/>
                  <a:pt x="357" y="123"/>
                  <a:pt x="356" y="123"/>
                </a:cubicBezTo>
                <a:cubicBezTo>
                  <a:pt x="356" y="123"/>
                  <a:pt x="356" y="123"/>
                  <a:pt x="356" y="123"/>
                </a:cubicBezTo>
                <a:cubicBezTo>
                  <a:pt x="355" y="123"/>
                  <a:pt x="355" y="123"/>
                  <a:pt x="355" y="123"/>
                </a:cubicBezTo>
                <a:cubicBezTo>
                  <a:pt x="355" y="123"/>
                  <a:pt x="355" y="123"/>
                  <a:pt x="354" y="124"/>
                </a:cubicBezTo>
                <a:cubicBezTo>
                  <a:pt x="354" y="124"/>
                  <a:pt x="354" y="124"/>
                  <a:pt x="354" y="124"/>
                </a:cubicBezTo>
                <a:cubicBezTo>
                  <a:pt x="353" y="124"/>
                  <a:pt x="353" y="124"/>
                  <a:pt x="353" y="124"/>
                </a:cubicBezTo>
                <a:cubicBezTo>
                  <a:pt x="353" y="125"/>
                  <a:pt x="353" y="125"/>
                  <a:pt x="353" y="125"/>
                </a:cubicBezTo>
                <a:cubicBezTo>
                  <a:pt x="353" y="125"/>
                  <a:pt x="352" y="125"/>
                  <a:pt x="352" y="125"/>
                </a:cubicBezTo>
                <a:cubicBezTo>
                  <a:pt x="352" y="125"/>
                  <a:pt x="352" y="125"/>
                  <a:pt x="352" y="125"/>
                </a:cubicBezTo>
                <a:cubicBezTo>
                  <a:pt x="352" y="125"/>
                  <a:pt x="352" y="125"/>
                  <a:pt x="352" y="126"/>
                </a:cubicBezTo>
                <a:cubicBezTo>
                  <a:pt x="352" y="126"/>
                  <a:pt x="352" y="126"/>
                  <a:pt x="351" y="126"/>
                </a:cubicBezTo>
                <a:cubicBezTo>
                  <a:pt x="351" y="126"/>
                  <a:pt x="351" y="127"/>
                  <a:pt x="351" y="127"/>
                </a:cubicBezTo>
                <a:cubicBezTo>
                  <a:pt x="351" y="127"/>
                  <a:pt x="351" y="127"/>
                  <a:pt x="351" y="128"/>
                </a:cubicBezTo>
                <a:cubicBezTo>
                  <a:pt x="351" y="128"/>
                  <a:pt x="351" y="128"/>
                  <a:pt x="350" y="128"/>
                </a:cubicBezTo>
                <a:cubicBezTo>
                  <a:pt x="350" y="129"/>
                  <a:pt x="350" y="129"/>
                  <a:pt x="350" y="129"/>
                </a:cubicBezTo>
                <a:cubicBezTo>
                  <a:pt x="350" y="129"/>
                  <a:pt x="350" y="130"/>
                  <a:pt x="350" y="130"/>
                </a:cubicBezTo>
                <a:cubicBezTo>
                  <a:pt x="350" y="130"/>
                  <a:pt x="350" y="130"/>
                  <a:pt x="350" y="131"/>
                </a:cubicBezTo>
                <a:cubicBezTo>
                  <a:pt x="350" y="131"/>
                  <a:pt x="350" y="131"/>
                  <a:pt x="350" y="131"/>
                </a:cubicBezTo>
                <a:cubicBezTo>
                  <a:pt x="350" y="132"/>
                  <a:pt x="350" y="132"/>
                  <a:pt x="350" y="132"/>
                </a:cubicBezTo>
                <a:cubicBezTo>
                  <a:pt x="350" y="132"/>
                  <a:pt x="351" y="133"/>
                  <a:pt x="351" y="133"/>
                </a:cubicBezTo>
                <a:cubicBezTo>
                  <a:pt x="351" y="133"/>
                  <a:pt x="351" y="133"/>
                  <a:pt x="351" y="133"/>
                </a:cubicBezTo>
                <a:cubicBezTo>
                  <a:pt x="351" y="134"/>
                  <a:pt x="352" y="135"/>
                  <a:pt x="353" y="136"/>
                </a:cubicBezTo>
                <a:cubicBezTo>
                  <a:pt x="357" y="140"/>
                  <a:pt x="361" y="145"/>
                  <a:pt x="366" y="151"/>
                </a:cubicBezTo>
                <a:cubicBezTo>
                  <a:pt x="366" y="152"/>
                  <a:pt x="367" y="153"/>
                  <a:pt x="368" y="153"/>
                </a:cubicBezTo>
                <a:cubicBezTo>
                  <a:pt x="368" y="154"/>
                  <a:pt x="369" y="155"/>
                  <a:pt x="369" y="156"/>
                </a:cubicBezTo>
                <a:cubicBezTo>
                  <a:pt x="370" y="157"/>
                  <a:pt x="371" y="158"/>
                  <a:pt x="372" y="160"/>
                </a:cubicBezTo>
                <a:cubicBezTo>
                  <a:pt x="372" y="160"/>
                  <a:pt x="373" y="160"/>
                  <a:pt x="373" y="160"/>
                </a:cubicBezTo>
                <a:cubicBezTo>
                  <a:pt x="383" y="175"/>
                  <a:pt x="393" y="194"/>
                  <a:pt x="400" y="217"/>
                </a:cubicBezTo>
                <a:cubicBezTo>
                  <a:pt x="400" y="217"/>
                  <a:pt x="400" y="217"/>
                  <a:pt x="400" y="217"/>
                </a:cubicBezTo>
                <a:cubicBezTo>
                  <a:pt x="401" y="220"/>
                  <a:pt x="402" y="222"/>
                  <a:pt x="402" y="225"/>
                </a:cubicBezTo>
                <a:cubicBezTo>
                  <a:pt x="402" y="225"/>
                  <a:pt x="402" y="225"/>
                  <a:pt x="402" y="225"/>
                </a:cubicBezTo>
                <a:cubicBezTo>
                  <a:pt x="405" y="238"/>
                  <a:pt x="407" y="251"/>
                  <a:pt x="407" y="265"/>
                </a:cubicBezTo>
                <a:cubicBezTo>
                  <a:pt x="407" y="265"/>
                  <a:pt x="407" y="265"/>
                  <a:pt x="407" y="265"/>
                </a:cubicBezTo>
                <a:cubicBezTo>
                  <a:pt x="406" y="279"/>
                  <a:pt x="404" y="293"/>
                  <a:pt x="402" y="305"/>
                </a:cubicBezTo>
                <a:cubicBezTo>
                  <a:pt x="402" y="305"/>
                  <a:pt x="402" y="305"/>
                  <a:pt x="402" y="305"/>
                </a:cubicBezTo>
                <a:cubicBezTo>
                  <a:pt x="400" y="313"/>
                  <a:pt x="398" y="320"/>
                  <a:pt x="396" y="326"/>
                </a:cubicBezTo>
                <a:cubicBezTo>
                  <a:pt x="394" y="332"/>
                  <a:pt x="391" y="337"/>
                  <a:pt x="389" y="343"/>
                </a:cubicBezTo>
                <a:cubicBezTo>
                  <a:pt x="389" y="343"/>
                  <a:pt x="388" y="343"/>
                  <a:pt x="388" y="343"/>
                </a:cubicBezTo>
                <a:cubicBezTo>
                  <a:pt x="387" y="343"/>
                  <a:pt x="386" y="342"/>
                  <a:pt x="385" y="342"/>
                </a:cubicBezTo>
                <a:cubicBezTo>
                  <a:pt x="385" y="342"/>
                  <a:pt x="385" y="342"/>
                  <a:pt x="385" y="342"/>
                </a:cubicBezTo>
                <a:cubicBezTo>
                  <a:pt x="384" y="342"/>
                  <a:pt x="383" y="342"/>
                  <a:pt x="382" y="342"/>
                </a:cubicBezTo>
                <a:cubicBezTo>
                  <a:pt x="382" y="342"/>
                  <a:pt x="381" y="342"/>
                  <a:pt x="381" y="342"/>
                </a:cubicBezTo>
                <a:cubicBezTo>
                  <a:pt x="379" y="342"/>
                  <a:pt x="377" y="342"/>
                  <a:pt x="376" y="343"/>
                </a:cubicBezTo>
                <a:cubicBezTo>
                  <a:pt x="375" y="343"/>
                  <a:pt x="375" y="344"/>
                  <a:pt x="374" y="344"/>
                </a:cubicBezTo>
                <a:cubicBezTo>
                  <a:pt x="374" y="344"/>
                  <a:pt x="374" y="345"/>
                  <a:pt x="373" y="345"/>
                </a:cubicBezTo>
                <a:cubicBezTo>
                  <a:pt x="373" y="345"/>
                  <a:pt x="373" y="346"/>
                  <a:pt x="372" y="346"/>
                </a:cubicBezTo>
                <a:cubicBezTo>
                  <a:pt x="372" y="346"/>
                  <a:pt x="372" y="346"/>
                  <a:pt x="372" y="346"/>
                </a:cubicBezTo>
                <a:cubicBezTo>
                  <a:pt x="370" y="349"/>
                  <a:pt x="369" y="352"/>
                  <a:pt x="369" y="355"/>
                </a:cubicBezTo>
                <a:cubicBezTo>
                  <a:pt x="369" y="356"/>
                  <a:pt x="369" y="358"/>
                  <a:pt x="370" y="359"/>
                </a:cubicBezTo>
                <a:cubicBezTo>
                  <a:pt x="370" y="360"/>
                  <a:pt x="370" y="360"/>
                  <a:pt x="370" y="360"/>
                </a:cubicBezTo>
                <a:cubicBezTo>
                  <a:pt x="370" y="360"/>
                  <a:pt x="370" y="360"/>
                  <a:pt x="370" y="360"/>
                </a:cubicBezTo>
                <a:cubicBezTo>
                  <a:pt x="370" y="361"/>
                  <a:pt x="370" y="361"/>
                  <a:pt x="370" y="362"/>
                </a:cubicBezTo>
                <a:cubicBezTo>
                  <a:pt x="370" y="362"/>
                  <a:pt x="370" y="362"/>
                  <a:pt x="370" y="362"/>
                </a:cubicBezTo>
                <a:cubicBezTo>
                  <a:pt x="370" y="363"/>
                  <a:pt x="371" y="364"/>
                  <a:pt x="371" y="366"/>
                </a:cubicBezTo>
                <a:cubicBezTo>
                  <a:pt x="371" y="367"/>
                  <a:pt x="372" y="369"/>
                  <a:pt x="372" y="371"/>
                </a:cubicBezTo>
                <a:cubicBezTo>
                  <a:pt x="370" y="374"/>
                  <a:pt x="367" y="377"/>
                  <a:pt x="365" y="380"/>
                </a:cubicBezTo>
                <a:cubicBezTo>
                  <a:pt x="329" y="422"/>
                  <a:pt x="278" y="444"/>
                  <a:pt x="227" y="444"/>
                </a:cubicBezTo>
                <a:cubicBezTo>
                  <a:pt x="202" y="444"/>
                  <a:pt x="177" y="439"/>
                  <a:pt x="154" y="428"/>
                </a:cubicBezTo>
                <a:cubicBezTo>
                  <a:pt x="143" y="423"/>
                  <a:pt x="133" y="417"/>
                  <a:pt x="124" y="410"/>
                </a:cubicBezTo>
                <a:cubicBezTo>
                  <a:pt x="124" y="410"/>
                  <a:pt x="124" y="410"/>
                  <a:pt x="124" y="410"/>
                </a:cubicBezTo>
                <a:cubicBezTo>
                  <a:pt x="122" y="409"/>
                  <a:pt x="121" y="408"/>
                  <a:pt x="120" y="407"/>
                </a:cubicBezTo>
                <a:cubicBezTo>
                  <a:pt x="119" y="406"/>
                  <a:pt x="119" y="406"/>
                  <a:pt x="118" y="405"/>
                </a:cubicBezTo>
                <a:cubicBezTo>
                  <a:pt x="117" y="404"/>
                  <a:pt x="115" y="403"/>
                  <a:pt x="114" y="402"/>
                </a:cubicBezTo>
                <a:cubicBezTo>
                  <a:pt x="114" y="402"/>
                  <a:pt x="113" y="401"/>
                  <a:pt x="113" y="401"/>
                </a:cubicBezTo>
                <a:cubicBezTo>
                  <a:pt x="111" y="400"/>
                  <a:pt x="110" y="398"/>
                  <a:pt x="109" y="397"/>
                </a:cubicBezTo>
                <a:cubicBezTo>
                  <a:pt x="109" y="397"/>
                  <a:pt x="108" y="397"/>
                  <a:pt x="108" y="396"/>
                </a:cubicBezTo>
                <a:cubicBezTo>
                  <a:pt x="96" y="385"/>
                  <a:pt x="86" y="374"/>
                  <a:pt x="80" y="365"/>
                </a:cubicBezTo>
                <a:cubicBezTo>
                  <a:pt x="83" y="364"/>
                  <a:pt x="85" y="361"/>
                  <a:pt x="86" y="359"/>
                </a:cubicBezTo>
                <a:cubicBezTo>
                  <a:pt x="87" y="357"/>
                  <a:pt x="87" y="355"/>
                  <a:pt x="87" y="353"/>
                </a:cubicBezTo>
                <a:cubicBezTo>
                  <a:pt x="87" y="350"/>
                  <a:pt x="85" y="346"/>
                  <a:pt x="83" y="344"/>
                </a:cubicBezTo>
                <a:cubicBezTo>
                  <a:pt x="83" y="344"/>
                  <a:pt x="82" y="343"/>
                  <a:pt x="81" y="343"/>
                </a:cubicBezTo>
                <a:cubicBezTo>
                  <a:pt x="80" y="342"/>
                  <a:pt x="78" y="341"/>
                  <a:pt x="76" y="340"/>
                </a:cubicBezTo>
                <a:cubicBezTo>
                  <a:pt x="76" y="340"/>
                  <a:pt x="75" y="340"/>
                  <a:pt x="75" y="340"/>
                </a:cubicBezTo>
                <a:cubicBezTo>
                  <a:pt x="75" y="340"/>
                  <a:pt x="75" y="340"/>
                  <a:pt x="75" y="340"/>
                </a:cubicBezTo>
                <a:cubicBezTo>
                  <a:pt x="74" y="340"/>
                  <a:pt x="72" y="339"/>
                  <a:pt x="71" y="338"/>
                </a:cubicBezTo>
                <a:cubicBezTo>
                  <a:pt x="70" y="338"/>
                  <a:pt x="70" y="338"/>
                  <a:pt x="70" y="338"/>
                </a:cubicBezTo>
                <a:cubicBezTo>
                  <a:pt x="70" y="338"/>
                  <a:pt x="69" y="338"/>
                  <a:pt x="68" y="337"/>
                </a:cubicBezTo>
                <a:cubicBezTo>
                  <a:pt x="68" y="337"/>
                  <a:pt x="67" y="337"/>
                  <a:pt x="67" y="337"/>
                </a:cubicBezTo>
                <a:cubicBezTo>
                  <a:pt x="67" y="337"/>
                  <a:pt x="66" y="336"/>
                  <a:pt x="65" y="336"/>
                </a:cubicBezTo>
                <a:cubicBezTo>
                  <a:pt x="64" y="336"/>
                  <a:pt x="63" y="335"/>
                  <a:pt x="62" y="335"/>
                </a:cubicBezTo>
                <a:cubicBezTo>
                  <a:pt x="52" y="313"/>
                  <a:pt x="48" y="289"/>
                  <a:pt x="48" y="264"/>
                </a:cubicBezTo>
                <a:cubicBezTo>
                  <a:pt x="48" y="244"/>
                  <a:pt x="51" y="224"/>
                  <a:pt x="58" y="205"/>
                </a:cubicBezTo>
                <a:cubicBezTo>
                  <a:pt x="58" y="205"/>
                  <a:pt x="58" y="205"/>
                  <a:pt x="58" y="205"/>
                </a:cubicBezTo>
                <a:cubicBezTo>
                  <a:pt x="58" y="204"/>
                  <a:pt x="58" y="203"/>
                  <a:pt x="59" y="202"/>
                </a:cubicBezTo>
                <a:cubicBezTo>
                  <a:pt x="59" y="201"/>
                  <a:pt x="59" y="201"/>
                  <a:pt x="59" y="201"/>
                </a:cubicBezTo>
                <a:cubicBezTo>
                  <a:pt x="60" y="200"/>
                  <a:pt x="60" y="198"/>
                  <a:pt x="61" y="197"/>
                </a:cubicBezTo>
                <a:cubicBezTo>
                  <a:pt x="61" y="197"/>
                  <a:pt x="61" y="196"/>
                  <a:pt x="61" y="196"/>
                </a:cubicBezTo>
                <a:cubicBezTo>
                  <a:pt x="62" y="195"/>
                  <a:pt x="62" y="194"/>
                  <a:pt x="63" y="193"/>
                </a:cubicBezTo>
                <a:cubicBezTo>
                  <a:pt x="63" y="192"/>
                  <a:pt x="63" y="192"/>
                  <a:pt x="64" y="191"/>
                </a:cubicBezTo>
                <a:cubicBezTo>
                  <a:pt x="64" y="190"/>
                  <a:pt x="64" y="189"/>
                  <a:pt x="65" y="188"/>
                </a:cubicBezTo>
                <a:cubicBezTo>
                  <a:pt x="65" y="188"/>
                  <a:pt x="65" y="187"/>
                  <a:pt x="66" y="186"/>
                </a:cubicBezTo>
                <a:cubicBezTo>
                  <a:pt x="66" y="186"/>
                  <a:pt x="66" y="185"/>
                  <a:pt x="67" y="184"/>
                </a:cubicBezTo>
                <a:cubicBezTo>
                  <a:pt x="67" y="183"/>
                  <a:pt x="68" y="183"/>
                  <a:pt x="68" y="182"/>
                </a:cubicBezTo>
                <a:cubicBezTo>
                  <a:pt x="68" y="181"/>
                  <a:pt x="69" y="180"/>
                  <a:pt x="69" y="179"/>
                </a:cubicBezTo>
                <a:cubicBezTo>
                  <a:pt x="70" y="179"/>
                  <a:pt x="70" y="178"/>
                  <a:pt x="70" y="178"/>
                </a:cubicBezTo>
                <a:cubicBezTo>
                  <a:pt x="71" y="177"/>
                  <a:pt x="71" y="176"/>
                  <a:pt x="72" y="175"/>
                </a:cubicBezTo>
                <a:cubicBezTo>
                  <a:pt x="72" y="174"/>
                  <a:pt x="73" y="174"/>
                  <a:pt x="73" y="173"/>
                </a:cubicBezTo>
                <a:cubicBezTo>
                  <a:pt x="74" y="172"/>
                  <a:pt x="74" y="171"/>
                  <a:pt x="75" y="169"/>
                </a:cubicBezTo>
                <a:cubicBezTo>
                  <a:pt x="75" y="169"/>
                  <a:pt x="76" y="169"/>
                  <a:pt x="76" y="168"/>
                </a:cubicBezTo>
                <a:cubicBezTo>
                  <a:pt x="79" y="164"/>
                  <a:pt x="82" y="159"/>
                  <a:pt x="86" y="154"/>
                </a:cubicBezTo>
                <a:cubicBezTo>
                  <a:pt x="86" y="154"/>
                  <a:pt x="87" y="153"/>
                  <a:pt x="87" y="153"/>
                </a:cubicBezTo>
                <a:cubicBezTo>
                  <a:pt x="88" y="152"/>
                  <a:pt x="89" y="150"/>
                  <a:pt x="90" y="149"/>
                </a:cubicBezTo>
                <a:cubicBezTo>
                  <a:pt x="91" y="148"/>
                  <a:pt x="91" y="148"/>
                  <a:pt x="91" y="148"/>
                </a:cubicBezTo>
                <a:cubicBezTo>
                  <a:pt x="92" y="147"/>
                  <a:pt x="93" y="145"/>
                  <a:pt x="95" y="144"/>
                </a:cubicBezTo>
                <a:cubicBezTo>
                  <a:pt x="95" y="144"/>
                  <a:pt x="95" y="143"/>
                  <a:pt x="95" y="143"/>
                </a:cubicBezTo>
                <a:cubicBezTo>
                  <a:pt x="96" y="142"/>
                  <a:pt x="98" y="140"/>
                  <a:pt x="99" y="139"/>
                </a:cubicBezTo>
                <a:cubicBezTo>
                  <a:pt x="99" y="139"/>
                  <a:pt x="99" y="139"/>
                  <a:pt x="100" y="138"/>
                </a:cubicBezTo>
                <a:cubicBezTo>
                  <a:pt x="101" y="137"/>
                  <a:pt x="103" y="135"/>
                  <a:pt x="104" y="134"/>
                </a:cubicBezTo>
                <a:cubicBezTo>
                  <a:pt x="104" y="134"/>
                  <a:pt x="104" y="134"/>
                  <a:pt x="104" y="133"/>
                </a:cubicBezTo>
                <a:cubicBezTo>
                  <a:pt x="106" y="132"/>
                  <a:pt x="108" y="130"/>
                  <a:pt x="110" y="129"/>
                </a:cubicBezTo>
                <a:cubicBezTo>
                  <a:pt x="116" y="123"/>
                  <a:pt x="123" y="118"/>
                  <a:pt x="130" y="114"/>
                </a:cubicBezTo>
                <a:cubicBezTo>
                  <a:pt x="131" y="113"/>
                  <a:pt x="133" y="112"/>
                  <a:pt x="134" y="111"/>
                </a:cubicBezTo>
                <a:cubicBezTo>
                  <a:pt x="135" y="110"/>
                  <a:pt x="136" y="110"/>
                  <a:pt x="137" y="109"/>
                </a:cubicBezTo>
                <a:cubicBezTo>
                  <a:pt x="138" y="109"/>
                  <a:pt x="139" y="108"/>
                  <a:pt x="140" y="108"/>
                </a:cubicBezTo>
                <a:cubicBezTo>
                  <a:pt x="141" y="107"/>
                  <a:pt x="143" y="106"/>
                  <a:pt x="144" y="105"/>
                </a:cubicBezTo>
                <a:cubicBezTo>
                  <a:pt x="145" y="105"/>
                  <a:pt x="145" y="105"/>
                  <a:pt x="146" y="105"/>
                </a:cubicBezTo>
                <a:cubicBezTo>
                  <a:pt x="148" y="103"/>
                  <a:pt x="151" y="102"/>
                  <a:pt x="153" y="101"/>
                </a:cubicBezTo>
                <a:cubicBezTo>
                  <a:pt x="153" y="101"/>
                  <a:pt x="153" y="101"/>
                  <a:pt x="153" y="101"/>
                </a:cubicBezTo>
                <a:cubicBezTo>
                  <a:pt x="158" y="99"/>
                  <a:pt x="163" y="97"/>
                  <a:pt x="168" y="96"/>
                </a:cubicBezTo>
                <a:cubicBezTo>
                  <a:pt x="168" y="96"/>
                  <a:pt x="168" y="96"/>
                  <a:pt x="168" y="96"/>
                </a:cubicBezTo>
                <a:cubicBezTo>
                  <a:pt x="171" y="95"/>
                  <a:pt x="173" y="94"/>
                  <a:pt x="175" y="93"/>
                </a:cubicBezTo>
                <a:cubicBezTo>
                  <a:pt x="176" y="93"/>
                  <a:pt x="176" y="93"/>
                  <a:pt x="176" y="93"/>
                </a:cubicBezTo>
                <a:cubicBezTo>
                  <a:pt x="178" y="93"/>
                  <a:pt x="180" y="92"/>
                  <a:pt x="182" y="92"/>
                </a:cubicBezTo>
                <a:cubicBezTo>
                  <a:pt x="183" y="91"/>
                  <a:pt x="183" y="91"/>
                  <a:pt x="184" y="91"/>
                </a:cubicBezTo>
                <a:cubicBezTo>
                  <a:pt x="185" y="91"/>
                  <a:pt x="187" y="90"/>
                  <a:pt x="189" y="90"/>
                </a:cubicBezTo>
                <a:cubicBezTo>
                  <a:pt x="189" y="90"/>
                  <a:pt x="190" y="90"/>
                  <a:pt x="191" y="89"/>
                </a:cubicBezTo>
                <a:cubicBezTo>
                  <a:pt x="193" y="89"/>
                  <a:pt x="194" y="89"/>
                  <a:pt x="196" y="88"/>
                </a:cubicBezTo>
                <a:cubicBezTo>
                  <a:pt x="198" y="88"/>
                  <a:pt x="199" y="88"/>
                  <a:pt x="200" y="88"/>
                </a:cubicBezTo>
                <a:cubicBezTo>
                  <a:pt x="201" y="87"/>
                  <a:pt x="201" y="87"/>
                  <a:pt x="202" y="87"/>
                </a:cubicBezTo>
                <a:cubicBezTo>
                  <a:pt x="203" y="87"/>
                  <a:pt x="205" y="87"/>
                  <a:pt x="206" y="87"/>
                </a:cubicBezTo>
                <a:cubicBezTo>
                  <a:pt x="206" y="87"/>
                  <a:pt x="207" y="86"/>
                  <a:pt x="207" y="86"/>
                </a:cubicBezTo>
                <a:cubicBezTo>
                  <a:pt x="209" y="86"/>
                  <a:pt x="210" y="86"/>
                  <a:pt x="211" y="86"/>
                </a:cubicBezTo>
                <a:cubicBezTo>
                  <a:pt x="212" y="86"/>
                  <a:pt x="212" y="86"/>
                  <a:pt x="212" y="86"/>
                </a:cubicBezTo>
                <a:cubicBezTo>
                  <a:pt x="215" y="86"/>
                  <a:pt x="218" y="85"/>
                  <a:pt x="220" y="85"/>
                </a:cubicBezTo>
                <a:cubicBezTo>
                  <a:pt x="220" y="86"/>
                  <a:pt x="220" y="87"/>
                  <a:pt x="220" y="88"/>
                </a:cubicBezTo>
                <a:cubicBezTo>
                  <a:pt x="221" y="90"/>
                  <a:pt x="222" y="92"/>
                  <a:pt x="223" y="94"/>
                </a:cubicBezTo>
                <a:cubicBezTo>
                  <a:pt x="225" y="97"/>
                  <a:pt x="229" y="99"/>
                  <a:pt x="233" y="99"/>
                </a:cubicBezTo>
                <a:cubicBezTo>
                  <a:pt x="237" y="99"/>
                  <a:pt x="241" y="97"/>
                  <a:pt x="243" y="95"/>
                </a:cubicBezTo>
                <a:cubicBezTo>
                  <a:pt x="244" y="95"/>
                  <a:pt x="244" y="95"/>
                  <a:pt x="244" y="94"/>
                </a:cubicBezTo>
                <a:cubicBezTo>
                  <a:pt x="244" y="94"/>
                  <a:pt x="244" y="94"/>
                  <a:pt x="244" y="94"/>
                </a:cubicBezTo>
                <a:cubicBezTo>
                  <a:pt x="244" y="94"/>
                  <a:pt x="245" y="93"/>
                  <a:pt x="245" y="93"/>
                </a:cubicBezTo>
                <a:cubicBezTo>
                  <a:pt x="246" y="93"/>
                  <a:pt x="246" y="93"/>
                  <a:pt x="246" y="93"/>
                </a:cubicBezTo>
                <a:cubicBezTo>
                  <a:pt x="246" y="93"/>
                  <a:pt x="246" y="92"/>
                  <a:pt x="246" y="92"/>
                </a:cubicBezTo>
                <a:cubicBezTo>
                  <a:pt x="248" y="91"/>
                  <a:pt x="251" y="89"/>
                  <a:pt x="253" y="87"/>
                </a:cubicBezTo>
                <a:cubicBezTo>
                  <a:pt x="278" y="90"/>
                  <a:pt x="307" y="102"/>
                  <a:pt x="330" y="116"/>
                </a:cubicBezTo>
                <a:cubicBezTo>
                  <a:pt x="333" y="119"/>
                  <a:pt x="338" y="118"/>
                  <a:pt x="341" y="114"/>
                </a:cubicBezTo>
                <a:cubicBezTo>
                  <a:pt x="343" y="110"/>
                  <a:pt x="342" y="105"/>
                  <a:pt x="338" y="103"/>
                </a:cubicBezTo>
                <a:cubicBezTo>
                  <a:pt x="319" y="90"/>
                  <a:pt x="293" y="79"/>
                  <a:pt x="271" y="74"/>
                </a:cubicBezTo>
                <a:cubicBezTo>
                  <a:pt x="277" y="69"/>
                  <a:pt x="282" y="65"/>
                  <a:pt x="284" y="64"/>
                </a:cubicBezTo>
                <a:cubicBezTo>
                  <a:pt x="287" y="61"/>
                  <a:pt x="290" y="56"/>
                  <a:pt x="290" y="51"/>
                </a:cubicBezTo>
                <a:cubicBezTo>
                  <a:pt x="290" y="51"/>
                  <a:pt x="290" y="51"/>
                  <a:pt x="290" y="51"/>
                </a:cubicBezTo>
                <a:cubicBezTo>
                  <a:pt x="290" y="45"/>
                  <a:pt x="286" y="40"/>
                  <a:pt x="283" y="38"/>
                </a:cubicBezTo>
                <a:cubicBezTo>
                  <a:pt x="279" y="35"/>
                  <a:pt x="243" y="5"/>
                  <a:pt x="240" y="4"/>
                </a:cubicBezTo>
                <a:cubicBezTo>
                  <a:pt x="238" y="1"/>
                  <a:pt x="234" y="0"/>
                  <a:pt x="230" y="0"/>
                </a:cubicBezTo>
                <a:cubicBezTo>
                  <a:pt x="227" y="0"/>
                  <a:pt x="222" y="2"/>
                  <a:pt x="220" y="5"/>
                </a:cubicBezTo>
                <a:cubicBezTo>
                  <a:pt x="218" y="8"/>
                  <a:pt x="218" y="11"/>
                  <a:pt x="218" y="14"/>
                </a:cubicBezTo>
                <a:cubicBezTo>
                  <a:pt x="203" y="16"/>
                  <a:pt x="179" y="22"/>
                  <a:pt x="155" y="38"/>
                </a:cubicBezTo>
                <a:cubicBezTo>
                  <a:pt x="34" y="118"/>
                  <a:pt x="33" y="238"/>
                  <a:pt x="33" y="242"/>
                </a:cubicBezTo>
                <a:cubicBezTo>
                  <a:pt x="33" y="242"/>
                  <a:pt x="33" y="242"/>
                  <a:pt x="33" y="242"/>
                </a:cubicBezTo>
                <a:cubicBezTo>
                  <a:pt x="32" y="250"/>
                  <a:pt x="32" y="257"/>
                  <a:pt x="32" y="264"/>
                </a:cubicBezTo>
                <a:cubicBezTo>
                  <a:pt x="32" y="286"/>
                  <a:pt x="35" y="307"/>
                  <a:pt x="42" y="327"/>
                </a:cubicBezTo>
                <a:cubicBezTo>
                  <a:pt x="36" y="325"/>
                  <a:pt x="31" y="323"/>
                  <a:pt x="29" y="322"/>
                </a:cubicBezTo>
                <a:cubicBezTo>
                  <a:pt x="27" y="322"/>
                  <a:pt x="25" y="321"/>
                  <a:pt x="23" y="321"/>
                </a:cubicBezTo>
                <a:cubicBezTo>
                  <a:pt x="20" y="321"/>
                  <a:pt x="17" y="322"/>
                  <a:pt x="14" y="324"/>
                </a:cubicBezTo>
                <a:cubicBezTo>
                  <a:pt x="10" y="327"/>
                  <a:pt x="7" y="332"/>
                  <a:pt x="7" y="336"/>
                </a:cubicBezTo>
                <a:cubicBezTo>
                  <a:pt x="7" y="342"/>
                  <a:pt x="0" y="388"/>
                  <a:pt x="0" y="391"/>
                </a:cubicBezTo>
                <a:cubicBezTo>
                  <a:pt x="0" y="391"/>
                  <a:pt x="0" y="392"/>
                  <a:pt x="0" y="393"/>
                </a:cubicBezTo>
                <a:cubicBezTo>
                  <a:pt x="0" y="396"/>
                  <a:pt x="1" y="399"/>
                  <a:pt x="3" y="402"/>
                </a:cubicBezTo>
                <a:cubicBezTo>
                  <a:pt x="5" y="405"/>
                  <a:pt x="9" y="407"/>
                  <a:pt x="13" y="407"/>
                </a:cubicBezTo>
                <a:cubicBezTo>
                  <a:pt x="16" y="407"/>
                  <a:pt x="18" y="406"/>
                  <a:pt x="21" y="405"/>
                </a:cubicBezTo>
                <a:cubicBezTo>
                  <a:pt x="30" y="416"/>
                  <a:pt x="48" y="433"/>
                  <a:pt x="74" y="445"/>
                </a:cubicBezTo>
                <a:cubicBezTo>
                  <a:pt x="116" y="465"/>
                  <a:pt x="156" y="472"/>
                  <a:pt x="190" y="472"/>
                </a:cubicBezTo>
                <a:cubicBezTo>
                  <a:pt x="260" y="472"/>
                  <a:pt x="308" y="443"/>
                  <a:pt x="312" y="440"/>
                </a:cubicBezTo>
                <a:cubicBezTo>
                  <a:pt x="312" y="440"/>
                  <a:pt x="312" y="440"/>
                  <a:pt x="312" y="440"/>
                </a:cubicBezTo>
                <a:cubicBezTo>
                  <a:pt x="312" y="440"/>
                  <a:pt x="313" y="440"/>
                  <a:pt x="313" y="440"/>
                </a:cubicBezTo>
                <a:cubicBezTo>
                  <a:pt x="336" y="429"/>
                  <a:pt x="357" y="413"/>
                  <a:pt x="375" y="392"/>
                </a:cubicBezTo>
                <a:cubicBezTo>
                  <a:pt x="377" y="400"/>
                  <a:pt x="378" y="407"/>
                  <a:pt x="378" y="410"/>
                </a:cubicBezTo>
                <a:cubicBezTo>
                  <a:pt x="379" y="414"/>
                  <a:pt x="382" y="419"/>
                  <a:pt x="387" y="421"/>
                </a:cubicBezTo>
                <a:cubicBezTo>
                  <a:pt x="389" y="422"/>
                  <a:pt x="392" y="423"/>
                  <a:pt x="394" y="423"/>
                </a:cubicBezTo>
                <a:cubicBezTo>
                  <a:pt x="394" y="423"/>
                  <a:pt x="394" y="423"/>
                  <a:pt x="394" y="423"/>
                </a:cubicBezTo>
                <a:cubicBezTo>
                  <a:pt x="397" y="423"/>
                  <a:pt x="399" y="422"/>
                  <a:pt x="401" y="421"/>
                </a:cubicBezTo>
                <a:cubicBezTo>
                  <a:pt x="406" y="419"/>
                  <a:pt x="449" y="400"/>
                  <a:pt x="452" y="399"/>
                </a:cubicBezTo>
                <a:cubicBezTo>
                  <a:pt x="454" y="398"/>
                  <a:pt x="456" y="397"/>
                  <a:pt x="458" y="395"/>
                </a:cubicBezTo>
                <a:cubicBezTo>
                  <a:pt x="460" y="393"/>
                  <a:pt x="461" y="390"/>
                  <a:pt x="461" y="387"/>
                </a:cubicBezTo>
                <a:cubicBezTo>
                  <a:pt x="461" y="381"/>
                  <a:pt x="457" y="377"/>
                  <a:pt x="453" y="374"/>
                </a:cubicBezTo>
                <a:close/>
                <a:moveTo>
                  <a:pt x="164" y="51"/>
                </a:moveTo>
                <a:cubicBezTo>
                  <a:pt x="190" y="34"/>
                  <a:pt x="216" y="30"/>
                  <a:pt x="227" y="29"/>
                </a:cubicBezTo>
                <a:cubicBezTo>
                  <a:pt x="231" y="29"/>
                  <a:pt x="234" y="25"/>
                  <a:pt x="234" y="21"/>
                </a:cubicBezTo>
                <a:cubicBezTo>
                  <a:pt x="234" y="20"/>
                  <a:pt x="234" y="19"/>
                  <a:pt x="234" y="19"/>
                </a:cubicBezTo>
                <a:cubicBezTo>
                  <a:pt x="243" y="26"/>
                  <a:pt x="269" y="48"/>
                  <a:pt x="273" y="51"/>
                </a:cubicBezTo>
                <a:cubicBezTo>
                  <a:pt x="273" y="51"/>
                  <a:pt x="274" y="51"/>
                  <a:pt x="274" y="51"/>
                </a:cubicBezTo>
                <a:cubicBezTo>
                  <a:pt x="274" y="51"/>
                  <a:pt x="273" y="51"/>
                  <a:pt x="273" y="52"/>
                </a:cubicBezTo>
                <a:cubicBezTo>
                  <a:pt x="272" y="53"/>
                  <a:pt x="262" y="60"/>
                  <a:pt x="254" y="67"/>
                </a:cubicBezTo>
                <a:cubicBezTo>
                  <a:pt x="247" y="72"/>
                  <a:pt x="240" y="77"/>
                  <a:pt x="236" y="80"/>
                </a:cubicBezTo>
                <a:cubicBezTo>
                  <a:pt x="236" y="79"/>
                  <a:pt x="236" y="78"/>
                  <a:pt x="236" y="77"/>
                </a:cubicBezTo>
                <a:cubicBezTo>
                  <a:pt x="236" y="74"/>
                  <a:pt x="234" y="71"/>
                  <a:pt x="231" y="70"/>
                </a:cubicBezTo>
                <a:cubicBezTo>
                  <a:pt x="231" y="70"/>
                  <a:pt x="231" y="70"/>
                  <a:pt x="231" y="70"/>
                </a:cubicBezTo>
                <a:cubicBezTo>
                  <a:pt x="231" y="70"/>
                  <a:pt x="231" y="70"/>
                  <a:pt x="231" y="70"/>
                </a:cubicBezTo>
                <a:cubicBezTo>
                  <a:pt x="230" y="70"/>
                  <a:pt x="229" y="69"/>
                  <a:pt x="228" y="69"/>
                </a:cubicBezTo>
                <a:cubicBezTo>
                  <a:pt x="228" y="69"/>
                  <a:pt x="227" y="69"/>
                  <a:pt x="227" y="69"/>
                </a:cubicBezTo>
                <a:cubicBezTo>
                  <a:pt x="226" y="69"/>
                  <a:pt x="225" y="69"/>
                  <a:pt x="224" y="69"/>
                </a:cubicBezTo>
                <a:cubicBezTo>
                  <a:pt x="224" y="69"/>
                  <a:pt x="223" y="69"/>
                  <a:pt x="223" y="69"/>
                </a:cubicBezTo>
                <a:cubicBezTo>
                  <a:pt x="222" y="69"/>
                  <a:pt x="220" y="69"/>
                  <a:pt x="219" y="69"/>
                </a:cubicBezTo>
                <a:cubicBezTo>
                  <a:pt x="219" y="69"/>
                  <a:pt x="218" y="69"/>
                  <a:pt x="218" y="69"/>
                </a:cubicBezTo>
                <a:cubicBezTo>
                  <a:pt x="216" y="69"/>
                  <a:pt x="215" y="70"/>
                  <a:pt x="213" y="70"/>
                </a:cubicBezTo>
                <a:cubicBezTo>
                  <a:pt x="213" y="70"/>
                  <a:pt x="212" y="70"/>
                  <a:pt x="212" y="70"/>
                </a:cubicBezTo>
                <a:cubicBezTo>
                  <a:pt x="210" y="70"/>
                  <a:pt x="209" y="70"/>
                  <a:pt x="207" y="70"/>
                </a:cubicBezTo>
                <a:cubicBezTo>
                  <a:pt x="206" y="70"/>
                  <a:pt x="206" y="70"/>
                  <a:pt x="205" y="71"/>
                </a:cubicBezTo>
                <a:cubicBezTo>
                  <a:pt x="204" y="71"/>
                  <a:pt x="202" y="71"/>
                  <a:pt x="200" y="71"/>
                </a:cubicBezTo>
                <a:cubicBezTo>
                  <a:pt x="200" y="71"/>
                  <a:pt x="199" y="71"/>
                  <a:pt x="199" y="72"/>
                </a:cubicBezTo>
                <a:cubicBezTo>
                  <a:pt x="196" y="72"/>
                  <a:pt x="194" y="72"/>
                  <a:pt x="192" y="73"/>
                </a:cubicBezTo>
                <a:cubicBezTo>
                  <a:pt x="191" y="73"/>
                  <a:pt x="190" y="73"/>
                  <a:pt x="189" y="73"/>
                </a:cubicBezTo>
                <a:cubicBezTo>
                  <a:pt x="188" y="74"/>
                  <a:pt x="186" y="74"/>
                  <a:pt x="185" y="74"/>
                </a:cubicBezTo>
                <a:cubicBezTo>
                  <a:pt x="183" y="75"/>
                  <a:pt x="182" y="75"/>
                  <a:pt x="180" y="75"/>
                </a:cubicBezTo>
                <a:cubicBezTo>
                  <a:pt x="179" y="76"/>
                  <a:pt x="178" y="76"/>
                  <a:pt x="177" y="76"/>
                </a:cubicBezTo>
                <a:cubicBezTo>
                  <a:pt x="176" y="77"/>
                  <a:pt x="174" y="77"/>
                  <a:pt x="172" y="78"/>
                </a:cubicBezTo>
                <a:cubicBezTo>
                  <a:pt x="172" y="78"/>
                  <a:pt x="171" y="78"/>
                  <a:pt x="170" y="78"/>
                </a:cubicBezTo>
                <a:cubicBezTo>
                  <a:pt x="168" y="79"/>
                  <a:pt x="166" y="79"/>
                  <a:pt x="164" y="80"/>
                </a:cubicBezTo>
                <a:cubicBezTo>
                  <a:pt x="164" y="80"/>
                  <a:pt x="164" y="80"/>
                  <a:pt x="164" y="80"/>
                </a:cubicBezTo>
                <a:cubicBezTo>
                  <a:pt x="157" y="83"/>
                  <a:pt x="150" y="85"/>
                  <a:pt x="143" y="88"/>
                </a:cubicBezTo>
                <a:cubicBezTo>
                  <a:pt x="143" y="88"/>
                  <a:pt x="143" y="89"/>
                  <a:pt x="142" y="89"/>
                </a:cubicBezTo>
                <a:cubicBezTo>
                  <a:pt x="141" y="89"/>
                  <a:pt x="139" y="90"/>
                  <a:pt x="137" y="91"/>
                </a:cubicBezTo>
                <a:cubicBezTo>
                  <a:pt x="136" y="92"/>
                  <a:pt x="135" y="92"/>
                  <a:pt x="134" y="93"/>
                </a:cubicBezTo>
                <a:cubicBezTo>
                  <a:pt x="133" y="93"/>
                  <a:pt x="131" y="94"/>
                  <a:pt x="130" y="95"/>
                </a:cubicBezTo>
                <a:cubicBezTo>
                  <a:pt x="128" y="96"/>
                  <a:pt x="127" y="97"/>
                  <a:pt x="125" y="97"/>
                </a:cubicBezTo>
                <a:cubicBezTo>
                  <a:pt x="125" y="98"/>
                  <a:pt x="124" y="99"/>
                  <a:pt x="123" y="99"/>
                </a:cubicBezTo>
                <a:cubicBezTo>
                  <a:pt x="122" y="99"/>
                  <a:pt x="122" y="100"/>
                  <a:pt x="121" y="100"/>
                </a:cubicBezTo>
                <a:cubicBezTo>
                  <a:pt x="121" y="100"/>
                  <a:pt x="120" y="101"/>
                  <a:pt x="120" y="101"/>
                </a:cubicBezTo>
                <a:cubicBezTo>
                  <a:pt x="113" y="106"/>
                  <a:pt x="106" y="111"/>
                  <a:pt x="99" y="116"/>
                </a:cubicBezTo>
                <a:cubicBezTo>
                  <a:pt x="99" y="117"/>
                  <a:pt x="98" y="117"/>
                  <a:pt x="98" y="118"/>
                </a:cubicBezTo>
                <a:cubicBezTo>
                  <a:pt x="96" y="120"/>
                  <a:pt x="94" y="121"/>
                  <a:pt x="93" y="122"/>
                </a:cubicBezTo>
                <a:cubicBezTo>
                  <a:pt x="92" y="123"/>
                  <a:pt x="91" y="124"/>
                  <a:pt x="90" y="125"/>
                </a:cubicBezTo>
                <a:cubicBezTo>
                  <a:pt x="89" y="126"/>
                  <a:pt x="88" y="128"/>
                  <a:pt x="87" y="129"/>
                </a:cubicBezTo>
                <a:cubicBezTo>
                  <a:pt x="86" y="129"/>
                  <a:pt x="86" y="130"/>
                  <a:pt x="85" y="130"/>
                </a:cubicBezTo>
                <a:cubicBezTo>
                  <a:pt x="102" y="103"/>
                  <a:pt x="127" y="75"/>
                  <a:pt x="164" y="51"/>
                </a:cubicBezTo>
                <a:close/>
                <a:moveTo>
                  <a:pt x="81" y="431"/>
                </a:moveTo>
                <a:cubicBezTo>
                  <a:pt x="81" y="431"/>
                  <a:pt x="81" y="431"/>
                  <a:pt x="81" y="431"/>
                </a:cubicBezTo>
                <a:cubicBezTo>
                  <a:pt x="53" y="418"/>
                  <a:pt x="36" y="398"/>
                  <a:pt x="29" y="389"/>
                </a:cubicBezTo>
                <a:cubicBezTo>
                  <a:pt x="26" y="386"/>
                  <a:pt x="22" y="385"/>
                  <a:pt x="18" y="387"/>
                </a:cubicBezTo>
                <a:cubicBezTo>
                  <a:pt x="18" y="388"/>
                  <a:pt x="17" y="388"/>
                  <a:pt x="17" y="388"/>
                </a:cubicBezTo>
                <a:cubicBezTo>
                  <a:pt x="18" y="376"/>
                  <a:pt x="23" y="343"/>
                  <a:pt x="23" y="338"/>
                </a:cubicBezTo>
                <a:cubicBezTo>
                  <a:pt x="23" y="338"/>
                  <a:pt x="23" y="338"/>
                  <a:pt x="23" y="337"/>
                </a:cubicBezTo>
                <a:cubicBezTo>
                  <a:pt x="23" y="337"/>
                  <a:pt x="24" y="337"/>
                  <a:pt x="24" y="338"/>
                </a:cubicBezTo>
                <a:cubicBezTo>
                  <a:pt x="26" y="338"/>
                  <a:pt x="37" y="342"/>
                  <a:pt x="47" y="346"/>
                </a:cubicBezTo>
                <a:cubicBezTo>
                  <a:pt x="49" y="347"/>
                  <a:pt x="51" y="348"/>
                  <a:pt x="53" y="349"/>
                </a:cubicBezTo>
                <a:cubicBezTo>
                  <a:pt x="53" y="349"/>
                  <a:pt x="53" y="349"/>
                  <a:pt x="53" y="349"/>
                </a:cubicBezTo>
                <a:cubicBezTo>
                  <a:pt x="54" y="349"/>
                  <a:pt x="54" y="349"/>
                  <a:pt x="55" y="350"/>
                </a:cubicBezTo>
                <a:cubicBezTo>
                  <a:pt x="55" y="350"/>
                  <a:pt x="56" y="350"/>
                  <a:pt x="56" y="350"/>
                </a:cubicBezTo>
                <a:cubicBezTo>
                  <a:pt x="57" y="350"/>
                  <a:pt x="57" y="350"/>
                  <a:pt x="58" y="351"/>
                </a:cubicBezTo>
                <a:cubicBezTo>
                  <a:pt x="59" y="351"/>
                  <a:pt x="60" y="351"/>
                  <a:pt x="61" y="352"/>
                </a:cubicBezTo>
                <a:cubicBezTo>
                  <a:pt x="61" y="352"/>
                  <a:pt x="61" y="352"/>
                  <a:pt x="62" y="352"/>
                </a:cubicBezTo>
                <a:cubicBezTo>
                  <a:pt x="63" y="352"/>
                  <a:pt x="63" y="353"/>
                  <a:pt x="64" y="353"/>
                </a:cubicBezTo>
                <a:cubicBezTo>
                  <a:pt x="65" y="353"/>
                  <a:pt x="65" y="353"/>
                  <a:pt x="65" y="353"/>
                </a:cubicBezTo>
                <a:cubicBezTo>
                  <a:pt x="66" y="354"/>
                  <a:pt x="67" y="354"/>
                  <a:pt x="68" y="354"/>
                </a:cubicBezTo>
                <a:cubicBezTo>
                  <a:pt x="68" y="354"/>
                  <a:pt x="67" y="355"/>
                  <a:pt x="67" y="355"/>
                </a:cubicBezTo>
                <a:cubicBezTo>
                  <a:pt x="67" y="355"/>
                  <a:pt x="66" y="356"/>
                  <a:pt x="65" y="356"/>
                </a:cubicBezTo>
                <a:cubicBezTo>
                  <a:pt x="62" y="358"/>
                  <a:pt x="60" y="363"/>
                  <a:pt x="62" y="367"/>
                </a:cubicBezTo>
                <a:cubicBezTo>
                  <a:pt x="63" y="368"/>
                  <a:pt x="64" y="369"/>
                  <a:pt x="65" y="371"/>
                </a:cubicBezTo>
                <a:cubicBezTo>
                  <a:pt x="65" y="371"/>
                  <a:pt x="65" y="371"/>
                  <a:pt x="65" y="372"/>
                </a:cubicBezTo>
                <a:cubicBezTo>
                  <a:pt x="66" y="373"/>
                  <a:pt x="67" y="374"/>
                  <a:pt x="68" y="376"/>
                </a:cubicBezTo>
                <a:cubicBezTo>
                  <a:pt x="68" y="376"/>
                  <a:pt x="69" y="376"/>
                  <a:pt x="69" y="377"/>
                </a:cubicBezTo>
                <a:cubicBezTo>
                  <a:pt x="70" y="378"/>
                  <a:pt x="71" y="379"/>
                  <a:pt x="72" y="381"/>
                </a:cubicBezTo>
                <a:cubicBezTo>
                  <a:pt x="72" y="381"/>
                  <a:pt x="73" y="382"/>
                  <a:pt x="73" y="382"/>
                </a:cubicBezTo>
                <a:cubicBezTo>
                  <a:pt x="74" y="383"/>
                  <a:pt x="75" y="384"/>
                  <a:pt x="76" y="386"/>
                </a:cubicBezTo>
                <a:cubicBezTo>
                  <a:pt x="76" y="386"/>
                  <a:pt x="77" y="387"/>
                  <a:pt x="77" y="388"/>
                </a:cubicBezTo>
                <a:cubicBezTo>
                  <a:pt x="78" y="389"/>
                  <a:pt x="79" y="390"/>
                  <a:pt x="80" y="391"/>
                </a:cubicBezTo>
                <a:cubicBezTo>
                  <a:pt x="95" y="408"/>
                  <a:pt x="117" y="428"/>
                  <a:pt x="145" y="442"/>
                </a:cubicBezTo>
                <a:cubicBezTo>
                  <a:pt x="146" y="442"/>
                  <a:pt x="146" y="442"/>
                  <a:pt x="147" y="443"/>
                </a:cubicBezTo>
                <a:cubicBezTo>
                  <a:pt x="147" y="443"/>
                  <a:pt x="147" y="443"/>
                  <a:pt x="148" y="443"/>
                </a:cubicBezTo>
                <a:cubicBezTo>
                  <a:pt x="155" y="446"/>
                  <a:pt x="162" y="449"/>
                  <a:pt x="170" y="452"/>
                </a:cubicBezTo>
                <a:cubicBezTo>
                  <a:pt x="176" y="453"/>
                  <a:pt x="181" y="455"/>
                  <a:pt x="186" y="456"/>
                </a:cubicBezTo>
                <a:cubicBezTo>
                  <a:pt x="155" y="455"/>
                  <a:pt x="119" y="449"/>
                  <a:pt x="81" y="431"/>
                </a:cubicBezTo>
                <a:close/>
                <a:moveTo>
                  <a:pt x="440" y="385"/>
                </a:moveTo>
                <a:cubicBezTo>
                  <a:pt x="440" y="386"/>
                  <a:pt x="441" y="386"/>
                  <a:pt x="441" y="386"/>
                </a:cubicBezTo>
                <a:cubicBezTo>
                  <a:pt x="430" y="391"/>
                  <a:pt x="399" y="404"/>
                  <a:pt x="395" y="406"/>
                </a:cubicBezTo>
                <a:cubicBezTo>
                  <a:pt x="394" y="406"/>
                  <a:pt x="394" y="406"/>
                  <a:pt x="394" y="407"/>
                </a:cubicBezTo>
                <a:cubicBezTo>
                  <a:pt x="394" y="406"/>
                  <a:pt x="394" y="406"/>
                  <a:pt x="394" y="406"/>
                </a:cubicBezTo>
                <a:cubicBezTo>
                  <a:pt x="393" y="404"/>
                  <a:pt x="392" y="393"/>
                  <a:pt x="390" y="382"/>
                </a:cubicBezTo>
                <a:cubicBezTo>
                  <a:pt x="389" y="378"/>
                  <a:pt x="389" y="375"/>
                  <a:pt x="388" y="371"/>
                </a:cubicBezTo>
                <a:cubicBezTo>
                  <a:pt x="388" y="371"/>
                  <a:pt x="388" y="371"/>
                  <a:pt x="388" y="371"/>
                </a:cubicBezTo>
                <a:cubicBezTo>
                  <a:pt x="388" y="370"/>
                  <a:pt x="388" y="369"/>
                  <a:pt x="387" y="367"/>
                </a:cubicBezTo>
                <a:cubicBezTo>
                  <a:pt x="387" y="366"/>
                  <a:pt x="387" y="364"/>
                  <a:pt x="387" y="362"/>
                </a:cubicBezTo>
                <a:cubicBezTo>
                  <a:pt x="387" y="362"/>
                  <a:pt x="387" y="362"/>
                  <a:pt x="387" y="362"/>
                </a:cubicBezTo>
                <a:cubicBezTo>
                  <a:pt x="386" y="362"/>
                  <a:pt x="386" y="361"/>
                  <a:pt x="386" y="361"/>
                </a:cubicBezTo>
                <a:cubicBezTo>
                  <a:pt x="386" y="361"/>
                  <a:pt x="386" y="360"/>
                  <a:pt x="386" y="360"/>
                </a:cubicBezTo>
                <a:cubicBezTo>
                  <a:pt x="387" y="360"/>
                  <a:pt x="388" y="360"/>
                  <a:pt x="389" y="361"/>
                </a:cubicBezTo>
                <a:cubicBezTo>
                  <a:pt x="393" y="363"/>
                  <a:pt x="397" y="361"/>
                  <a:pt x="399" y="358"/>
                </a:cubicBezTo>
                <a:cubicBezTo>
                  <a:pt x="407" y="344"/>
                  <a:pt x="418" y="316"/>
                  <a:pt x="421" y="284"/>
                </a:cubicBezTo>
                <a:cubicBezTo>
                  <a:pt x="422" y="283"/>
                  <a:pt x="422" y="282"/>
                  <a:pt x="422" y="282"/>
                </a:cubicBezTo>
                <a:cubicBezTo>
                  <a:pt x="422" y="280"/>
                  <a:pt x="422" y="278"/>
                  <a:pt x="422" y="276"/>
                </a:cubicBezTo>
                <a:cubicBezTo>
                  <a:pt x="422" y="275"/>
                  <a:pt x="422" y="274"/>
                  <a:pt x="422" y="272"/>
                </a:cubicBezTo>
                <a:cubicBezTo>
                  <a:pt x="422" y="271"/>
                  <a:pt x="423" y="269"/>
                  <a:pt x="423" y="267"/>
                </a:cubicBezTo>
                <a:cubicBezTo>
                  <a:pt x="423" y="266"/>
                  <a:pt x="423" y="266"/>
                  <a:pt x="423" y="265"/>
                </a:cubicBezTo>
                <a:cubicBezTo>
                  <a:pt x="423" y="265"/>
                  <a:pt x="423" y="265"/>
                  <a:pt x="423" y="265"/>
                </a:cubicBezTo>
                <a:cubicBezTo>
                  <a:pt x="423" y="265"/>
                  <a:pt x="423" y="264"/>
                  <a:pt x="423" y="264"/>
                </a:cubicBezTo>
                <a:cubicBezTo>
                  <a:pt x="423" y="264"/>
                  <a:pt x="423" y="263"/>
                  <a:pt x="423" y="262"/>
                </a:cubicBezTo>
                <a:cubicBezTo>
                  <a:pt x="423" y="249"/>
                  <a:pt x="421" y="235"/>
                  <a:pt x="418" y="222"/>
                </a:cubicBezTo>
                <a:cubicBezTo>
                  <a:pt x="417" y="219"/>
                  <a:pt x="416" y="216"/>
                  <a:pt x="416" y="213"/>
                </a:cubicBezTo>
                <a:cubicBezTo>
                  <a:pt x="415" y="213"/>
                  <a:pt x="415" y="212"/>
                  <a:pt x="415" y="212"/>
                </a:cubicBezTo>
                <a:cubicBezTo>
                  <a:pt x="415" y="210"/>
                  <a:pt x="414" y="209"/>
                  <a:pt x="414" y="208"/>
                </a:cubicBezTo>
                <a:cubicBezTo>
                  <a:pt x="429" y="234"/>
                  <a:pt x="441" y="268"/>
                  <a:pt x="445" y="310"/>
                </a:cubicBezTo>
                <a:cubicBezTo>
                  <a:pt x="446" y="314"/>
                  <a:pt x="446" y="318"/>
                  <a:pt x="446" y="322"/>
                </a:cubicBezTo>
                <a:cubicBezTo>
                  <a:pt x="446" y="347"/>
                  <a:pt x="439" y="367"/>
                  <a:pt x="436" y="375"/>
                </a:cubicBezTo>
                <a:cubicBezTo>
                  <a:pt x="434" y="379"/>
                  <a:pt x="436" y="384"/>
                  <a:pt x="440" y="385"/>
                </a:cubicBezTo>
                <a:close/>
              </a:path>
            </a:pathLst>
          </a:custGeom>
          <a:solidFill>
            <a:schemeClr val="bg1">
              <a:lumMod val="85000"/>
            </a:schemeClr>
          </a:solidFill>
          <a:ln>
            <a:noFill/>
          </a:ln>
        </p:spPr>
        <p:txBody>
          <a:bodyPr/>
          <a:lstStyle/>
          <a:p>
            <a:endParaRPr lang="en-US"/>
          </a:p>
        </p:txBody>
      </p:sp>
      <p:sp>
        <p:nvSpPr>
          <p:cNvPr id="75" name="Freeform 3"/>
          <p:cNvSpPr>
            <a:spLocks noChangeAspect="1" noEditPoints="1"/>
          </p:cNvSpPr>
          <p:nvPr/>
        </p:nvSpPr>
        <p:spPr bwMode="auto">
          <a:xfrm>
            <a:off x="6730643" y="5358129"/>
            <a:ext cx="876034" cy="895305"/>
          </a:xfrm>
          <a:custGeom>
            <a:avLst/>
            <a:gdLst>
              <a:gd name="T0" fmla="*/ 2147483647 w 462"/>
              <a:gd name="T1" fmla="*/ 2147483647 h 472"/>
              <a:gd name="T2" fmla="*/ 2147483647 w 462"/>
              <a:gd name="T3" fmla="*/ 2147483647 h 472"/>
              <a:gd name="T4" fmla="*/ 2147483647 w 462"/>
              <a:gd name="T5" fmla="*/ 2147483647 h 472"/>
              <a:gd name="T6" fmla="*/ 2147483647 w 462"/>
              <a:gd name="T7" fmla="*/ 2147483647 h 472"/>
              <a:gd name="T8" fmla="*/ 2147483647 w 462"/>
              <a:gd name="T9" fmla="*/ 2147483647 h 472"/>
              <a:gd name="T10" fmla="*/ 2147483647 w 462"/>
              <a:gd name="T11" fmla="*/ 2147483647 h 472"/>
              <a:gd name="T12" fmla="*/ 2147483647 w 462"/>
              <a:gd name="T13" fmla="*/ 2147483647 h 472"/>
              <a:gd name="T14" fmla="*/ 2147483647 w 462"/>
              <a:gd name="T15" fmla="*/ 2147483647 h 472"/>
              <a:gd name="T16" fmla="*/ 2147483647 w 462"/>
              <a:gd name="T17" fmla="*/ 2147483647 h 472"/>
              <a:gd name="T18" fmla="*/ 2147483647 w 462"/>
              <a:gd name="T19" fmla="*/ 2147483647 h 472"/>
              <a:gd name="T20" fmla="*/ 2147483647 w 462"/>
              <a:gd name="T21" fmla="*/ 2147483647 h 472"/>
              <a:gd name="T22" fmla="*/ 2147483647 w 462"/>
              <a:gd name="T23" fmla="*/ 2147483647 h 472"/>
              <a:gd name="T24" fmla="*/ 2147483647 w 462"/>
              <a:gd name="T25" fmla="*/ 2147483647 h 472"/>
              <a:gd name="T26" fmla="*/ 2147483647 w 462"/>
              <a:gd name="T27" fmla="*/ 2147483647 h 472"/>
              <a:gd name="T28" fmla="*/ 2147483647 w 462"/>
              <a:gd name="T29" fmla="*/ 2147483647 h 472"/>
              <a:gd name="T30" fmla="*/ 2147483647 w 462"/>
              <a:gd name="T31" fmla="*/ 2147483647 h 472"/>
              <a:gd name="T32" fmla="*/ 2147483647 w 462"/>
              <a:gd name="T33" fmla="*/ 2147483647 h 472"/>
              <a:gd name="T34" fmla="*/ 2147483647 w 462"/>
              <a:gd name="T35" fmla="*/ 2147483647 h 472"/>
              <a:gd name="T36" fmla="*/ 2147483647 w 462"/>
              <a:gd name="T37" fmla="*/ 2147483647 h 472"/>
              <a:gd name="T38" fmla="*/ 2147483647 w 462"/>
              <a:gd name="T39" fmla="*/ 2147483647 h 472"/>
              <a:gd name="T40" fmla="*/ 2147483647 w 462"/>
              <a:gd name="T41" fmla="*/ 2147483647 h 472"/>
              <a:gd name="T42" fmla="*/ 2147483647 w 462"/>
              <a:gd name="T43" fmla="*/ 2147483647 h 472"/>
              <a:gd name="T44" fmla="*/ 2147483647 w 462"/>
              <a:gd name="T45" fmla="*/ 2147483647 h 472"/>
              <a:gd name="T46" fmla="*/ 2147483647 w 462"/>
              <a:gd name="T47" fmla="*/ 2147483647 h 472"/>
              <a:gd name="T48" fmla="*/ 2147483647 w 462"/>
              <a:gd name="T49" fmla="*/ 2147483647 h 472"/>
              <a:gd name="T50" fmla="*/ 2147483647 w 462"/>
              <a:gd name="T51" fmla="*/ 2147483647 h 472"/>
              <a:gd name="T52" fmla="*/ 2147483647 w 462"/>
              <a:gd name="T53" fmla="*/ 2147483647 h 472"/>
              <a:gd name="T54" fmla="*/ 2147483647 w 462"/>
              <a:gd name="T55" fmla="*/ 2147483647 h 472"/>
              <a:gd name="T56" fmla="*/ 2147483647 w 462"/>
              <a:gd name="T57" fmla="*/ 2147483647 h 472"/>
              <a:gd name="T58" fmla="*/ 2147483647 w 462"/>
              <a:gd name="T59" fmla="*/ 2147483647 h 472"/>
              <a:gd name="T60" fmla="*/ 2147483647 w 462"/>
              <a:gd name="T61" fmla="*/ 2147483647 h 472"/>
              <a:gd name="T62" fmla="*/ 2147483647 w 462"/>
              <a:gd name="T63" fmla="*/ 2147483647 h 472"/>
              <a:gd name="T64" fmla="*/ 2147483647 w 462"/>
              <a:gd name="T65" fmla="*/ 2147483647 h 472"/>
              <a:gd name="T66" fmla="*/ 2147483647 w 462"/>
              <a:gd name="T67" fmla="*/ 2147483647 h 472"/>
              <a:gd name="T68" fmla="*/ 2147483647 w 462"/>
              <a:gd name="T69" fmla="*/ 2147483647 h 472"/>
              <a:gd name="T70" fmla="*/ 0 w 462"/>
              <a:gd name="T71" fmla="*/ 2147483647 h 472"/>
              <a:gd name="T72" fmla="*/ 2147483647 w 462"/>
              <a:gd name="T73" fmla="*/ 2147483647 h 472"/>
              <a:gd name="T74" fmla="*/ 2147483647 w 462"/>
              <a:gd name="T75" fmla="*/ 2147483647 h 472"/>
              <a:gd name="T76" fmla="*/ 2147483647 w 462"/>
              <a:gd name="T77" fmla="*/ 2147483647 h 472"/>
              <a:gd name="T78" fmla="*/ 2147483647 w 462"/>
              <a:gd name="T79" fmla="*/ 2147483647 h 472"/>
              <a:gd name="T80" fmla="*/ 2147483647 w 462"/>
              <a:gd name="T81" fmla="*/ 2147483647 h 472"/>
              <a:gd name="T82" fmla="*/ 2147483647 w 462"/>
              <a:gd name="T83" fmla="*/ 2147483647 h 472"/>
              <a:gd name="T84" fmla="*/ 2147483647 w 462"/>
              <a:gd name="T85" fmla="*/ 2147483647 h 472"/>
              <a:gd name="T86" fmla="*/ 2147483647 w 462"/>
              <a:gd name="T87" fmla="*/ 2147483647 h 472"/>
              <a:gd name="T88" fmla="*/ 2147483647 w 462"/>
              <a:gd name="T89" fmla="*/ 2147483647 h 472"/>
              <a:gd name="T90" fmla="*/ 2147483647 w 462"/>
              <a:gd name="T91" fmla="*/ 2147483647 h 472"/>
              <a:gd name="T92" fmla="*/ 2147483647 w 462"/>
              <a:gd name="T93" fmla="*/ 2147483647 h 472"/>
              <a:gd name="T94" fmla="*/ 2147483647 w 462"/>
              <a:gd name="T95" fmla="*/ 2147483647 h 472"/>
              <a:gd name="T96" fmla="*/ 2147483647 w 462"/>
              <a:gd name="T97" fmla="*/ 2147483647 h 472"/>
              <a:gd name="T98" fmla="*/ 2147483647 w 462"/>
              <a:gd name="T99" fmla="*/ 2147483647 h 472"/>
              <a:gd name="T100" fmla="*/ 2147483647 w 462"/>
              <a:gd name="T101" fmla="*/ 2147483647 h 472"/>
              <a:gd name="T102" fmla="*/ 2147483647 w 462"/>
              <a:gd name="T103" fmla="*/ 2147483647 h 472"/>
              <a:gd name="T104" fmla="*/ 2147483647 w 462"/>
              <a:gd name="T105" fmla="*/ 2147483647 h 472"/>
              <a:gd name="T106" fmla="*/ 2147483647 w 462"/>
              <a:gd name="T107" fmla="*/ 2147483647 h 472"/>
              <a:gd name="T108" fmla="*/ 2147483647 w 462"/>
              <a:gd name="T109" fmla="*/ 2147483647 h 472"/>
              <a:gd name="T110" fmla="*/ 2147483647 w 462"/>
              <a:gd name="T111" fmla="*/ 2147483647 h 472"/>
              <a:gd name="T112" fmla="*/ 2147483647 w 462"/>
              <a:gd name="T113" fmla="*/ 2147483647 h 472"/>
              <a:gd name="T114" fmla="*/ 2147483647 w 462"/>
              <a:gd name="T115" fmla="*/ 2147483647 h 472"/>
              <a:gd name="T116" fmla="*/ 2147483647 w 462"/>
              <a:gd name="T117" fmla="*/ 2147483647 h 472"/>
              <a:gd name="T118" fmla="*/ 2147483647 w 462"/>
              <a:gd name="T119" fmla="*/ 2147483647 h 472"/>
              <a:gd name="T120" fmla="*/ 2147483647 w 462"/>
              <a:gd name="T121" fmla="*/ 2147483647 h 472"/>
              <a:gd name="T122" fmla="*/ 2147483647 w 462"/>
              <a:gd name="T123" fmla="*/ 2147483647 h 472"/>
              <a:gd name="T124" fmla="*/ 2147483647 w 462"/>
              <a:gd name="T125" fmla="*/ 2147483647 h 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2" h="472">
                <a:moveTo>
                  <a:pt x="453" y="374"/>
                </a:moveTo>
                <a:cubicBezTo>
                  <a:pt x="457" y="363"/>
                  <a:pt x="462" y="344"/>
                  <a:pt x="462" y="322"/>
                </a:cubicBezTo>
                <a:cubicBezTo>
                  <a:pt x="462" y="318"/>
                  <a:pt x="462" y="313"/>
                  <a:pt x="461" y="308"/>
                </a:cubicBezTo>
                <a:cubicBezTo>
                  <a:pt x="452" y="208"/>
                  <a:pt x="396" y="151"/>
                  <a:pt x="363" y="124"/>
                </a:cubicBezTo>
                <a:cubicBezTo>
                  <a:pt x="363" y="124"/>
                  <a:pt x="363" y="124"/>
                  <a:pt x="363" y="124"/>
                </a:cubicBezTo>
                <a:cubicBezTo>
                  <a:pt x="363" y="124"/>
                  <a:pt x="363" y="124"/>
                  <a:pt x="362" y="124"/>
                </a:cubicBezTo>
                <a:cubicBezTo>
                  <a:pt x="362" y="123"/>
                  <a:pt x="362" y="123"/>
                  <a:pt x="362" y="123"/>
                </a:cubicBezTo>
                <a:cubicBezTo>
                  <a:pt x="361" y="123"/>
                  <a:pt x="361" y="123"/>
                  <a:pt x="361" y="123"/>
                </a:cubicBezTo>
                <a:cubicBezTo>
                  <a:pt x="361" y="123"/>
                  <a:pt x="360" y="123"/>
                  <a:pt x="360" y="123"/>
                </a:cubicBezTo>
                <a:cubicBezTo>
                  <a:pt x="360" y="123"/>
                  <a:pt x="360" y="123"/>
                  <a:pt x="359" y="123"/>
                </a:cubicBezTo>
                <a:cubicBezTo>
                  <a:pt x="359" y="123"/>
                  <a:pt x="359" y="123"/>
                  <a:pt x="359" y="123"/>
                </a:cubicBezTo>
                <a:cubicBezTo>
                  <a:pt x="358" y="122"/>
                  <a:pt x="358" y="122"/>
                  <a:pt x="358" y="122"/>
                </a:cubicBezTo>
                <a:cubicBezTo>
                  <a:pt x="358" y="123"/>
                  <a:pt x="357" y="123"/>
                  <a:pt x="357" y="123"/>
                </a:cubicBezTo>
                <a:cubicBezTo>
                  <a:pt x="357" y="123"/>
                  <a:pt x="357" y="123"/>
                  <a:pt x="356" y="123"/>
                </a:cubicBezTo>
                <a:cubicBezTo>
                  <a:pt x="356" y="123"/>
                  <a:pt x="356" y="123"/>
                  <a:pt x="356" y="123"/>
                </a:cubicBezTo>
                <a:cubicBezTo>
                  <a:pt x="355" y="123"/>
                  <a:pt x="355" y="123"/>
                  <a:pt x="355" y="123"/>
                </a:cubicBezTo>
                <a:cubicBezTo>
                  <a:pt x="355" y="123"/>
                  <a:pt x="355" y="123"/>
                  <a:pt x="354" y="124"/>
                </a:cubicBezTo>
                <a:cubicBezTo>
                  <a:pt x="354" y="124"/>
                  <a:pt x="354" y="124"/>
                  <a:pt x="354" y="124"/>
                </a:cubicBezTo>
                <a:cubicBezTo>
                  <a:pt x="353" y="124"/>
                  <a:pt x="353" y="124"/>
                  <a:pt x="353" y="124"/>
                </a:cubicBezTo>
                <a:cubicBezTo>
                  <a:pt x="353" y="125"/>
                  <a:pt x="353" y="125"/>
                  <a:pt x="353" y="125"/>
                </a:cubicBezTo>
                <a:cubicBezTo>
                  <a:pt x="353" y="125"/>
                  <a:pt x="352" y="125"/>
                  <a:pt x="352" y="125"/>
                </a:cubicBezTo>
                <a:cubicBezTo>
                  <a:pt x="352" y="125"/>
                  <a:pt x="352" y="125"/>
                  <a:pt x="352" y="125"/>
                </a:cubicBezTo>
                <a:cubicBezTo>
                  <a:pt x="352" y="125"/>
                  <a:pt x="352" y="125"/>
                  <a:pt x="352" y="126"/>
                </a:cubicBezTo>
                <a:cubicBezTo>
                  <a:pt x="352" y="126"/>
                  <a:pt x="352" y="126"/>
                  <a:pt x="351" y="126"/>
                </a:cubicBezTo>
                <a:cubicBezTo>
                  <a:pt x="351" y="126"/>
                  <a:pt x="351" y="127"/>
                  <a:pt x="351" y="127"/>
                </a:cubicBezTo>
                <a:cubicBezTo>
                  <a:pt x="351" y="127"/>
                  <a:pt x="351" y="127"/>
                  <a:pt x="351" y="128"/>
                </a:cubicBezTo>
                <a:cubicBezTo>
                  <a:pt x="351" y="128"/>
                  <a:pt x="351" y="128"/>
                  <a:pt x="350" y="128"/>
                </a:cubicBezTo>
                <a:cubicBezTo>
                  <a:pt x="350" y="129"/>
                  <a:pt x="350" y="129"/>
                  <a:pt x="350" y="129"/>
                </a:cubicBezTo>
                <a:cubicBezTo>
                  <a:pt x="350" y="129"/>
                  <a:pt x="350" y="130"/>
                  <a:pt x="350" y="130"/>
                </a:cubicBezTo>
                <a:cubicBezTo>
                  <a:pt x="350" y="130"/>
                  <a:pt x="350" y="130"/>
                  <a:pt x="350" y="131"/>
                </a:cubicBezTo>
                <a:cubicBezTo>
                  <a:pt x="350" y="131"/>
                  <a:pt x="350" y="131"/>
                  <a:pt x="350" y="131"/>
                </a:cubicBezTo>
                <a:cubicBezTo>
                  <a:pt x="350" y="132"/>
                  <a:pt x="350" y="132"/>
                  <a:pt x="350" y="132"/>
                </a:cubicBezTo>
                <a:cubicBezTo>
                  <a:pt x="350" y="132"/>
                  <a:pt x="351" y="133"/>
                  <a:pt x="351" y="133"/>
                </a:cubicBezTo>
                <a:cubicBezTo>
                  <a:pt x="351" y="133"/>
                  <a:pt x="351" y="133"/>
                  <a:pt x="351" y="133"/>
                </a:cubicBezTo>
                <a:cubicBezTo>
                  <a:pt x="351" y="134"/>
                  <a:pt x="352" y="135"/>
                  <a:pt x="353" y="136"/>
                </a:cubicBezTo>
                <a:cubicBezTo>
                  <a:pt x="357" y="140"/>
                  <a:pt x="361" y="145"/>
                  <a:pt x="366" y="151"/>
                </a:cubicBezTo>
                <a:cubicBezTo>
                  <a:pt x="366" y="152"/>
                  <a:pt x="367" y="153"/>
                  <a:pt x="368" y="153"/>
                </a:cubicBezTo>
                <a:cubicBezTo>
                  <a:pt x="368" y="154"/>
                  <a:pt x="369" y="155"/>
                  <a:pt x="369" y="156"/>
                </a:cubicBezTo>
                <a:cubicBezTo>
                  <a:pt x="370" y="157"/>
                  <a:pt x="371" y="158"/>
                  <a:pt x="372" y="160"/>
                </a:cubicBezTo>
                <a:cubicBezTo>
                  <a:pt x="372" y="160"/>
                  <a:pt x="373" y="160"/>
                  <a:pt x="373" y="160"/>
                </a:cubicBezTo>
                <a:cubicBezTo>
                  <a:pt x="383" y="175"/>
                  <a:pt x="393" y="194"/>
                  <a:pt x="400" y="217"/>
                </a:cubicBezTo>
                <a:cubicBezTo>
                  <a:pt x="400" y="217"/>
                  <a:pt x="400" y="217"/>
                  <a:pt x="400" y="217"/>
                </a:cubicBezTo>
                <a:cubicBezTo>
                  <a:pt x="401" y="220"/>
                  <a:pt x="402" y="222"/>
                  <a:pt x="402" y="225"/>
                </a:cubicBezTo>
                <a:cubicBezTo>
                  <a:pt x="402" y="225"/>
                  <a:pt x="402" y="225"/>
                  <a:pt x="402" y="225"/>
                </a:cubicBezTo>
                <a:cubicBezTo>
                  <a:pt x="405" y="238"/>
                  <a:pt x="407" y="251"/>
                  <a:pt x="407" y="265"/>
                </a:cubicBezTo>
                <a:cubicBezTo>
                  <a:pt x="407" y="265"/>
                  <a:pt x="407" y="265"/>
                  <a:pt x="407" y="265"/>
                </a:cubicBezTo>
                <a:cubicBezTo>
                  <a:pt x="406" y="279"/>
                  <a:pt x="404" y="293"/>
                  <a:pt x="402" y="305"/>
                </a:cubicBezTo>
                <a:cubicBezTo>
                  <a:pt x="402" y="305"/>
                  <a:pt x="402" y="305"/>
                  <a:pt x="402" y="305"/>
                </a:cubicBezTo>
                <a:cubicBezTo>
                  <a:pt x="400" y="313"/>
                  <a:pt x="398" y="320"/>
                  <a:pt x="396" y="326"/>
                </a:cubicBezTo>
                <a:cubicBezTo>
                  <a:pt x="394" y="332"/>
                  <a:pt x="391" y="337"/>
                  <a:pt x="389" y="343"/>
                </a:cubicBezTo>
                <a:cubicBezTo>
                  <a:pt x="389" y="343"/>
                  <a:pt x="388" y="343"/>
                  <a:pt x="388" y="343"/>
                </a:cubicBezTo>
                <a:cubicBezTo>
                  <a:pt x="387" y="343"/>
                  <a:pt x="386" y="342"/>
                  <a:pt x="385" y="342"/>
                </a:cubicBezTo>
                <a:cubicBezTo>
                  <a:pt x="385" y="342"/>
                  <a:pt x="385" y="342"/>
                  <a:pt x="385" y="342"/>
                </a:cubicBezTo>
                <a:cubicBezTo>
                  <a:pt x="384" y="342"/>
                  <a:pt x="383" y="342"/>
                  <a:pt x="382" y="342"/>
                </a:cubicBezTo>
                <a:cubicBezTo>
                  <a:pt x="382" y="342"/>
                  <a:pt x="381" y="342"/>
                  <a:pt x="381" y="342"/>
                </a:cubicBezTo>
                <a:cubicBezTo>
                  <a:pt x="379" y="342"/>
                  <a:pt x="377" y="342"/>
                  <a:pt x="376" y="343"/>
                </a:cubicBezTo>
                <a:cubicBezTo>
                  <a:pt x="375" y="343"/>
                  <a:pt x="375" y="344"/>
                  <a:pt x="374" y="344"/>
                </a:cubicBezTo>
                <a:cubicBezTo>
                  <a:pt x="374" y="344"/>
                  <a:pt x="374" y="345"/>
                  <a:pt x="373" y="345"/>
                </a:cubicBezTo>
                <a:cubicBezTo>
                  <a:pt x="373" y="345"/>
                  <a:pt x="373" y="346"/>
                  <a:pt x="372" y="346"/>
                </a:cubicBezTo>
                <a:cubicBezTo>
                  <a:pt x="372" y="346"/>
                  <a:pt x="372" y="346"/>
                  <a:pt x="372" y="346"/>
                </a:cubicBezTo>
                <a:cubicBezTo>
                  <a:pt x="370" y="349"/>
                  <a:pt x="369" y="352"/>
                  <a:pt x="369" y="355"/>
                </a:cubicBezTo>
                <a:cubicBezTo>
                  <a:pt x="369" y="356"/>
                  <a:pt x="369" y="358"/>
                  <a:pt x="370" y="359"/>
                </a:cubicBezTo>
                <a:cubicBezTo>
                  <a:pt x="370" y="360"/>
                  <a:pt x="370" y="360"/>
                  <a:pt x="370" y="360"/>
                </a:cubicBezTo>
                <a:cubicBezTo>
                  <a:pt x="370" y="360"/>
                  <a:pt x="370" y="360"/>
                  <a:pt x="370" y="360"/>
                </a:cubicBezTo>
                <a:cubicBezTo>
                  <a:pt x="370" y="361"/>
                  <a:pt x="370" y="361"/>
                  <a:pt x="370" y="362"/>
                </a:cubicBezTo>
                <a:cubicBezTo>
                  <a:pt x="370" y="362"/>
                  <a:pt x="370" y="362"/>
                  <a:pt x="370" y="362"/>
                </a:cubicBezTo>
                <a:cubicBezTo>
                  <a:pt x="370" y="363"/>
                  <a:pt x="371" y="364"/>
                  <a:pt x="371" y="366"/>
                </a:cubicBezTo>
                <a:cubicBezTo>
                  <a:pt x="371" y="367"/>
                  <a:pt x="372" y="369"/>
                  <a:pt x="372" y="371"/>
                </a:cubicBezTo>
                <a:cubicBezTo>
                  <a:pt x="370" y="374"/>
                  <a:pt x="367" y="377"/>
                  <a:pt x="365" y="380"/>
                </a:cubicBezTo>
                <a:cubicBezTo>
                  <a:pt x="329" y="422"/>
                  <a:pt x="278" y="444"/>
                  <a:pt x="227" y="444"/>
                </a:cubicBezTo>
                <a:cubicBezTo>
                  <a:pt x="202" y="444"/>
                  <a:pt x="177" y="439"/>
                  <a:pt x="154" y="428"/>
                </a:cubicBezTo>
                <a:cubicBezTo>
                  <a:pt x="143" y="423"/>
                  <a:pt x="133" y="417"/>
                  <a:pt x="124" y="410"/>
                </a:cubicBezTo>
                <a:cubicBezTo>
                  <a:pt x="124" y="410"/>
                  <a:pt x="124" y="410"/>
                  <a:pt x="124" y="410"/>
                </a:cubicBezTo>
                <a:cubicBezTo>
                  <a:pt x="122" y="409"/>
                  <a:pt x="121" y="408"/>
                  <a:pt x="120" y="407"/>
                </a:cubicBezTo>
                <a:cubicBezTo>
                  <a:pt x="119" y="406"/>
                  <a:pt x="119" y="406"/>
                  <a:pt x="118" y="405"/>
                </a:cubicBezTo>
                <a:cubicBezTo>
                  <a:pt x="117" y="404"/>
                  <a:pt x="115" y="403"/>
                  <a:pt x="114" y="402"/>
                </a:cubicBezTo>
                <a:cubicBezTo>
                  <a:pt x="114" y="402"/>
                  <a:pt x="113" y="401"/>
                  <a:pt x="113" y="401"/>
                </a:cubicBezTo>
                <a:cubicBezTo>
                  <a:pt x="111" y="400"/>
                  <a:pt x="110" y="398"/>
                  <a:pt x="109" y="397"/>
                </a:cubicBezTo>
                <a:cubicBezTo>
                  <a:pt x="109" y="397"/>
                  <a:pt x="108" y="397"/>
                  <a:pt x="108" y="396"/>
                </a:cubicBezTo>
                <a:cubicBezTo>
                  <a:pt x="96" y="385"/>
                  <a:pt x="86" y="374"/>
                  <a:pt x="80" y="365"/>
                </a:cubicBezTo>
                <a:cubicBezTo>
                  <a:pt x="83" y="364"/>
                  <a:pt x="85" y="361"/>
                  <a:pt x="86" y="359"/>
                </a:cubicBezTo>
                <a:cubicBezTo>
                  <a:pt x="87" y="357"/>
                  <a:pt x="87" y="355"/>
                  <a:pt x="87" y="353"/>
                </a:cubicBezTo>
                <a:cubicBezTo>
                  <a:pt x="87" y="350"/>
                  <a:pt x="85" y="346"/>
                  <a:pt x="83" y="344"/>
                </a:cubicBezTo>
                <a:cubicBezTo>
                  <a:pt x="83" y="344"/>
                  <a:pt x="82" y="343"/>
                  <a:pt x="81" y="343"/>
                </a:cubicBezTo>
                <a:cubicBezTo>
                  <a:pt x="80" y="342"/>
                  <a:pt x="78" y="341"/>
                  <a:pt x="76" y="340"/>
                </a:cubicBezTo>
                <a:cubicBezTo>
                  <a:pt x="76" y="340"/>
                  <a:pt x="75" y="340"/>
                  <a:pt x="75" y="340"/>
                </a:cubicBezTo>
                <a:cubicBezTo>
                  <a:pt x="75" y="340"/>
                  <a:pt x="75" y="340"/>
                  <a:pt x="75" y="340"/>
                </a:cubicBezTo>
                <a:cubicBezTo>
                  <a:pt x="74" y="340"/>
                  <a:pt x="72" y="339"/>
                  <a:pt x="71" y="338"/>
                </a:cubicBezTo>
                <a:cubicBezTo>
                  <a:pt x="70" y="338"/>
                  <a:pt x="70" y="338"/>
                  <a:pt x="70" y="338"/>
                </a:cubicBezTo>
                <a:cubicBezTo>
                  <a:pt x="70" y="338"/>
                  <a:pt x="69" y="338"/>
                  <a:pt x="68" y="337"/>
                </a:cubicBezTo>
                <a:cubicBezTo>
                  <a:pt x="68" y="337"/>
                  <a:pt x="67" y="337"/>
                  <a:pt x="67" y="337"/>
                </a:cubicBezTo>
                <a:cubicBezTo>
                  <a:pt x="67" y="337"/>
                  <a:pt x="66" y="336"/>
                  <a:pt x="65" y="336"/>
                </a:cubicBezTo>
                <a:cubicBezTo>
                  <a:pt x="64" y="336"/>
                  <a:pt x="63" y="335"/>
                  <a:pt x="62" y="335"/>
                </a:cubicBezTo>
                <a:cubicBezTo>
                  <a:pt x="52" y="313"/>
                  <a:pt x="48" y="289"/>
                  <a:pt x="48" y="264"/>
                </a:cubicBezTo>
                <a:cubicBezTo>
                  <a:pt x="48" y="244"/>
                  <a:pt x="51" y="224"/>
                  <a:pt x="58" y="205"/>
                </a:cubicBezTo>
                <a:cubicBezTo>
                  <a:pt x="58" y="205"/>
                  <a:pt x="58" y="205"/>
                  <a:pt x="58" y="205"/>
                </a:cubicBezTo>
                <a:cubicBezTo>
                  <a:pt x="58" y="204"/>
                  <a:pt x="58" y="203"/>
                  <a:pt x="59" y="202"/>
                </a:cubicBezTo>
                <a:cubicBezTo>
                  <a:pt x="59" y="201"/>
                  <a:pt x="59" y="201"/>
                  <a:pt x="59" y="201"/>
                </a:cubicBezTo>
                <a:cubicBezTo>
                  <a:pt x="60" y="200"/>
                  <a:pt x="60" y="198"/>
                  <a:pt x="61" y="197"/>
                </a:cubicBezTo>
                <a:cubicBezTo>
                  <a:pt x="61" y="197"/>
                  <a:pt x="61" y="196"/>
                  <a:pt x="61" y="196"/>
                </a:cubicBezTo>
                <a:cubicBezTo>
                  <a:pt x="62" y="195"/>
                  <a:pt x="62" y="194"/>
                  <a:pt x="63" y="193"/>
                </a:cubicBezTo>
                <a:cubicBezTo>
                  <a:pt x="63" y="192"/>
                  <a:pt x="63" y="192"/>
                  <a:pt x="64" y="191"/>
                </a:cubicBezTo>
                <a:cubicBezTo>
                  <a:pt x="64" y="190"/>
                  <a:pt x="64" y="189"/>
                  <a:pt x="65" y="188"/>
                </a:cubicBezTo>
                <a:cubicBezTo>
                  <a:pt x="65" y="188"/>
                  <a:pt x="65" y="187"/>
                  <a:pt x="66" y="186"/>
                </a:cubicBezTo>
                <a:cubicBezTo>
                  <a:pt x="66" y="186"/>
                  <a:pt x="66" y="185"/>
                  <a:pt x="67" y="184"/>
                </a:cubicBezTo>
                <a:cubicBezTo>
                  <a:pt x="67" y="183"/>
                  <a:pt x="68" y="183"/>
                  <a:pt x="68" y="182"/>
                </a:cubicBezTo>
                <a:cubicBezTo>
                  <a:pt x="68" y="181"/>
                  <a:pt x="69" y="180"/>
                  <a:pt x="69" y="179"/>
                </a:cubicBezTo>
                <a:cubicBezTo>
                  <a:pt x="70" y="179"/>
                  <a:pt x="70" y="178"/>
                  <a:pt x="70" y="178"/>
                </a:cubicBezTo>
                <a:cubicBezTo>
                  <a:pt x="71" y="177"/>
                  <a:pt x="71" y="176"/>
                  <a:pt x="72" y="175"/>
                </a:cubicBezTo>
                <a:cubicBezTo>
                  <a:pt x="72" y="174"/>
                  <a:pt x="73" y="174"/>
                  <a:pt x="73" y="173"/>
                </a:cubicBezTo>
                <a:cubicBezTo>
                  <a:pt x="74" y="172"/>
                  <a:pt x="74" y="171"/>
                  <a:pt x="75" y="169"/>
                </a:cubicBezTo>
                <a:cubicBezTo>
                  <a:pt x="75" y="169"/>
                  <a:pt x="76" y="169"/>
                  <a:pt x="76" y="168"/>
                </a:cubicBezTo>
                <a:cubicBezTo>
                  <a:pt x="79" y="164"/>
                  <a:pt x="82" y="159"/>
                  <a:pt x="86" y="154"/>
                </a:cubicBezTo>
                <a:cubicBezTo>
                  <a:pt x="86" y="154"/>
                  <a:pt x="87" y="153"/>
                  <a:pt x="87" y="153"/>
                </a:cubicBezTo>
                <a:cubicBezTo>
                  <a:pt x="88" y="152"/>
                  <a:pt x="89" y="150"/>
                  <a:pt x="90" y="149"/>
                </a:cubicBezTo>
                <a:cubicBezTo>
                  <a:pt x="91" y="148"/>
                  <a:pt x="91" y="148"/>
                  <a:pt x="91" y="148"/>
                </a:cubicBezTo>
                <a:cubicBezTo>
                  <a:pt x="92" y="147"/>
                  <a:pt x="93" y="145"/>
                  <a:pt x="95" y="144"/>
                </a:cubicBezTo>
                <a:cubicBezTo>
                  <a:pt x="95" y="144"/>
                  <a:pt x="95" y="143"/>
                  <a:pt x="95" y="143"/>
                </a:cubicBezTo>
                <a:cubicBezTo>
                  <a:pt x="96" y="142"/>
                  <a:pt x="98" y="140"/>
                  <a:pt x="99" y="139"/>
                </a:cubicBezTo>
                <a:cubicBezTo>
                  <a:pt x="99" y="139"/>
                  <a:pt x="99" y="139"/>
                  <a:pt x="100" y="138"/>
                </a:cubicBezTo>
                <a:cubicBezTo>
                  <a:pt x="101" y="137"/>
                  <a:pt x="103" y="135"/>
                  <a:pt x="104" y="134"/>
                </a:cubicBezTo>
                <a:cubicBezTo>
                  <a:pt x="104" y="134"/>
                  <a:pt x="104" y="134"/>
                  <a:pt x="104" y="133"/>
                </a:cubicBezTo>
                <a:cubicBezTo>
                  <a:pt x="106" y="132"/>
                  <a:pt x="108" y="130"/>
                  <a:pt x="110" y="129"/>
                </a:cubicBezTo>
                <a:cubicBezTo>
                  <a:pt x="116" y="123"/>
                  <a:pt x="123" y="118"/>
                  <a:pt x="130" y="114"/>
                </a:cubicBezTo>
                <a:cubicBezTo>
                  <a:pt x="131" y="113"/>
                  <a:pt x="133" y="112"/>
                  <a:pt x="134" y="111"/>
                </a:cubicBezTo>
                <a:cubicBezTo>
                  <a:pt x="135" y="110"/>
                  <a:pt x="136" y="110"/>
                  <a:pt x="137" y="109"/>
                </a:cubicBezTo>
                <a:cubicBezTo>
                  <a:pt x="138" y="109"/>
                  <a:pt x="139" y="108"/>
                  <a:pt x="140" y="108"/>
                </a:cubicBezTo>
                <a:cubicBezTo>
                  <a:pt x="141" y="107"/>
                  <a:pt x="143" y="106"/>
                  <a:pt x="144" y="105"/>
                </a:cubicBezTo>
                <a:cubicBezTo>
                  <a:pt x="145" y="105"/>
                  <a:pt x="145" y="105"/>
                  <a:pt x="146" y="105"/>
                </a:cubicBezTo>
                <a:cubicBezTo>
                  <a:pt x="148" y="103"/>
                  <a:pt x="151" y="102"/>
                  <a:pt x="153" y="101"/>
                </a:cubicBezTo>
                <a:cubicBezTo>
                  <a:pt x="153" y="101"/>
                  <a:pt x="153" y="101"/>
                  <a:pt x="153" y="101"/>
                </a:cubicBezTo>
                <a:cubicBezTo>
                  <a:pt x="158" y="99"/>
                  <a:pt x="163" y="97"/>
                  <a:pt x="168" y="96"/>
                </a:cubicBezTo>
                <a:cubicBezTo>
                  <a:pt x="168" y="96"/>
                  <a:pt x="168" y="96"/>
                  <a:pt x="168" y="96"/>
                </a:cubicBezTo>
                <a:cubicBezTo>
                  <a:pt x="171" y="95"/>
                  <a:pt x="173" y="94"/>
                  <a:pt x="175" y="93"/>
                </a:cubicBezTo>
                <a:cubicBezTo>
                  <a:pt x="176" y="93"/>
                  <a:pt x="176" y="93"/>
                  <a:pt x="176" y="93"/>
                </a:cubicBezTo>
                <a:cubicBezTo>
                  <a:pt x="178" y="93"/>
                  <a:pt x="180" y="92"/>
                  <a:pt x="182" y="92"/>
                </a:cubicBezTo>
                <a:cubicBezTo>
                  <a:pt x="183" y="91"/>
                  <a:pt x="183" y="91"/>
                  <a:pt x="184" y="91"/>
                </a:cubicBezTo>
                <a:cubicBezTo>
                  <a:pt x="185" y="91"/>
                  <a:pt x="187" y="90"/>
                  <a:pt x="189" y="90"/>
                </a:cubicBezTo>
                <a:cubicBezTo>
                  <a:pt x="189" y="90"/>
                  <a:pt x="190" y="90"/>
                  <a:pt x="191" y="89"/>
                </a:cubicBezTo>
                <a:cubicBezTo>
                  <a:pt x="193" y="89"/>
                  <a:pt x="194" y="89"/>
                  <a:pt x="196" y="88"/>
                </a:cubicBezTo>
                <a:cubicBezTo>
                  <a:pt x="198" y="88"/>
                  <a:pt x="199" y="88"/>
                  <a:pt x="200" y="88"/>
                </a:cubicBezTo>
                <a:cubicBezTo>
                  <a:pt x="201" y="87"/>
                  <a:pt x="201" y="87"/>
                  <a:pt x="202" y="87"/>
                </a:cubicBezTo>
                <a:cubicBezTo>
                  <a:pt x="203" y="87"/>
                  <a:pt x="205" y="87"/>
                  <a:pt x="206" y="87"/>
                </a:cubicBezTo>
                <a:cubicBezTo>
                  <a:pt x="206" y="87"/>
                  <a:pt x="207" y="86"/>
                  <a:pt x="207" y="86"/>
                </a:cubicBezTo>
                <a:cubicBezTo>
                  <a:pt x="209" y="86"/>
                  <a:pt x="210" y="86"/>
                  <a:pt x="211" y="86"/>
                </a:cubicBezTo>
                <a:cubicBezTo>
                  <a:pt x="212" y="86"/>
                  <a:pt x="212" y="86"/>
                  <a:pt x="212" y="86"/>
                </a:cubicBezTo>
                <a:cubicBezTo>
                  <a:pt x="215" y="86"/>
                  <a:pt x="218" y="85"/>
                  <a:pt x="220" y="85"/>
                </a:cubicBezTo>
                <a:cubicBezTo>
                  <a:pt x="220" y="86"/>
                  <a:pt x="220" y="87"/>
                  <a:pt x="220" y="88"/>
                </a:cubicBezTo>
                <a:cubicBezTo>
                  <a:pt x="221" y="90"/>
                  <a:pt x="222" y="92"/>
                  <a:pt x="223" y="94"/>
                </a:cubicBezTo>
                <a:cubicBezTo>
                  <a:pt x="225" y="97"/>
                  <a:pt x="229" y="99"/>
                  <a:pt x="233" y="99"/>
                </a:cubicBezTo>
                <a:cubicBezTo>
                  <a:pt x="237" y="99"/>
                  <a:pt x="241" y="97"/>
                  <a:pt x="243" y="95"/>
                </a:cubicBezTo>
                <a:cubicBezTo>
                  <a:pt x="244" y="95"/>
                  <a:pt x="244" y="95"/>
                  <a:pt x="244" y="94"/>
                </a:cubicBezTo>
                <a:cubicBezTo>
                  <a:pt x="244" y="94"/>
                  <a:pt x="244" y="94"/>
                  <a:pt x="244" y="94"/>
                </a:cubicBezTo>
                <a:cubicBezTo>
                  <a:pt x="244" y="94"/>
                  <a:pt x="245" y="93"/>
                  <a:pt x="245" y="93"/>
                </a:cubicBezTo>
                <a:cubicBezTo>
                  <a:pt x="246" y="93"/>
                  <a:pt x="246" y="93"/>
                  <a:pt x="246" y="93"/>
                </a:cubicBezTo>
                <a:cubicBezTo>
                  <a:pt x="246" y="93"/>
                  <a:pt x="246" y="92"/>
                  <a:pt x="246" y="92"/>
                </a:cubicBezTo>
                <a:cubicBezTo>
                  <a:pt x="248" y="91"/>
                  <a:pt x="251" y="89"/>
                  <a:pt x="253" y="87"/>
                </a:cubicBezTo>
                <a:cubicBezTo>
                  <a:pt x="278" y="90"/>
                  <a:pt x="307" y="102"/>
                  <a:pt x="330" y="116"/>
                </a:cubicBezTo>
                <a:cubicBezTo>
                  <a:pt x="333" y="119"/>
                  <a:pt x="338" y="118"/>
                  <a:pt x="341" y="114"/>
                </a:cubicBezTo>
                <a:cubicBezTo>
                  <a:pt x="343" y="110"/>
                  <a:pt x="342" y="105"/>
                  <a:pt x="338" y="103"/>
                </a:cubicBezTo>
                <a:cubicBezTo>
                  <a:pt x="319" y="90"/>
                  <a:pt x="293" y="79"/>
                  <a:pt x="271" y="74"/>
                </a:cubicBezTo>
                <a:cubicBezTo>
                  <a:pt x="277" y="69"/>
                  <a:pt x="282" y="65"/>
                  <a:pt x="284" y="64"/>
                </a:cubicBezTo>
                <a:cubicBezTo>
                  <a:pt x="287" y="61"/>
                  <a:pt x="290" y="56"/>
                  <a:pt x="290" y="51"/>
                </a:cubicBezTo>
                <a:cubicBezTo>
                  <a:pt x="290" y="51"/>
                  <a:pt x="290" y="51"/>
                  <a:pt x="290" y="51"/>
                </a:cubicBezTo>
                <a:cubicBezTo>
                  <a:pt x="290" y="45"/>
                  <a:pt x="286" y="40"/>
                  <a:pt x="283" y="38"/>
                </a:cubicBezTo>
                <a:cubicBezTo>
                  <a:pt x="279" y="35"/>
                  <a:pt x="243" y="5"/>
                  <a:pt x="240" y="4"/>
                </a:cubicBezTo>
                <a:cubicBezTo>
                  <a:pt x="238" y="1"/>
                  <a:pt x="234" y="0"/>
                  <a:pt x="230" y="0"/>
                </a:cubicBezTo>
                <a:cubicBezTo>
                  <a:pt x="227" y="0"/>
                  <a:pt x="222" y="2"/>
                  <a:pt x="220" y="5"/>
                </a:cubicBezTo>
                <a:cubicBezTo>
                  <a:pt x="218" y="8"/>
                  <a:pt x="218" y="11"/>
                  <a:pt x="218" y="14"/>
                </a:cubicBezTo>
                <a:cubicBezTo>
                  <a:pt x="203" y="16"/>
                  <a:pt x="179" y="22"/>
                  <a:pt x="155" y="38"/>
                </a:cubicBezTo>
                <a:cubicBezTo>
                  <a:pt x="34" y="118"/>
                  <a:pt x="33" y="238"/>
                  <a:pt x="33" y="242"/>
                </a:cubicBezTo>
                <a:cubicBezTo>
                  <a:pt x="33" y="242"/>
                  <a:pt x="33" y="242"/>
                  <a:pt x="33" y="242"/>
                </a:cubicBezTo>
                <a:cubicBezTo>
                  <a:pt x="32" y="250"/>
                  <a:pt x="32" y="257"/>
                  <a:pt x="32" y="264"/>
                </a:cubicBezTo>
                <a:cubicBezTo>
                  <a:pt x="32" y="286"/>
                  <a:pt x="35" y="307"/>
                  <a:pt x="42" y="327"/>
                </a:cubicBezTo>
                <a:cubicBezTo>
                  <a:pt x="36" y="325"/>
                  <a:pt x="31" y="323"/>
                  <a:pt x="29" y="322"/>
                </a:cubicBezTo>
                <a:cubicBezTo>
                  <a:pt x="27" y="322"/>
                  <a:pt x="25" y="321"/>
                  <a:pt x="23" y="321"/>
                </a:cubicBezTo>
                <a:cubicBezTo>
                  <a:pt x="20" y="321"/>
                  <a:pt x="17" y="322"/>
                  <a:pt x="14" y="324"/>
                </a:cubicBezTo>
                <a:cubicBezTo>
                  <a:pt x="10" y="327"/>
                  <a:pt x="7" y="332"/>
                  <a:pt x="7" y="336"/>
                </a:cubicBezTo>
                <a:cubicBezTo>
                  <a:pt x="7" y="342"/>
                  <a:pt x="0" y="388"/>
                  <a:pt x="0" y="391"/>
                </a:cubicBezTo>
                <a:cubicBezTo>
                  <a:pt x="0" y="391"/>
                  <a:pt x="0" y="392"/>
                  <a:pt x="0" y="393"/>
                </a:cubicBezTo>
                <a:cubicBezTo>
                  <a:pt x="0" y="396"/>
                  <a:pt x="1" y="399"/>
                  <a:pt x="3" y="402"/>
                </a:cubicBezTo>
                <a:cubicBezTo>
                  <a:pt x="5" y="405"/>
                  <a:pt x="9" y="407"/>
                  <a:pt x="13" y="407"/>
                </a:cubicBezTo>
                <a:cubicBezTo>
                  <a:pt x="16" y="407"/>
                  <a:pt x="18" y="406"/>
                  <a:pt x="21" y="405"/>
                </a:cubicBezTo>
                <a:cubicBezTo>
                  <a:pt x="30" y="416"/>
                  <a:pt x="48" y="433"/>
                  <a:pt x="74" y="445"/>
                </a:cubicBezTo>
                <a:cubicBezTo>
                  <a:pt x="116" y="465"/>
                  <a:pt x="156" y="472"/>
                  <a:pt x="190" y="472"/>
                </a:cubicBezTo>
                <a:cubicBezTo>
                  <a:pt x="260" y="472"/>
                  <a:pt x="308" y="443"/>
                  <a:pt x="312" y="440"/>
                </a:cubicBezTo>
                <a:cubicBezTo>
                  <a:pt x="312" y="440"/>
                  <a:pt x="312" y="440"/>
                  <a:pt x="312" y="440"/>
                </a:cubicBezTo>
                <a:cubicBezTo>
                  <a:pt x="312" y="440"/>
                  <a:pt x="313" y="440"/>
                  <a:pt x="313" y="440"/>
                </a:cubicBezTo>
                <a:cubicBezTo>
                  <a:pt x="336" y="429"/>
                  <a:pt x="357" y="413"/>
                  <a:pt x="375" y="392"/>
                </a:cubicBezTo>
                <a:cubicBezTo>
                  <a:pt x="377" y="400"/>
                  <a:pt x="378" y="407"/>
                  <a:pt x="378" y="410"/>
                </a:cubicBezTo>
                <a:cubicBezTo>
                  <a:pt x="379" y="414"/>
                  <a:pt x="382" y="419"/>
                  <a:pt x="387" y="421"/>
                </a:cubicBezTo>
                <a:cubicBezTo>
                  <a:pt x="389" y="422"/>
                  <a:pt x="392" y="423"/>
                  <a:pt x="394" y="423"/>
                </a:cubicBezTo>
                <a:cubicBezTo>
                  <a:pt x="394" y="423"/>
                  <a:pt x="394" y="423"/>
                  <a:pt x="394" y="423"/>
                </a:cubicBezTo>
                <a:cubicBezTo>
                  <a:pt x="397" y="423"/>
                  <a:pt x="399" y="422"/>
                  <a:pt x="401" y="421"/>
                </a:cubicBezTo>
                <a:cubicBezTo>
                  <a:pt x="406" y="419"/>
                  <a:pt x="449" y="400"/>
                  <a:pt x="452" y="399"/>
                </a:cubicBezTo>
                <a:cubicBezTo>
                  <a:pt x="454" y="398"/>
                  <a:pt x="456" y="397"/>
                  <a:pt x="458" y="395"/>
                </a:cubicBezTo>
                <a:cubicBezTo>
                  <a:pt x="460" y="393"/>
                  <a:pt x="461" y="390"/>
                  <a:pt x="461" y="387"/>
                </a:cubicBezTo>
                <a:cubicBezTo>
                  <a:pt x="461" y="381"/>
                  <a:pt x="457" y="377"/>
                  <a:pt x="453" y="374"/>
                </a:cubicBezTo>
                <a:close/>
                <a:moveTo>
                  <a:pt x="164" y="51"/>
                </a:moveTo>
                <a:cubicBezTo>
                  <a:pt x="190" y="34"/>
                  <a:pt x="216" y="30"/>
                  <a:pt x="227" y="29"/>
                </a:cubicBezTo>
                <a:cubicBezTo>
                  <a:pt x="231" y="29"/>
                  <a:pt x="234" y="25"/>
                  <a:pt x="234" y="21"/>
                </a:cubicBezTo>
                <a:cubicBezTo>
                  <a:pt x="234" y="20"/>
                  <a:pt x="234" y="19"/>
                  <a:pt x="234" y="19"/>
                </a:cubicBezTo>
                <a:cubicBezTo>
                  <a:pt x="243" y="26"/>
                  <a:pt x="269" y="48"/>
                  <a:pt x="273" y="51"/>
                </a:cubicBezTo>
                <a:cubicBezTo>
                  <a:pt x="273" y="51"/>
                  <a:pt x="274" y="51"/>
                  <a:pt x="274" y="51"/>
                </a:cubicBezTo>
                <a:cubicBezTo>
                  <a:pt x="274" y="51"/>
                  <a:pt x="273" y="51"/>
                  <a:pt x="273" y="52"/>
                </a:cubicBezTo>
                <a:cubicBezTo>
                  <a:pt x="272" y="53"/>
                  <a:pt x="262" y="60"/>
                  <a:pt x="254" y="67"/>
                </a:cubicBezTo>
                <a:cubicBezTo>
                  <a:pt x="247" y="72"/>
                  <a:pt x="240" y="77"/>
                  <a:pt x="236" y="80"/>
                </a:cubicBezTo>
                <a:cubicBezTo>
                  <a:pt x="236" y="79"/>
                  <a:pt x="236" y="78"/>
                  <a:pt x="236" y="77"/>
                </a:cubicBezTo>
                <a:cubicBezTo>
                  <a:pt x="236" y="74"/>
                  <a:pt x="234" y="71"/>
                  <a:pt x="231" y="70"/>
                </a:cubicBezTo>
                <a:cubicBezTo>
                  <a:pt x="231" y="70"/>
                  <a:pt x="231" y="70"/>
                  <a:pt x="231" y="70"/>
                </a:cubicBezTo>
                <a:cubicBezTo>
                  <a:pt x="231" y="70"/>
                  <a:pt x="231" y="70"/>
                  <a:pt x="231" y="70"/>
                </a:cubicBezTo>
                <a:cubicBezTo>
                  <a:pt x="230" y="70"/>
                  <a:pt x="229" y="69"/>
                  <a:pt x="228" y="69"/>
                </a:cubicBezTo>
                <a:cubicBezTo>
                  <a:pt x="228" y="69"/>
                  <a:pt x="227" y="69"/>
                  <a:pt x="227" y="69"/>
                </a:cubicBezTo>
                <a:cubicBezTo>
                  <a:pt x="226" y="69"/>
                  <a:pt x="225" y="69"/>
                  <a:pt x="224" y="69"/>
                </a:cubicBezTo>
                <a:cubicBezTo>
                  <a:pt x="224" y="69"/>
                  <a:pt x="223" y="69"/>
                  <a:pt x="223" y="69"/>
                </a:cubicBezTo>
                <a:cubicBezTo>
                  <a:pt x="222" y="69"/>
                  <a:pt x="220" y="69"/>
                  <a:pt x="219" y="69"/>
                </a:cubicBezTo>
                <a:cubicBezTo>
                  <a:pt x="219" y="69"/>
                  <a:pt x="218" y="69"/>
                  <a:pt x="218" y="69"/>
                </a:cubicBezTo>
                <a:cubicBezTo>
                  <a:pt x="216" y="69"/>
                  <a:pt x="215" y="70"/>
                  <a:pt x="213" y="70"/>
                </a:cubicBezTo>
                <a:cubicBezTo>
                  <a:pt x="213" y="70"/>
                  <a:pt x="212" y="70"/>
                  <a:pt x="212" y="70"/>
                </a:cubicBezTo>
                <a:cubicBezTo>
                  <a:pt x="210" y="70"/>
                  <a:pt x="209" y="70"/>
                  <a:pt x="207" y="70"/>
                </a:cubicBezTo>
                <a:cubicBezTo>
                  <a:pt x="206" y="70"/>
                  <a:pt x="206" y="70"/>
                  <a:pt x="205" y="71"/>
                </a:cubicBezTo>
                <a:cubicBezTo>
                  <a:pt x="204" y="71"/>
                  <a:pt x="202" y="71"/>
                  <a:pt x="200" y="71"/>
                </a:cubicBezTo>
                <a:cubicBezTo>
                  <a:pt x="200" y="71"/>
                  <a:pt x="199" y="71"/>
                  <a:pt x="199" y="72"/>
                </a:cubicBezTo>
                <a:cubicBezTo>
                  <a:pt x="196" y="72"/>
                  <a:pt x="194" y="72"/>
                  <a:pt x="192" y="73"/>
                </a:cubicBezTo>
                <a:cubicBezTo>
                  <a:pt x="191" y="73"/>
                  <a:pt x="190" y="73"/>
                  <a:pt x="189" y="73"/>
                </a:cubicBezTo>
                <a:cubicBezTo>
                  <a:pt x="188" y="74"/>
                  <a:pt x="186" y="74"/>
                  <a:pt x="185" y="74"/>
                </a:cubicBezTo>
                <a:cubicBezTo>
                  <a:pt x="183" y="75"/>
                  <a:pt x="182" y="75"/>
                  <a:pt x="180" y="75"/>
                </a:cubicBezTo>
                <a:cubicBezTo>
                  <a:pt x="179" y="76"/>
                  <a:pt x="178" y="76"/>
                  <a:pt x="177" y="76"/>
                </a:cubicBezTo>
                <a:cubicBezTo>
                  <a:pt x="176" y="77"/>
                  <a:pt x="174" y="77"/>
                  <a:pt x="172" y="78"/>
                </a:cubicBezTo>
                <a:cubicBezTo>
                  <a:pt x="172" y="78"/>
                  <a:pt x="171" y="78"/>
                  <a:pt x="170" y="78"/>
                </a:cubicBezTo>
                <a:cubicBezTo>
                  <a:pt x="168" y="79"/>
                  <a:pt x="166" y="79"/>
                  <a:pt x="164" y="80"/>
                </a:cubicBezTo>
                <a:cubicBezTo>
                  <a:pt x="164" y="80"/>
                  <a:pt x="164" y="80"/>
                  <a:pt x="164" y="80"/>
                </a:cubicBezTo>
                <a:cubicBezTo>
                  <a:pt x="157" y="83"/>
                  <a:pt x="150" y="85"/>
                  <a:pt x="143" y="88"/>
                </a:cubicBezTo>
                <a:cubicBezTo>
                  <a:pt x="143" y="88"/>
                  <a:pt x="143" y="89"/>
                  <a:pt x="142" y="89"/>
                </a:cubicBezTo>
                <a:cubicBezTo>
                  <a:pt x="141" y="89"/>
                  <a:pt x="139" y="90"/>
                  <a:pt x="137" y="91"/>
                </a:cubicBezTo>
                <a:cubicBezTo>
                  <a:pt x="136" y="92"/>
                  <a:pt x="135" y="92"/>
                  <a:pt x="134" y="93"/>
                </a:cubicBezTo>
                <a:cubicBezTo>
                  <a:pt x="133" y="93"/>
                  <a:pt x="131" y="94"/>
                  <a:pt x="130" y="95"/>
                </a:cubicBezTo>
                <a:cubicBezTo>
                  <a:pt x="128" y="96"/>
                  <a:pt x="127" y="97"/>
                  <a:pt x="125" y="97"/>
                </a:cubicBezTo>
                <a:cubicBezTo>
                  <a:pt x="125" y="98"/>
                  <a:pt x="124" y="99"/>
                  <a:pt x="123" y="99"/>
                </a:cubicBezTo>
                <a:cubicBezTo>
                  <a:pt x="122" y="99"/>
                  <a:pt x="122" y="100"/>
                  <a:pt x="121" y="100"/>
                </a:cubicBezTo>
                <a:cubicBezTo>
                  <a:pt x="121" y="100"/>
                  <a:pt x="120" y="101"/>
                  <a:pt x="120" y="101"/>
                </a:cubicBezTo>
                <a:cubicBezTo>
                  <a:pt x="113" y="106"/>
                  <a:pt x="106" y="111"/>
                  <a:pt x="99" y="116"/>
                </a:cubicBezTo>
                <a:cubicBezTo>
                  <a:pt x="99" y="117"/>
                  <a:pt x="98" y="117"/>
                  <a:pt x="98" y="118"/>
                </a:cubicBezTo>
                <a:cubicBezTo>
                  <a:pt x="96" y="120"/>
                  <a:pt x="94" y="121"/>
                  <a:pt x="93" y="122"/>
                </a:cubicBezTo>
                <a:cubicBezTo>
                  <a:pt x="92" y="123"/>
                  <a:pt x="91" y="124"/>
                  <a:pt x="90" y="125"/>
                </a:cubicBezTo>
                <a:cubicBezTo>
                  <a:pt x="89" y="126"/>
                  <a:pt x="88" y="128"/>
                  <a:pt x="87" y="129"/>
                </a:cubicBezTo>
                <a:cubicBezTo>
                  <a:pt x="86" y="129"/>
                  <a:pt x="86" y="130"/>
                  <a:pt x="85" y="130"/>
                </a:cubicBezTo>
                <a:cubicBezTo>
                  <a:pt x="102" y="103"/>
                  <a:pt x="127" y="75"/>
                  <a:pt x="164" y="51"/>
                </a:cubicBezTo>
                <a:close/>
                <a:moveTo>
                  <a:pt x="81" y="431"/>
                </a:moveTo>
                <a:cubicBezTo>
                  <a:pt x="81" y="431"/>
                  <a:pt x="81" y="431"/>
                  <a:pt x="81" y="431"/>
                </a:cubicBezTo>
                <a:cubicBezTo>
                  <a:pt x="53" y="418"/>
                  <a:pt x="36" y="398"/>
                  <a:pt x="29" y="389"/>
                </a:cubicBezTo>
                <a:cubicBezTo>
                  <a:pt x="26" y="386"/>
                  <a:pt x="22" y="385"/>
                  <a:pt x="18" y="387"/>
                </a:cubicBezTo>
                <a:cubicBezTo>
                  <a:pt x="18" y="388"/>
                  <a:pt x="17" y="388"/>
                  <a:pt x="17" y="388"/>
                </a:cubicBezTo>
                <a:cubicBezTo>
                  <a:pt x="18" y="376"/>
                  <a:pt x="23" y="343"/>
                  <a:pt x="23" y="338"/>
                </a:cubicBezTo>
                <a:cubicBezTo>
                  <a:pt x="23" y="338"/>
                  <a:pt x="23" y="338"/>
                  <a:pt x="23" y="337"/>
                </a:cubicBezTo>
                <a:cubicBezTo>
                  <a:pt x="23" y="337"/>
                  <a:pt x="24" y="337"/>
                  <a:pt x="24" y="338"/>
                </a:cubicBezTo>
                <a:cubicBezTo>
                  <a:pt x="26" y="338"/>
                  <a:pt x="37" y="342"/>
                  <a:pt x="47" y="346"/>
                </a:cubicBezTo>
                <a:cubicBezTo>
                  <a:pt x="49" y="347"/>
                  <a:pt x="51" y="348"/>
                  <a:pt x="53" y="349"/>
                </a:cubicBezTo>
                <a:cubicBezTo>
                  <a:pt x="53" y="349"/>
                  <a:pt x="53" y="349"/>
                  <a:pt x="53" y="349"/>
                </a:cubicBezTo>
                <a:cubicBezTo>
                  <a:pt x="54" y="349"/>
                  <a:pt x="54" y="349"/>
                  <a:pt x="55" y="350"/>
                </a:cubicBezTo>
                <a:cubicBezTo>
                  <a:pt x="55" y="350"/>
                  <a:pt x="56" y="350"/>
                  <a:pt x="56" y="350"/>
                </a:cubicBezTo>
                <a:cubicBezTo>
                  <a:pt x="57" y="350"/>
                  <a:pt x="57" y="350"/>
                  <a:pt x="58" y="351"/>
                </a:cubicBezTo>
                <a:cubicBezTo>
                  <a:pt x="59" y="351"/>
                  <a:pt x="60" y="351"/>
                  <a:pt x="61" y="352"/>
                </a:cubicBezTo>
                <a:cubicBezTo>
                  <a:pt x="61" y="352"/>
                  <a:pt x="61" y="352"/>
                  <a:pt x="62" y="352"/>
                </a:cubicBezTo>
                <a:cubicBezTo>
                  <a:pt x="63" y="352"/>
                  <a:pt x="63" y="353"/>
                  <a:pt x="64" y="353"/>
                </a:cubicBezTo>
                <a:cubicBezTo>
                  <a:pt x="65" y="353"/>
                  <a:pt x="65" y="353"/>
                  <a:pt x="65" y="353"/>
                </a:cubicBezTo>
                <a:cubicBezTo>
                  <a:pt x="66" y="354"/>
                  <a:pt x="67" y="354"/>
                  <a:pt x="68" y="354"/>
                </a:cubicBezTo>
                <a:cubicBezTo>
                  <a:pt x="68" y="354"/>
                  <a:pt x="67" y="355"/>
                  <a:pt x="67" y="355"/>
                </a:cubicBezTo>
                <a:cubicBezTo>
                  <a:pt x="67" y="355"/>
                  <a:pt x="66" y="356"/>
                  <a:pt x="65" y="356"/>
                </a:cubicBezTo>
                <a:cubicBezTo>
                  <a:pt x="62" y="358"/>
                  <a:pt x="60" y="363"/>
                  <a:pt x="62" y="367"/>
                </a:cubicBezTo>
                <a:cubicBezTo>
                  <a:pt x="63" y="368"/>
                  <a:pt x="64" y="369"/>
                  <a:pt x="65" y="371"/>
                </a:cubicBezTo>
                <a:cubicBezTo>
                  <a:pt x="65" y="371"/>
                  <a:pt x="65" y="371"/>
                  <a:pt x="65" y="372"/>
                </a:cubicBezTo>
                <a:cubicBezTo>
                  <a:pt x="66" y="373"/>
                  <a:pt x="67" y="374"/>
                  <a:pt x="68" y="376"/>
                </a:cubicBezTo>
                <a:cubicBezTo>
                  <a:pt x="68" y="376"/>
                  <a:pt x="69" y="376"/>
                  <a:pt x="69" y="377"/>
                </a:cubicBezTo>
                <a:cubicBezTo>
                  <a:pt x="70" y="378"/>
                  <a:pt x="71" y="379"/>
                  <a:pt x="72" y="381"/>
                </a:cubicBezTo>
                <a:cubicBezTo>
                  <a:pt x="72" y="381"/>
                  <a:pt x="73" y="382"/>
                  <a:pt x="73" y="382"/>
                </a:cubicBezTo>
                <a:cubicBezTo>
                  <a:pt x="74" y="383"/>
                  <a:pt x="75" y="384"/>
                  <a:pt x="76" y="386"/>
                </a:cubicBezTo>
                <a:cubicBezTo>
                  <a:pt x="76" y="386"/>
                  <a:pt x="77" y="387"/>
                  <a:pt x="77" y="388"/>
                </a:cubicBezTo>
                <a:cubicBezTo>
                  <a:pt x="78" y="389"/>
                  <a:pt x="79" y="390"/>
                  <a:pt x="80" y="391"/>
                </a:cubicBezTo>
                <a:cubicBezTo>
                  <a:pt x="95" y="408"/>
                  <a:pt x="117" y="428"/>
                  <a:pt x="145" y="442"/>
                </a:cubicBezTo>
                <a:cubicBezTo>
                  <a:pt x="146" y="442"/>
                  <a:pt x="146" y="442"/>
                  <a:pt x="147" y="443"/>
                </a:cubicBezTo>
                <a:cubicBezTo>
                  <a:pt x="147" y="443"/>
                  <a:pt x="147" y="443"/>
                  <a:pt x="148" y="443"/>
                </a:cubicBezTo>
                <a:cubicBezTo>
                  <a:pt x="155" y="446"/>
                  <a:pt x="162" y="449"/>
                  <a:pt x="170" y="452"/>
                </a:cubicBezTo>
                <a:cubicBezTo>
                  <a:pt x="176" y="453"/>
                  <a:pt x="181" y="455"/>
                  <a:pt x="186" y="456"/>
                </a:cubicBezTo>
                <a:cubicBezTo>
                  <a:pt x="155" y="455"/>
                  <a:pt x="119" y="449"/>
                  <a:pt x="81" y="431"/>
                </a:cubicBezTo>
                <a:close/>
                <a:moveTo>
                  <a:pt x="440" y="385"/>
                </a:moveTo>
                <a:cubicBezTo>
                  <a:pt x="440" y="386"/>
                  <a:pt x="441" y="386"/>
                  <a:pt x="441" y="386"/>
                </a:cubicBezTo>
                <a:cubicBezTo>
                  <a:pt x="430" y="391"/>
                  <a:pt x="399" y="404"/>
                  <a:pt x="395" y="406"/>
                </a:cubicBezTo>
                <a:cubicBezTo>
                  <a:pt x="394" y="406"/>
                  <a:pt x="394" y="406"/>
                  <a:pt x="394" y="407"/>
                </a:cubicBezTo>
                <a:cubicBezTo>
                  <a:pt x="394" y="406"/>
                  <a:pt x="394" y="406"/>
                  <a:pt x="394" y="406"/>
                </a:cubicBezTo>
                <a:cubicBezTo>
                  <a:pt x="393" y="404"/>
                  <a:pt x="392" y="393"/>
                  <a:pt x="390" y="382"/>
                </a:cubicBezTo>
                <a:cubicBezTo>
                  <a:pt x="389" y="378"/>
                  <a:pt x="389" y="375"/>
                  <a:pt x="388" y="371"/>
                </a:cubicBezTo>
                <a:cubicBezTo>
                  <a:pt x="388" y="371"/>
                  <a:pt x="388" y="371"/>
                  <a:pt x="388" y="371"/>
                </a:cubicBezTo>
                <a:cubicBezTo>
                  <a:pt x="388" y="370"/>
                  <a:pt x="388" y="369"/>
                  <a:pt x="387" y="367"/>
                </a:cubicBezTo>
                <a:cubicBezTo>
                  <a:pt x="387" y="366"/>
                  <a:pt x="387" y="364"/>
                  <a:pt x="387" y="362"/>
                </a:cubicBezTo>
                <a:cubicBezTo>
                  <a:pt x="387" y="362"/>
                  <a:pt x="387" y="362"/>
                  <a:pt x="387" y="362"/>
                </a:cubicBezTo>
                <a:cubicBezTo>
                  <a:pt x="386" y="362"/>
                  <a:pt x="386" y="361"/>
                  <a:pt x="386" y="361"/>
                </a:cubicBezTo>
                <a:cubicBezTo>
                  <a:pt x="386" y="361"/>
                  <a:pt x="386" y="360"/>
                  <a:pt x="386" y="360"/>
                </a:cubicBezTo>
                <a:cubicBezTo>
                  <a:pt x="387" y="360"/>
                  <a:pt x="388" y="360"/>
                  <a:pt x="389" y="361"/>
                </a:cubicBezTo>
                <a:cubicBezTo>
                  <a:pt x="393" y="363"/>
                  <a:pt x="397" y="361"/>
                  <a:pt x="399" y="358"/>
                </a:cubicBezTo>
                <a:cubicBezTo>
                  <a:pt x="407" y="344"/>
                  <a:pt x="418" y="316"/>
                  <a:pt x="421" y="284"/>
                </a:cubicBezTo>
                <a:cubicBezTo>
                  <a:pt x="422" y="283"/>
                  <a:pt x="422" y="282"/>
                  <a:pt x="422" y="282"/>
                </a:cubicBezTo>
                <a:cubicBezTo>
                  <a:pt x="422" y="280"/>
                  <a:pt x="422" y="278"/>
                  <a:pt x="422" y="276"/>
                </a:cubicBezTo>
                <a:cubicBezTo>
                  <a:pt x="422" y="275"/>
                  <a:pt x="422" y="274"/>
                  <a:pt x="422" y="272"/>
                </a:cubicBezTo>
                <a:cubicBezTo>
                  <a:pt x="422" y="271"/>
                  <a:pt x="423" y="269"/>
                  <a:pt x="423" y="267"/>
                </a:cubicBezTo>
                <a:cubicBezTo>
                  <a:pt x="423" y="266"/>
                  <a:pt x="423" y="266"/>
                  <a:pt x="423" y="265"/>
                </a:cubicBezTo>
                <a:cubicBezTo>
                  <a:pt x="423" y="265"/>
                  <a:pt x="423" y="265"/>
                  <a:pt x="423" y="265"/>
                </a:cubicBezTo>
                <a:cubicBezTo>
                  <a:pt x="423" y="265"/>
                  <a:pt x="423" y="264"/>
                  <a:pt x="423" y="264"/>
                </a:cubicBezTo>
                <a:cubicBezTo>
                  <a:pt x="423" y="264"/>
                  <a:pt x="423" y="263"/>
                  <a:pt x="423" y="262"/>
                </a:cubicBezTo>
                <a:cubicBezTo>
                  <a:pt x="423" y="249"/>
                  <a:pt x="421" y="235"/>
                  <a:pt x="418" y="222"/>
                </a:cubicBezTo>
                <a:cubicBezTo>
                  <a:pt x="417" y="219"/>
                  <a:pt x="416" y="216"/>
                  <a:pt x="416" y="213"/>
                </a:cubicBezTo>
                <a:cubicBezTo>
                  <a:pt x="415" y="213"/>
                  <a:pt x="415" y="212"/>
                  <a:pt x="415" y="212"/>
                </a:cubicBezTo>
                <a:cubicBezTo>
                  <a:pt x="415" y="210"/>
                  <a:pt x="414" y="209"/>
                  <a:pt x="414" y="208"/>
                </a:cubicBezTo>
                <a:cubicBezTo>
                  <a:pt x="429" y="234"/>
                  <a:pt x="441" y="268"/>
                  <a:pt x="445" y="310"/>
                </a:cubicBezTo>
                <a:cubicBezTo>
                  <a:pt x="446" y="314"/>
                  <a:pt x="446" y="318"/>
                  <a:pt x="446" y="322"/>
                </a:cubicBezTo>
                <a:cubicBezTo>
                  <a:pt x="446" y="347"/>
                  <a:pt x="439" y="367"/>
                  <a:pt x="436" y="375"/>
                </a:cubicBezTo>
                <a:cubicBezTo>
                  <a:pt x="434" y="379"/>
                  <a:pt x="436" y="384"/>
                  <a:pt x="440" y="385"/>
                </a:cubicBezTo>
                <a:close/>
              </a:path>
            </a:pathLst>
          </a:custGeom>
          <a:solidFill>
            <a:schemeClr val="bg1">
              <a:lumMod val="85000"/>
            </a:schemeClr>
          </a:solidFill>
          <a:ln>
            <a:noFill/>
          </a:ln>
        </p:spPr>
        <p:txBody>
          <a:bodyPr/>
          <a:lstStyle/>
          <a:p>
            <a:endParaRPr lang="en-US"/>
          </a:p>
        </p:txBody>
      </p:sp>
      <p:sp>
        <p:nvSpPr>
          <p:cNvPr id="76" name="Freeform 3"/>
          <p:cNvSpPr>
            <a:spLocks noChangeAspect="1" noEditPoints="1"/>
          </p:cNvSpPr>
          <p:nvPr/>
        </p:nvSpPr>
        <p:spPr bwMode="auto">
          <a:xfrm>
            <a:off x="5019844" y="969669"/>
            <a:ext cx="876034" cy="895305"/>
          </a:xfrm>
          <a:custGeom>
            <a:avLst/>
            <a:gdLst>
              <a:gd name="T0" fmla="*/ 2147483647 w 462"/>
              <a:gd name="T1" fmla="*/ 2147483647 h 472"/>
              <a:gd name="T2" fmla="*/ 2147483647 w 462"/>
              <a:gd name="T3" fmla="*/ 2147483647 h 472"/>
              <a:gd name="T4" fmla="*/ 2147483647 w 462"/>
              <a:gd name="T5" fmla="*/ 2147483647 h 472"/>
              <a:gd name="T6" fmla="*/ 2147483647 w 462"/>
              <a:gd name="T7" fmla="*/ 2147483647 h 472"/>
              <a:gd name="T8" fmla="*/ 2147483647 w 462"/>
              <a:gd name="T9" fmla="*/ 2147483647 h 472"/>
              <a:gd name="T10" fmla="*/ 2147483647 w 462"/>
              <a:gd name="T11" fmla="*/ 2147483647 h 472"/>
              <a:gd name="T12" fmla="*/ 2147483647 w 462"/>
              <a:gd name="T13" fmla="*/ 2147483647 h 472"/>
              <a:gd name="T14" fmla="*/ 2147483647 w 462"/>
              <a:gd name="T15" fmla="*/ 2147483647 h 472"/>
              <a:gd name="T16" fmla="*/ 2147483647 w 462"/>
              <a:gd name="T17" fmla="*/ 2147483647 h 472"/>
              <a:gd name="T18" fmla="*/ 2147483647 w 462"/>
              <a:gd name="T19" fmla="*/ 2147483647 h 472"/>
              <a:gd name="T20" fmla="*/ 2147483647 w 462"/>
              <a:gd name="T21" fmla="*/ 2147483647 h 472"/>
              <a:gd name="T22" fmla="*/ 2147483647 w 462"/>
              <a:gd name="T23" fmla="*/ 2147483647 h 472"/>
              <a:gd name="T24" fmla="*/ 2147483647 w 462"/>
              <a:gd name="T25" fmla="*/ 2147483647 h 472"/>
              <a:gd name="T26" fmla="*/ 2147483647 w 462"/>
              <a:gd name="T27" fmla="*/ 2147483647 h 472"/>
              <a:gd name="T28" fmla="*/ 2147483647 w 462"/>
              <a:gd name="T29" fmla="*/ 2147483647 h 472"/>
              <a:gd name="T30" fmla="*/ 2147483647 w 462"/>
              <a:gd name="T31" fmla="*/ 2147483647 h 472"/>
              <a:gd name="T32" fmla="*/ 2147483647 w 462"/>
              <a:gd name="T33" fmla="*/ 2147483647 h 472"/>
              <a:gd name="T34" fmla="*/ 2147483647 w 462"/>
              <a:gd name="T35" fmla="*/ 2147483647 h 472"/>
              <a:gd name="T36" fmla="*/ 2147483647 w 462"/>
              <a:gd name="T37" fmla="*/ 2147483647 h 472"/>
              <a:gd name="T38" fmla="*/ 2147483647 w 462"/>
              <a:gd name="T39" fmla="*/ 2147483647 h 472"/>
              <a:gd name="T40" fmla="*/ 2147483647 w 462"/>
              <a:gd name="T41" fmla="*/ 2147483647 h 472"/>
              <a:gd name="T42" fmla="*/ 2147483647 w 462"/>
              <a:gd name="T43" fmla="*/ 2147483647 h 472"/>
              <a:gd name="T44" fmla="*/ 2147483647 w 462"/>
              <a:gd name="T45" fmla="*/ 2147483647 h 472"/>
              <a:gd name="T46" fmla="*/ 2147483647 w 462"/>
              <a:gd name="T47" fmla="*/ 2147483647 h 472"/>
              <a:gd name="T48" fmla="*/ 2147483647 w 462"/>
              <a:gd name="T49" fmla="*/ 2147483647 h 472"/>
              <a:gd name="T50" fmla="*/ 2147483647 w 462"/>
              <a:gd name="T51" fmla="*/ 2147483647 h 472"/>
              <a:gd name="T52" fmla="*/ 2147483647 w 462"/>
              <a:gd name="T53" fmla="*/ 2147483647 h 472"/>
              <a:gd name="T54" fmla="*/ 2147483647 w 462"/>
              <a:gd name="T55" fmla="*/ 2147483647 h 472"/>
              <a:gd name="T56" fmla="*/ 2147483647 w 462"/>
              <a:gd name="T57" fmla="*/ 2147483647 h 472"/>
              <a:gd name="T58" fmla="*/ 2147483647 w 462"/>
              <a:gd name="T59" fmla="*/ 2147483647 h 472"/>
              <a:gd name="T60" fmla="*/ 2147483647 w 462"/>
              <a:gd name="T61" fmla="*/ 2147483647 h 472"/>
              <a:gd name="T62" fmla="*/ 2147483647 w 462"/>
              <a:gd name="T63" fmla="*/ 2147483647 h 472"/>
              <a:gd name="T64" fmla="*/ 2147483647 w 462"/>
              <a:gd name="T65" fmla="*/ 2147483647 h 472"/>
              <a:gd name="T66" fmla="*/ 2147483647 w 462"/>
              <a:gd name="T67" fmla="*/ 2147483647 h 472"/>
              <a:gd name="T68" fmla="*/ 2147483647 w 462"/>
              <a:gd name="T69" fmla="*/ 2147483647 h 472"/>
              <a:gd name="T70" fmla="*/ 0 w 462"/>
              <a:gd name="T71" fmla="*/ 2147483647 h 472"/>
              <a:gd name="T72" fmla="*/ 2147483647 w 462"/>
              <a:gd name="T73" fmla="*/ 2147483647 h 472"/>
              <a:gd name="T74" fmla="*/ 2147483647 w 462"/>
              <a:gd name="T75" fmla="*/ 2147483647 h 472"/>
              <a:gd name="T76" fmla="*/ 2147483647 w 462"/>
              <a:gd name="T77" fmla="*/ 2147483647 h 472"/>
              <a:gd name="T78" fmla="*/ 2147483647 w 462"/>
              <a:gd name="T79" fmla="*/ 2147483647 h 472"/>
              <a:gd name="T80" fmla="*/ 2147483647 w 462"/>
              <a:gd name="T81" fmla="*/ 2147483647 h 472"/>
              <a:gd name="T82" fmla="*/ 2147483647 w 462"/>
              <a:gd name="T83" fmla="*/ 2147483647 h 472"/>
              <a:gd name="T84" fmla="*/ 2147483647 w 462"/>
              <a:gd name="T85" fmla="*/ 2147483647 h 472"/>
              <a:gd name="T86" fmla="*/ 2147483647 w 462"/>
              <a:gd name="T87" fmla="*/ 2147483647 h 472"/>
              <a:gd name="T88" fmla="*/ 2147483647 w 462"/>
              <a:gd name="T89" fmla="*/ 2147483647 h 472"/>
              <a:gd name="T90" fmla="*/ 2147483647 w 462"/>
              <a:gd name="T91" fmla="*/ 2147483647 h 472"/>
              <a:gd name="T92" fmla="*/ 2147483647 w 462"/>
              <a:gd name="T93" fmla="*/ 2147483647 h 472"/>
              <a:gd name="T94" fmla="*/ 2147483647 w 462"/>
              <a:gd name="T95" fmla="*/ 2147483647 h 472"/>
              <a:gd name="T96" fmla="*/ 2147483647 w 462"/>
              <a:gd name="T97" fmla="*/ 2147483647 h 472"/>
              <a:gd name="T98" fmla="*/ 2147483647 w 462"/>
              <a:gd name="T99" fmla="*/ 2147483647 h 472"/>
              <a:gd name="T100" fmla="*/ 2147483647 w 462"/>
              <a:gd name="T101" fmla="*/ 2147483647 h 472"/>
              <a:gd name="T102" fmla="*/ 2147483647 w 462"/>
              <a:gd name="T103" fmla="*/ 2147483647 h 472"/>
              <a:gd name="T104" fmla="*/ 2147483647 w 462"/>
              <a:gd name="T105" fmla="*/ 2147483647 h 472"/>
              <a:gd name="T106" fmla="*/ 2147483647 w 462"/>
              <a:gd name="T107" fmla="*/ 2147483647 h 472"/>
              <a:gd name="T108" fmla="*/ 2147483647 w 462"/>
              <a:gd name="T109" fmla="*/ 2147483647 h 472"/>
              <a:gd name="T110" fmla="*/ 2147483647 w 462"/>
              <a:gd name="T111" fmla="*/ 2147483647 h 472"/>
              <a:gd name="T112" fmla="*/ 2147483647 w 462"/>
              <a:gd name="T113" fmla="*/ 2147483647 h 472"/>
              <a:gd name="T114" fmla="*/ 2147483647 w 462"/>
              <a:gd name="T115" fmla="*/ 2147483647 h 472"/>
              <a:gd name="T116" fmla="*/ 2147483647 w 462"/>
              <a:gd name="T117" fmla="*/ 2147483647 h 472"/>
              <a:gd name="T118" fmla="*/ 2147483647 w 462"/>
              <a:gd name="T119" fmla="*/ 2147483647 h 472"/>
              <a:gd name="T120" fmla="*/ 2147483647 w 462"/>
              <a:gd name="T121" fmla="*/ 2147483647 h 472"/>
              <a:gd name="T122" fmla="*/ 2147483647 w 462"/>
              <a:gd name="T123" fmla="*/ 2147483647 h 472"/>
              <a:gd name="T124" fmla="*/ 2147483647 w 462"/>
              <a:gd name="T125" fmla="*/ 2147483647 h 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2" h="472">
                <a:moveTo>
                  <a:pt x="453" y="374"/>
                </a:moveTo>
                <a:cubicBezTo>
                  <a:pt x="457" y="363"/>
                  <a:pt x="462" y="344"/>
                  <a:pt x="462" y="322"/>
                </a:cubicBezTo>
                <a:cubicBezTo>
                  <a:pt x="462" y="318"/>
                  <a:pt x="462" y="313"/>
                  <a:pt x="461" y="308"/>
                </a:cubicBezTo>
                <a:cubicBezTo>
                  <a:pt x="452" y="208"/>
                  <a:pt x="396" y="151"/>
                  <a:pt x="363" y="124"/>
                </a:cubicBezTo>
                <a:cubicBezTo>
                  <a:pt x="363" y="124"/>
                  <a:pt x="363" y="124"/>
                  <a:pt x="363" y="124"/>
                </a:cubicBezTo>
                <a:cubicBezTo>
                  <a:pt x="363" y="124"/>
                  <a:pt x="363" y="124"/>
                  <a:pt x="362" y="124"/>
                </a:cubicBezTo>
                <a:cubicBezTo>
                  <a:pt x="362" y="123"/>
                  <a:pt x="362" y="123"/>
                  <a:pt x="362" y="123"/>
                </a:cubicBezTo>
                <a:cubicBezTo>
                  <a:pt x="361" y="123"/>
                  <a:pt x="361" y="123"/>
                  <a:pt x="361" y="123"/>
                </a:cubicBezTo>
                <a:cubicBezTo>
                  <a:pt x="361" y="123"/>
                  <a:pt x="360" y="123"/>
                  <a:pt x="360" y="123"/>
                </a:cubicBezTo>
                <a:cubicBezTo>
                  <a:pt x="360" y="123"/>
                  <a:pt x="360" y="123"/>
                  <a:pt x="359" y="123"/>
                </a:cubicBezTo>
                <a:cubicBezTo>
                  <a:pt x="359" y="123"/>
                  <a:pt x="359" y="123"/>
                  <a:pt x="359" y="123"/>
                </a:cubicBezTo>
                <a:cubicBezTo>
                  <a:pt x="358" y="122"/>
                  <a:pt x="358" y="122"/>
                  <a:pt x="358" y="122"/>
                </a:cubicBezTo>
                <a:cubicBezTo>
                  <a:pt x="358" y="123"/>
                  <a:pt x="357" y="123"/>
                  <a:pt x="357" y="123"/>
                </a:cubicBezTo>
                <a:cubicBezTo>
                  <a:pt x="357" y="123"/>
                  <a:pt x="357" y="123"/>
                  <a:pt x="356" y="123"/>
                </a:cubicBezTo>
                <a:cubicBezTo>
                  <a:pt x="356" y="123"/>
                  <a:pt x="356" y="123"/>
                  <a:pt x="356" y="123"/>
                </a:cubicBezTo>
                <a:cubicBezTo>
                  <a:pt x="355" y="123"/>
                  <a:pt x="355" y="123"/>
                  <a:pt x="355" y="123"/>
                </a:cubicBezTo>
                <a:cubicBezTo>
                  <a:pt x="355" y="123"/>
                  <a:pt x="355" y="123"/>
                  <a:pt x="354" y="124"/>
                </a:cubicBezTo>
                <a:cubicBezTo>
                  <a:pt x="354" y="124"/>
                  <a:pt x="354" y="124"/>
                  <a:pt x="354" y="124"/>
                </a:cubicBezTo>
                <a:cubicBezTo>
                  <a:pt x="353" y="124"/>
                  <a:pt x="353" y="124"/>
                  <a:pt x="353" y="124"/>
                </a:cubicBezTo>
                <a:cubicBezTo>
                  <a:pt x="353" y="125"/>
                  <a:pt x="353" y="125"/>
                  <a:pt x="353" y="125"/>
                </a:cubicBezTo>
                <a:cubicBezTo>
                  <a:pt x="353" y="125"/>
                  <a:pt x="352" y="125"/>
                  <a:pt x="352" y="125"/>
                </a:cubicBezTo>
                <a:cubicBezTo>
                  <a:pt x="352" y="125"/>
                  <a:pt x="352" y="125"/>
                  <a:pt x="352" y="125"/>
                </a:cubicBezTo>
                <a:cubicBezTo>
                  <a:pt x="352" y="125"/>
                  <a:pt x="352" y="125"/>
                  <a:pt x="352" y="126"/>
                </a:cubicBezTo>
                <a:cubicBezTo>
                  <a:pt x="352" y="126"/>
                  <a:pt x="352" y="126"/>
                  <a:pt x="351" y="126"/>
                </a:cubicBezTo>
                <a:cubicBezTo>
                  <a:pt x="351" y="126"/>
                  <a:pt x="351" y="127"/>
                  <a:pt x="351" y="127"/>
                </a:cubicBezTo>
                <a:cubicBezTo>
                  <a:pt x="351" y="127"/>
                  <a:pt x="351" y="127"/>
                  <a:pt x="351" y="128"/>
                </a:cubicBezTo>
                <a:cubicBezTo>
                  <a:pt x="351" y="128"/>
                  <a:pt x="351" y="128"/>
                  <a:pt x="350" y="128"/>
                </a:cubicBezTo>
                <a:cubicBezTo>
                  <a:pt x="350" y="129"/>
                  <a:pt x="350" y="129"/>
                  <a:pt x="350" y="129"/>
                </a:cubicBezTo>
                <a:cubicBezTo>
                  <a:pt x="350" y="129"/>
                  <a:pt x="350" y="130"/>
                  <a:pt x="350" y="130"/>
                </a:cubicBezTo>
                <a:cubicBezTo>
                  <a:pt x="350" y="130"/>
                  <a:pt x="350" y="130"/>
                  <a:pt x="350" y="131"/>
                </a:cubicBezTo>
                <a:cubicBezTo>
                  <a:pt x="350" y="131"/>
                  <a:pt x="350" y="131"/>
                  <a:pt x="350" y="131"/>
                </a:cubicBezTo>
                <a:cubicBezTo>
                  <a:pt x="350" y="132"/>
                  <a:pt x="350" y="132"/>
                  <a:pt x="350" y="132"/>
                </a:cubicBezTo>
                <a:cubicBezTo>
                  <a:pt x="350" y="132"/>
                  <a:pt x="351" y="133"/>
                  <a:pt x="351" y="133"/>
                </a:cubicBezTo>
                <a:cubicBezTo>
                  <a:pt x="351" y="133"/>
                  <a:pt x="351" y="133"/>
                  <a:pt x="351" y="133"/>
                </a:cubicBezTo>
                <a:cubicBezTo>
                  <a:pt x="351" y="134"/>
                  <a:pt x="352" y="135"/>
                  <a:pt x="353" y="136"/>
                </a:cubicBezTo>
                <a:cubicBezTo>
                  <a:pt x="357" y="140"/>
                  <a:pt x="361" y="145"/>
                  <a:pt x="366" y="151"/>
                </a:cubicBezTo>
                <a:cubicBezTo>
                  <a:pt x="366" y="152"/>
                  <a:pt x="367" y="153"/>
                  <a:pt x="368" y="153"/>
                </a:cubicBezTo>
                <a:cubicBezTo>
                  <a:pt x="368" y="154"/>
                  <a:pt x="369" y="155"/>
                  <a:pt x="369" y="156"/>
                </a:cubicBezTo>
                <a:cubicBezTo>
                  <a:pt x="370" y="157"/>
                  <a:pt x="371" y="158"/>
                  <a:pt x="372" y="160"/>
                </a:cubicBezTo>
                <a:cubicBezTo>
                  <a:pt x="372" y="160"/>
                  <a:pt x="373" y="160"/>
                  <a:pt x="373" y="160"/>
                </a:cubicBezTo>
                <a:cubicBezTo>
                  <a:pt x="383" y="175"/>
                  <a:pt x="393" y="194"/>
                  <a:pt x="400" y="217"/>
                </a:cubicBezTo>
                <a:cubicBezTo>
                  <a:pt x="400" y="217"/>
                  <a:pt x="400" y="217"/>
                  <a:pt x="400" y="217"/>
                </a:cubicBezTo>
                <a:cubicBezTo>
                  <a:pt x="401" y="220"/>
                  <a:pt x="402" y="222"/>
                  <a:pt x="402" y="225"/>
                </a:cubicBezTo>
                <a:cubicBezTo>
                  <a:pt x="402" y="225"/>
                  <a:pt x="402" y="225"/>
                  <a:pt x="402" y="225"/>
                </a:cubicBezTo>
                <a:cubicBezTo>
                  <a:pt x="405" y="238"/>
                  <a:pt x="407" y="251"/>
                  <a:pt x="407" y="265"/>
                </a:cubicBezTo>
                <a:cubicBezTo>
                  <a:pt x="407" y="265"/>
                  <a:pt x="407" y="265"/>
                  <a:pt x="407" y="265"/>
                </a:cubicBezTo>
                <a:cubicBezTo>
                  <a:pt x="406" y="279"/>
                  <a:pt x="404" y="293"/>
                  <a:pt x="402" y="305"/>
                </a:cubicBezTo>
                <a:cubicBezTo>
                  <a:pt x="402" y="305"/>
                  <a:pt x="402" y="305"/>
                  <a:pt x="402" y="305"/>
                </a:cubicBezTo>
                <a:cubicBezTo>
                  <a:pt x="400" y="313"/>
                  <a:pt x="398" y="320"/>
                  <a:pt x="396" y="326"/>
                </a:cubicBezTo>
                <a:cubicBezTo>
                  <a:pt x="394" y="332"/>
                  <a:pt x="391" y="337"/>
                  <a:pt x="389" y="343"/>
                </a:cubicBezTo>
                <a:cubicBezTo>
                  <a:pt x="389" y="343"/>
                  <a:pt x="388" y="343"/>
                  <a:pt x="388" y="343"/>
                </a:cubicBezTo>
                <a:cubicBezTo>
                  <a:pt x="387" y="343"/>
                  <a:pt x="386" y="342"/>
                  <a:pt x="385" y="342"/>
                </a:cubicBezTo>
                <a:cubicBezTo>
                  <a:pt x="385" y="342"/>
                  <a:pt x="385" y="342"/>
                  <a:pt x="385" y="342"/>
                </a:cubicBezTo>
                <a:cubicBezTo>
                  <a:pt x="384" y="342"/>
                  <a:pt x="383" y="342"/>
                  <a:pt x="382" y="342"/>
                </a:cubicBezTo>
                <a:cubicBezTo>
                  <a:pt x="382" y="342"/>
                  <a:pt x="381" y="342"/>
                  <a:pt x="381" y="342"/>
                </a:cubicBezTo>
                <a:cubicBezTo>
                  <a:pt x="379" y="342"/>
                  <a:pt x="377" y="342"/>
                  <a:pt x="376" y="343"/>
                </a:cubicBezTo>
                <a:cubicBezTo>
                  <a:pt x="375" y="343"/>
                  <a:pt x="375" y="344"/>
                  <a:pt x="374" y="344"/>
                </a:cubicBezTo>
                <a:cubicBezTo>
                  <a:pt x="374" y="344"/>
                  <a:pt x="374" y="345"/>
                  <a:pt x="373" y="345"/>
                </a:cubicBezTo>
                <a:cubicBezTo>
                  <a:pt x="373" y="345"/>
                  <a:pt x="373" y="346"/>
                  <a:pt x="372" y="346"/>
                </a:cubicBezTo>
                <a:cubicBezTo>
                  <a:pt x="372" y="346"/>
                  <a:pt x="372" y="346"/>
                  <a:pt x="372" y="346"/>
                </a:cubicBezTo>
                <a:cubicBezTo>
                  <a:pt x="370" y="349"/>
                  <a:pt x="369" y="352"/>
                  <a:pt x="369" y="355"/>
                </a:cubicBezTo>
                <a:cubicBezTo>
                  <a:pt x="369" y="356"/>
                  <a:pt x="369" y="358"/>
                  <a:pt x="370" y="359"/>
                </a:cubicBezTo>
                <a:cubicBezTo>
                  <a:pt x="370" y="360"/>
                  <a:pt x="370" y="360"/>
                  <a:pt x="370" y="360"/>
                </a:cubicBezTo>
                <a:cubicBezTo>
                  <a:pt x="370" y="360"/>
                  <a:pt x="370" y="360"/>
                  <a:pt x="370" y="360"/>
                </a:cubicBezTo>
                <a:cubicBezTo>
                  <a:pt x="370" y="361"/>
                  <a:pt x="370" y="361"/>
                  <a:pt x="370" y="362"/>
                </a:cubicBezTo>
                <a:cubicBezTo>
                  <a:pt x="370" y="362"/>
                  <a:pt x="370" y="362"/>
                  <a:pt x="370" y="362"/>
                </a:cubicBezTo>
                <a:cubicBezTo>
                  <a:pt x="370" y="363"/>
                  <a:pt x="371" y="364"/>
                  <a:pt x="371" y="366"/>
                </a:cubicBezTo>
                <a:cubicBezTo>
                  <a:pt x="371" y="367"/>
                  <a:pt x="372" y="369"/>
                  <a:pt x="372" y="371"/>
                </a:cubicBezTo>
                <a:cubicBezTo>
                  <a:pt x="370" y="374"/>
                  <a:pt x="367" y="377"/>
                  <a:pt x="365" y="380"/>
                </a:cubicBezTo>
                <a:cubicBezTo>
                  <a:pt x="329" y="422"/>
                  <a:pt x="278" y="444"/>
                  <a:pt x="227" y="444"/>
                </a:cubicBezTo>
                <a:cubicBezTo>
                  <a:pt x="202" y="444"/>
                  <a:pt x="177" y="439"/>
                  <a:pt x="154" y="428"/>
                </a:cubicBezTo>
                <a:cubicBezTo>
                  <a:pt x="143" y="423"/>
                  <a:pt x="133" y="417"/>
                  <a:pt x="124" y="410"/>
                </a:cubicBezTo>
                <a:cubicBezTo>
                  <a:pt x="124" y="410"/>
                  <a:pt x="124" y="410"/>
                  <a:pt x="124" y="410"/>
                </a:cubicBezTo>
                <a:cubicBezTo>
                  <a:pt x="122" y="409"/>
                  <a:pt x="121" y="408"/>
                  <a:pt x="120" y="407"/>
                </a:cubicBezTo>
                <a:cubicBezTo>
                  <a:pt x="119" y="406"/>
                  <a:pt x="119" y="406"/>
                  <a:pt x="118" y="405"/>
                </a:cubicBezTo>
                <a:cubicBezTo>
                  <a:pt x="117" y="404"/>
                  <a:pt x="115" y="403"/>
                  <a:pt x="114" y="402"/>
                </a:cubicBezTo>
                <a:cubicBezTo>
                  <a:pt x="114" y="402"/>
                  <a:pt x="113" y="401"/>
                  <a:pt x="113" y="401"/>
                </a:cubicBezTo>
                <a:cubicBezTo>
                  <a:pt x="111" y="400"/>
                  <a:pt x="110" y="398"/>
                  <a:pt x="109" y="397"/>
                </a:cubicBezTo>
                <a:cubicBezTo>
                  <a:pt x="109" y="397"/>
                  <a:pt x="108" y="397"/>
                  <a:pt x="108" y="396"/>
                </a:cubicBezTo>
                <a:cubicBezTo>
                  <a:pt x="96" y="385"/>
                  <a:pt x="86" y="374"/>
                  <a:pt x="80" y="365"/>
                </a:cubicBezTo>
                <a:cubicBezTo>
                  <a:pt x="83" y="364"/>
                  <a:pt x="85" y="361"/>
                  <a:pt x="86" y="359"/>
                </a:cubicBezTo>
                <a:cubicBezTo>
                  <a:pt x="87" y="357"/>
                  <a:pt x="87" y="355"/>
                  <a:pt x="87" y="353"/>
                </a:cubicBezTo>
                <a:cubicBezTo>
                  <a:pt x="87" y="350"/>
                  <a:pt x="85" y="346"/>
                  <a:pt x="83" y="344"/>
                </a:cubicBezTo>
                <a:cubicBezTo>
                  <a:pt x="83" y="344"/>
                  <a:pt x="82" y="343"/>
                  <a:pt x="81" y="343"/>
                </a:cubicBezTo>
                <a:cubicBezTo>
                  <a:pt x="80" y="342"/>
                  <a:pt x="78" y="341"/>
                  <a:pt x="76" y="340"/>
                </a:cubicBezTo>
                <a:cubicBezTo>
                  <a:pt x="76" y="340"/>
                  <a:pt x="75" y="340"/>
                  <a:pt x="75" y="340"/>
                </a:cubicBezTo>
                <a:cubicBezTo>
                  <a:pt x="75" y="340"/>
                  <a:pt x="75" y="340"/>
                  <a:pt x="75" y="340"/>
                </a:cubicBezTo>
                <a:cubicBezTo>
                  <a:pt x="74" y="340"/>
                  <a:pt x="72" y="339"/>
                  <a:pt x="71" y="338"/>
                </a:cubicBezTo>
                <a:cubicBezTo>
                  <a:pt x="70" y="338"/>
                  <a:pt x="70" y="338"/>
                  <a:pt x="70" y="338"/>
                </a:cubicBezTo>
                <a:cubicBezTo>
                  <a:pt x="70" y="338"/>
                  <a:pt x="69" y="338"/>
                  <a:pt x="68" y="337"/>
                </a:cubicBezTo>
                <a:cubicBezTo>
                  <a:pt x="68" y="337"/>
                  <a:pt x="67" y="337"/>
                  <a:pt x="67" y="337"/>
                </a:cubicBezTo>
                <a:cubicBezTo>
                  <a:pt x="67" y="337"/>
                  <a:pt x="66" y="336"/>
                  <a:pt x="65" y="336"/>
                </a:cubicBezTo>
                <a:cubicBezTo>
                  <a:pt x="64" y="336"/>
                  <a:pt x="63" y="335"/>
                  <a:pt x="62" y="335"/>
                </a:cubicBezTo>
                <a:cubicBezTo>
                  <a:pt x="52" y="313"/>
                  <a:pt x="48" y="289"/>
                  <a:pt x="48" y="264"/>
                </a:cubicBezTo>
                <a:cubicBezTo>
                  <a:pt x="48" y="244"/>
                  <a:pt x="51" y="224"/>
                  <a:pt x="58" y="205"/>
                </a:cubicBezTo>
                <a:cubicBezTo>
                  <a:pt x="58" y="205"/>
                  <a:pt x="58" y="205"/>
                  <a:pt x="58" y="205"/>
                </a:cubicBezTo>
                <a:cubicBezTo>
                  <a:pt x="58" y="204"/>
                  <a:pt x="58" y="203"/>
                  <a:pt x="59" y="202"/>
                </a:cubicBezTo>
                <a:cubicBezTo>
                  <a:pt x="59" y="201"/>
                  <a:pt x="59" y="201"/>
                  <a:pt x="59" y="201"/>
                </a:cubicBezTo>
                <a:cubicBezTo>
                  <a:pt x="60" y="200"/>
                  <a:pt x="60" y="198"/>
                  <a:pt x="61" y="197"/>
                </a:cubicBezTo>
                <a:cubicBezTo>
                  <a:pt x="61" y="197"/>
                  <a:pt x="61" y="196"/>
                  <a:pt x="61" y="196"/>
                </a:cubicBezTo>
                <a:cubicBezTo>
                  <a:pt x="62" y="195"/>
                  <a:pt x="62" y="194"/>
                  <a:pt x="63" y="193"/>
                </a:cubicBezTo>
                <a:cubicBezTo>
                  <a:pt x="63" y="192"/>
                  <a:pt x="63" y="192"/>
                  <a:pt x="64" y="191"/>
                </a:cubicBezTo>
                <a:cubicBezTo>
                  <a:pt x="64" y="190"/>
                  <a:pt x="64" y="189"/>
                  <a:pt x="65" y="188"/>
                </a:cubicBezTo>
                <a:cubicBezTo>
                  <a:pt x="65" y="188"/>
                  <a:pt x="65" y="187"/>
                  <a:pt x="66" y="186"/>
                </a:cubicBezTo>
                <a:cubicBezTo>
                  <a:pt x="66" y="186"/>
                  <a:pt x="66" y="185"/>
                  <a:pt x="67" y="184"/>
                </a:cubicBezTo>
                <a:cubicBezTo>
                  <a:pt x="67" y="183"/>
                  <a:pt x="68" y="183"/>
                  <a:pt x="68" y="182"/>
                </a:cubicBezTo>
                <a:cubicBezTo>
                  <a:pt x="68" y="181"/>
                  <a:pt x="69" y="180"/>
                  <a:pt x="69" y="179"/>
                </a:cubicBezTo>
                <a:cubicBezTo>
                  <a:pt x="70" y="179"/>
                  <a:pt x="70" y="178"/>
                  <a:pt x="70" y="178"/>
                </a:cubicBezTo>
                <a:cubicBezTo>
                  <a:pt x="71" y="177"/>
                  <a:pt x="71" y="176"/>
                  <a:pt x="72" y="175"/>
                </a:cubicBezTo>
                <a:cubicBezTo>
                  <a:pt x="72" y="174"/>
                  <a:pt x="73" y="174"/>
                  <a:pt x="73" y="173"/>
                </a:cubicBezTo>
                <a:cubicBezTo>
                  <a:pt x="74" y="172"/>
                  <a:pt x="74" y="171"/>
                  <a:pt x="75" y="169"/>
                </a:cubicBezTo>
                <a:cubicBezTo>
                  <a:pt x="75" y="169"/>
                  <a:pt x="76" y="169"/>
                  <a:pt x="76" y="168"/>
                </a:cubicBezTo>
                <a:cubicBezTo>
                  <a:pt x="79" y="164"/>
                  <a:pt x="82" y="159"/>
                  <a:pt x="86" y="154"/>
                </a:cubicBezTo>
                <a:cubicBezTo>
                  <a:pt x="86" y="154"/>
                  <a:pt x="87" y="153"/>
                  <a:pt x="87" y="153"/>
                </a:cubicBezTo>
                <a:cubicBezTo>
                  <a:pt x="88" y="152"/>
                  <a:pt x="89" y="150"/>
                  <a:pt x="90" y="149"/>
                </a:cubicBezTo>
                <a:cubicBezTo>
                  <a:pt x="91" y="148"/>
                  <a:pt x="91" y="148"/>
                  <a:pt x="91" y="148"/>
                </a:cubicBezTo>
                <a:cubicBezTo>
                  <a:pt x="92" y="147"/>
                  <a:pt x="93" y="145"/>
                  <a:pt x="95" y="144"/>
                </a:cubicBezTo>
                <a:cubicBezTo>
                  <a:pt x="95" y="144"/>
                  <a:pt x="95" y="143"/>
                  <a:pt x="95" y="143"/>
                </a:cubicBezTo>
                <a:cubicBezTo>
                  <a:pt x="96" y="142"/>
                  <a:pt x="98" y="140"/>
                  <a:pt x="99" y="139"/>
                </a:cubicBezTo>
                <a:cubicBezTo>
                  <a:pt x="99" y="139"/>
                  <a:pt x="99" y="139"/>
                  <a:pt x="100" y="138"/>
                </a:cubicBezTo>
                <a:cubicBezTo>
                  <a:pt x="101" y="137"/>
                  <a:pt x="103" y="135"/>
                  <a:pt x="104" y="134"/>
                </a:cubicBezTo>
                <a:cubicBezTo>
                  <a:pt x="104" y="134"/>
                  <a:pt x="104" y="134"/>
                  <a:pt x="104" y="133"/>
                </a:cubicBezTo>
                <a:cubicBezTo>
                  <a:pt x="106" y="132"/>
                  <a:pt x="108" y="130"/>
                  <a:pt x="110" y="129"/>
                </a:cubicBezTo>
                <a:cubicBezTo>
                  <a:pt x="116" y="123"/>
                  <a:pt x="123" y="118"/>
                  <a:pt x="130" y="114"/>
                </a:cubicBezTo>
                <a:cubicBezTo>
                  <a:pt x="131" y="113"/>
                  <a:pt x="133" y="112"/>
                  <a:pt x="134" y="111"/>
                </a:cubicBezTo>
                <a:cubicBezTo>
                  <a:pt x="135" y="110"/>
                  <a:pt x="136" y="110"/>
                  <a:pt x="137" y="109"/>
                </a:cubicBezTo>
                <a:cubicBezTo>
                  <a:pt x="138" y="109"/>
                  <a:pt x="139" y="108"/>
                  <a:pt x="140" y="108"/>
                </a:cubicBezTo>
                <a:cubicBezTo>
                  <a:pt x="141" y="107"/>
                  <a:pt x="143" y="106"/>
                  <a:pt x="144" y="105"/>
                </a:cubicBezTo>
                <a:cubicBezTo>
                  <a:pt x="145" y="105"/>
                  <a:pt x="145" y="105"/>
                  <a:pt x="146" y="105"/>
                </a:cubicBezTo>
                <a:cubicBezTo>
                  <a:pt x="148" y="103"/>
                  <a:pt x="151" y="102"/>
                  <a:pt x="153" y="101"/>
                </a:cubicBezTo>
                <a:cubicBezTo>
                  <a:pt x="153" y="101"/>
                  <a:pt x="153" y="101"/>
                  <a:pt x="153" y="101"/>
                </a:cubicBezTo>
                <a:cubicBezTo>
                  <a:pt x="158" y="99"/>
                  <a:pt x="163" y="97"/>
                  <a:pt x="168" y="96"/>
                </a:cubicBezTo>
                <a:cubicBezTo>
                  <a:pt x="168" y="96"/>
                  <a:pt x="168" y="96"/>
                  <a:pt x="168" y="96"/>
                </a:cubicBezTo>
                <a:cubicBezTo>
                  <a:pt x="171" y="95"/>
                  <a:pt x="173" y="94"/>
                  <a:pt x="175" y="93"/>
                </a:cubicBezTo>
                <a:cubicBezTo>
                  <a:pt x="176" y="93"/>
                  <a:pt x="176" y="93"/>
                  <a:pt x="176" y="93"/>
                </a:cubicBezTo>
                <a:cubicBezTo>
                  <a:pt x="178" y="93"/>
                  <a:pt x="180" y="92"/>
                  <a:pt x="182" y="92"/>
                </a:cubicBezTo>
                <a:cubicBezTo>
                  <a:pt x="183" y="91"/>
                  <a:pt x="183" y="91"/>
                  <a:pt x="184" y="91"/>
                </a:cubicBezTo>
                <a:cubicBezTo>
                  <a:pt x="185" y="91"/>
                  <a:pt x="187" y="90"/>
                  <a:pt x="189" y="90"/>
                </a:cubicBezTo>
                <a:cubicBezTo>
                  <a:pt x="189" y="90"/>
                  <a:pt x="190" y="90"/>
                  <a:pt x="191" y="89"/>
                </a:cubicBezTo>
                <a:cubicBezTo>
                  <a:pt x="193" y="89"/>
                  <a:pt x="194" y="89"/>
                  <a:pt x="196" y="88"/>
                </a:cubicBezTo>
                <a:cubicBezTo>
                  <a:pt x="198" y="88"/>
                  <a:pt x="199" y="88"/>
                  <a:pt x="200" y="88"/>
                </a:cubicBezTo>
                <a:cubicBezTo>
                  <a:pt x="201" y="87"/>
                  <a:pt x="201" y="87"/>
                  <a:pt x="202" y="87"/>
                </a:cubicBezTo>
                <a:cubicBezTo>
                  <a:pt x="203" y="87"/>
                  <a:pt x="205" y="87"/>
                  <a:pt x="206" y="87"/>
                </a:cubicBezTo>
                <a:cubicBezTo>
                  <a:pt x="206" y="87"/>
                  <a:pt x="207" y="86"/>
                  <a:pt x="207" y="86"/>
                </a:cubicBezTo>
                <a:cubicBezTo>
                  <a:pt x="209" y="86"/>
                  <a:pt x="210" y="86"/>
                  <a:pt x="211" y="86"/>
                </a:cubicBezTo>
                <a:cubicBezTo>
                  <a:pt x="212" y="86"/>
                  <a:pt x="212" y="86"/>
                  <a:pt x="212" y="86"/>
                </a:cubicBezTo>
                <a:cubicBezTo>
                  <a:pt x="215" y="86"/>
                  <a:pt x="218" y="85"/>
                  <a:pt x="220" y="85"/>
                </a:cubicBezTo>
                <a:cubicBezTo>
                  <a:pt x="220" y="86"/>
                  <a:pt x="220" y="87"/>
                  <a:pt x="220" y="88"/>
                </a:cubicBezTo>
                <a:cubicBezTo>
                  <a:pt x="221" y="90"/>
                  <a:pt x="222" y="92"/>
                  <a:pt x="223" y="94"/>
                </a:cubicBezTo>
                <a:cubicBezTo>
                  <a:pt x="225" y="97"/>
                  <a:pt x="229" y="99"/>
                  <a:pt x="233" y="99"/>
                </a:cubicBezTo>
                <a:cubicBezTo>
                  <a:pt x="237" y="99"/>
                  <a:pt x="241" y="97"/>
                  <a:pt x="243" y="95"/>
                </a:cubicBezTo>
                <a:cubicBezTo>
                  <a:pt x="244" y="95"/>
                  <a:pt x="244" y="95"/>
                  <a:pt x="244" y="94"/>
                </a:cubicBezTo>
                <a:cubicBezTo>
                  <a:pt x="244" y="94"/>
                  <a:pt x="244" y="94"/>
                  <a:pt x="244" y="94"/>
                </a:cubicBezTo>
                <a:cubicBezTo>
                  <a:pt x="244" y="94"/>
                  <a:pt x="245" y="93"/>
                  <a:pt x="245" y="93"/>
                </a:cubicBezTo>
                <a:cubicBezTo>
                  <a:pt x="246" y="93"/>
                  <a:pt x="246" y="93"/>
                  <a:pt x="246" y="93"/>
                </a:cubicBezTo>
                <a:cubicBezTo>
                  <a:pt x="246" y="93"/>
                  <a:pt x="246" y="92"/>
                  <a:pt x="246" y="92"/>
                </a:cubicBezTo>
                <a:cubicBezTo>
                  <a:pt x="248" y="91"/>
                  <a:pt x="251" y="89"/>
                  <a:pt x="253" y="87"/>
                </a:cubicBezTo>
                <a:cubicBezTo>
                  <a:pt x="278" y="90"/>
                  <a:pt x="307" y="102"/>
                  <a:pt x="330" y="116"/>
                </a:cubicBezTo>
                <a:cubicBezTo>
                  <a:pt x="333" y="119"/>
                  <a:pt x="338" y="118"/>
                  <a:pt x="341" y="114"/>
                </a:cubicBezTo>
                <a:cubicBezTo>
                  <a:pt x="343" y="110"/>
                  <a:pt x="342" y="105"/>
                  <a:pt x="338" y="103"/>
                </a:cubicBezTo>
                <a:cubicBezTo>
                  <a:pt x="319" y="90"/>
                  <a:pt x="293" y="79"/>
                  <a:pt x="271" y="74"/>
                </a:cubicBezTo>
                <a:cubicBezTo>
                  <a:pt x="277" y="69"/>
                  <a:pt x="282" y="65"/>
                  <a:pt x="284" y="64"/>
                </a:cubicBezTo>
                <a:cubicBezTo>
                  <a:pt x="287" y="61"/>
                  <a:pt x="290" y="56"/>
                  <a:pt x="290" y="51"/>
                </a:cubicBezTo>
                <a:cubicBezTo>
                  <a:pt x="290" y="51"/>
                  <a:pt x="290" y="51"/>
                  <a:pt x="290" y="51"/>
                </a:cubicBezTo>
                <a:cubicBezTo>
                  <a:pt x="290" y="45"/>
                  <a:pt x="286" y="40"/>
                  <a:pt x="283" y="38"/>
                </a:cubicBezTo>
                <a:cubicBezTo>
                  <a:pt x="279" y="35"/>
                  <a:pt x="243" y="5"/>
                  <a:pt x="240" y="4"/>
                </a:cubicBezTo>
                <a:cubicBezTo>
                  <a:pt x="238" y="1"/>
                  <a:pt x="234" y="0"/>
                  <a:pt x="230" y="0"/>
                </a:cubicBezTo>
                <a:cubicBezTo>
                  <a:pt x="227" y="0"/>
                  <a:pt x="222" y="2"/>
                  <a:pt x="220" y="5"/>
                </a:cubicBezTo>
                <a:cubicBezTo>
                  <a:pt x="218" y="8"/>
                  <a:pt x="218" y="11"/>
                  <a:pt x="218" y="14"/>
                </a:cubicBezTo>
                <a:cubicBezTo>
                  <a:pt x="203" y="16"/>
                  <a:pt x="179" y="22"/>
                  <a:pt x="155" y="38"/>
                </a:cubicBezTo>
                <a:cubicBezTo>
                  <a:pt x="34" y="118"/>
                  <a:pt x="33" y="238"/>
                  <a:pt x="33" y="242"/>
                </a:cubicBezTo>
                <a:cubicBezTo>
                  <a:pt x="33" y="242"/>
                  <a:pt x="33" y="242"/>
                  <a:pt x="33" y="242"/>
                </a:cubicBezTo>
                <a:cubicBezTo>
                  <a:pt x="32" y="250"/>
                  <a:pt x="32" y="257"/>
                  <a:pt x="32" y="264"/>
                </a:cubicBezTo>
                <a:cubicBezTo>
                  <a:pt x="32" y="286"/>
                  <a:pt x="35" y="307"/>
                  <a:pt x="42" y="327"/>
                </a:cubicBezTo>
                <a:cubicBezTo>
                  <a:pt x="36" y="325"/>
                  <a:pt x="31" y="323"/>
                  <a:pt x="29" y="322"/>
                </a:cubicBezTo>
                <a:cubicBezTo>
                  <a:pt x="27" y="322"/>
                  <a:pt x="25" y="321"/>
                  <a:pt x="23" y="321"/>
                </a:cubicBezTo>
                <a:cubicBezTo>
                  <a:pt x="20" y="321"/>
                  <a:pt x="17" y="322"/>
                  <a:pt x="14" y="324"/>
                </a:cubicBezTo>
                <a:cubicBezTo>
                  <a:pt x="10" y="327"/>
                  <a:pt x="7" y="332"/>
                  <a:pt x="7" y="336"/>
                </a:cubicBezTo>
                <a:cubicBezTo>
                  <a:pt x="7" y="342"/>
                  <a:pt x="0" y="388"/>
                  <a:pt x="0" y="391"/>
                </a:cubicBezTo>
                <a:cubicBezTo>
                  <a:pt x="0" y="391"/>
                  <a:pt x="0" y="392"/>
                  <a:pt x="0" y="393"/>
                </a:cubicBezTo>
                <a:cubicBezTo>
                  <a:pt x="0" y="396"/>
                  <a:pt x="1" y="399"/>
                  <a:pt x="3" y="402"/>
                </a:cubicBezTo>
                <a:cubicBezTo>
                  <a:pt x="5" y="405"/>
                  <a:pt x="9" y="407"/>
                  <a:pt x="13" y="407"/>
                </a:cubicBezTo>
                <a:cubicBezTo>
                  <a:pt x="16" y="407"/>
                  <a:pt x="18" y="406"/>
                  <a:pt x="21" y="405"/>
                </a:cubicBezTo>
                <a:cubicBezTo>
                  <a:pt x="30" y="416"/>
                  <a:pt x="48" y="433"/>
                  <a:pt x="74" y="445"/>
                </a:cubicBezTo>
                <a:cubicBezTo>
                  <a:pt x="116" y="465"/>
                  <a:pt x="156" y="472"/>
                  <a:pt x="190" y="472"/>
                </a:cubicBezTo>
                <a:cubicBezTo>
                  <a:pt x="260" y="472"/>
                  <a:pt x="308" y="443"/>
                  <a:pt x="312" y="440"/>
                </a:cubicBezTo>
                <a:cubicBezTo>
                  <a:pt x="312" y="440"/>
                  <a:pt x="312" y="440"/>
                  <a:pt x="312" y="440"/>
                </a:cubicBezTo>
                <a:cubicBezTo>
                  <a:pt x="312" y="440"/>
                  <a:pt x="313" y="440"/>
                  <a:pt x="313" y="440"/>
                </a:cubicBezTo>
                <a:cubicBezTo>
                  <a:pt x="336" y="429"/>
                  <a:pt x="357" y="413"/>
                  <a:pt x="375" y="392"/>
                </a:cubicBezTo>
                <a:cubicBezTo>
                  <a:pt x="377" y="400"/>
                  <a:pt x="378" y="407"/>
                  <a:pt x="378" y="410"/>
                </a:cubicBezTo>
                <a:cubicBezTo>
                  <a:pt x="379" y="414"/>
                  <a:pt x="382" y="419"/>
                  <a:pt x="387" y="421"/>
                </a:cubicBezTo>
                <a:cubicBezTo>
                  <a:pt x="389" y="422"/>
                  <a:pt x="392" y="423"/>
                  <a:pt x="394" y="423"/>
                </a:cubicBezTo>
                <a:cubicBezTo>
                  <a:pt x="394" y="423"/>
                  <a:pt x="394" y="423"/>
                  <a:pt x="394" y="423"/>
                </a:cubicBezTo>
                <a:cubicBezTo>
                  <a:pt x="397" y="423"/>
                  <a:pt x="399" y="422"/>
                  <a:pt x="401" y="421"/>
                </a:cubicBezTo>
                <a:cubicBezTo>
                  <a:pt x="406" y="419"/>
                  <a:pt x="449" y="400"/>
                  <a:pt x="452" y="399"/>
                </a:cubicBezTo>
                <a:cubicBezTo>
                  <a:pt x="454" y="398"/>
                  <a:pt x="456" y="397"/>
                  <a:pt x="458" y="395"/>
                </a:cubicBezTo>
                <a:cubicBezTo>
                  <a:pt x="460" y="393"/>
                  <a:pt x="461" y="390"/>
                  <a:pt x="461" y="387"/>
                </a:cubicBezTo>
                <a:cubicBezTo>
                  <a:pt x="461" y="381"/>
                  <a:pt x="457" y="377"/>
                  <a:pt x="453" y="374"/>
                </a:cubicBezTo>
                <a:close/>
                <a:moveTo>
                  <a:pt x="164" y="51"/>
                </a:moveTo>
                <a:cubicBezTo>
                  <a:pt x="190" y="34"/>
                  <a:pt x="216" y="30"/>
                  <a:pt x="227" y="29"/>
                </a:cubicBezTo>
                <a:cubicBezTo>
                  <a:pt x="231" y="29"/>
                  <a:pt x="234" y="25"/>
                  <a:pt x="234" y="21"/>
                </a:cubicBezTo>
                <a:cubicBezTo>
                  <a:pt x="234" y="20"/>
                  <a:pt x="234" y="19"/>
                  <a:pt x="234" y="19"/>
                </a:cubicBezTo>
                <a:cubicBezTo>
                  <a:pt x="243" y="26"/>
                  <a:pt x="269" y="48"/>
                  <a:pt x="273" y="51"/>
                </a:cubicBezTo>
                <a:cubicBezTo>
                  <a:pt x="273" y="51"/>
                  <a:pt x="274" y="51"/>
                  <a:pt x="274" y="51"/>
                </a:cubicBezTo>
                <a:cubicBezTo>
                  <a:pt x="274" y="51"/>
                  <a:pt x="273" y="51"/>
                  <a:pt x="273" y="52"/>
                </a:cubicBezTo>
                <a:cubicBezTo>
                  <a:pt x="272" y="53"/>
                  <a:pt x="262" y="60"/>
                  <a:pt x="254" y="67"/>
                </a:cubicBezTo>
                <a:cubicBezTo>
                  <a:pt x="247" y="72"/>
                  <a:pt x="240" y="77"/>
                  <a:pt x="236" y="80"/>
                </a:cubicBezTo>
                <a:cubicBezTo>
                  <a:pt x="236" y="79"/>
                  <a:pt x="236" y="78"/>
                  <a:pt x="236" y="77"/>
                </a:cubicBezTo>
                <a:cubicBezTo>
                  <a:pt x="236" y="74"/>
                  <a:pt x="234" y="71"/>
                  <a:pt x="231" y="70"/>
                </a:cubicBezTo>
                <a:cubicBezTo>
                  <a:pt x="231" y="70"/>
                  <a:pt x="231" y="70"/>
                  <a:pt x="231" y="70"/>
                </a:cubicBezTo>
                <a:cubicBezTo>
                  <a:pt x="231" y="70"/>
                  <a:pt x="231" y="70"/>
                  <a:pt x="231" y="70"/>
                </a:cubicBezTo>
                <a:cubicBezTo>
                  <a:pt x="230" y="70"/>
                  <a:pt x="229" y="69"/>
                  <a:pt x="228" y="69"/>
                </a:cubicBezTo>
                <a:cubicBezTo>
                  <a:pt x="228" y="69"/>
                  <a:pt x="227" y="69"/>
                  <a:pt x="227" y="69"/>
                </a:cubicBezTo>
                <a:cubicBezTo>
                  <a:pt x="226" y="69"/>
                  <a:pt x="225" y="69"/>
                  <a:pt x="224" y="69"/>
                </a:cubicBezTo>
                <a:cubicBezTo>
                  <a:pt x="224" y="69"/>
                  <a:pt x="223" y="69"/>
                  <a:pt x="223" y="69"/>
                </a:cubicBezTo>
                <a:cubicBezTo>
                  <a:pt x="222" y="69"/>
                  <a:pt x="220" y="69"/>
                  <a:pt x="219" y="69"/>
                </a:cubicBezTo>
                <a:cubicBezTo>
                  <a:pt x="219" y="69"/>
                  <a:pt x="218" y="69"/>
                  <a:pt x="218" y="69"/>
                </a:cubicBezTo>
                <a:cubicBezTo>
                  <a:pt x="216" y="69"/>
                  <a:pt x="215" y="70"/>
                  <a:pt x="213" y="70"/>
                </a:cubicBezTo>
                <a:cubicBezTo>
                  <a:pt x="213" y="70"/>
                  <a:pt x="212" y="70"/>
                  <a:pt x="212" y="70"/>
                </a:cubicBezTo>
                <a:cubicBezTo>
                  <a:pt x="210" y="70"/>
                  <a:pt x="209" y="70"/>
                  <a:pt x="207" y="70"/>
                </a:cubicBezTo>
                <a:cubicBezTo>
                  <a:pt x="206" y="70"/>
                  <a:pt x="206" y="70"/>
                  <a:pt x="205" y="71"/>
                </a:cubicBezTo>
                <a:cubicBezTo>
                  <a:pt x="204" y="71"/>
                  <a:pt x="202" y="71"/>
                  <a:pt x="200" y="71"/>
                </a:cubicBezTo>
                <a:cubicBezTo>
                  <a:pt x="200" y="71"/>
                  <a:pt x="199" y="71"/>
                  <a:pt x="199" y="72"/>
                </a:cubicBezTo>
                <a:cubicBezTo>
                  <a:pt x="196" y="72"/>
                  <a:pt x="194" y="72"/>
                  <a:pt x="192" y="73"/>
                </a:cubicBezTo>
                <a:cubicBezTo>
                  <a:pt x="191" y="73"/>
                  <a:pt x="190" y="73"/>
                  <a:pt x="189" y="73"/>
                </a:cubicBezTo>
                <a:cubicBezTo>
                  <a:pt x="188" y="74"/>
                  <a:pt x="186" y="74"/>
                  <a:pt x="185" y="74"/>
                </a:cubicBezTo>
                <a:cubicBezTo>
                  <a:pt x="183" y="75"/>
                  <a:pt x="182" y="75"/>
                  <a:pt x="180" y="75"/>
                </a:cubicBezTo>
                <a:cubicBezTo>
                  <a:pt x="179" y="76"/>
                  <a:pt x="178" y="76"/>
                  <a:pt x="177" y="76"/>
                </a:cubicBezTo>
                <a:cubicBezTo>
                  <a:pt x="176" y="77"/>
                  <a:pt x="174" y="77"/>
                  <a:pt x="172" y="78"/>
                </a:cubicBezTo>
                <a:cubicBezTo>
                  <a:pt x="172" y="78"/>
                  <a:pt x="171" y="78"/>
                  <a:pt x="170" y="78"/>
                </a:cubicBezTo>
                <a:cubicBezTo>
                  <a:pt x="168" y="79"/>
                  <a:pt x="166" y="79"/>
                  <a:pt x="164" y="80"/>
                </a:cubicBezTo>
                <a:cubicBezTo>
                  <a:pt x="164" y="80"/>
                  <a:pt x="164" y="80"/>
                  <a:pt x="164" y="80"/>
                </a:cubicBezTo>
                <a:cubicBezTo>
                  <a:pt x="157" y="83"/>
                  <a:pt x="150" y="85"/>
                  <a:pt x="143" y="88"/>
                </a:cubicBezTo>
                <a:cubicBezTo>
                  <a:pt x="143" y="88"/>
                  <a:pt x="143" y="89"/>
                  <a:pt x="142" y="89"/>
                </a:cubicBezTo>
                <a:cubicBezTo>
                  <a:pt x="141" y="89"/>
                  <a:pt x="139" y="90"/>
                  <a:pt x="137" y="91"/>
                </a:cubicBezTo>
                <a:cubicBezTo>
                  <a:pt x="136" y="92"/>
                  <a:pt x="135" y="92"/>
                  <a:pt x="134" y="93"/>
                </a:cubicBezTo>
                <a:cubicBezTo>
                  <a:pt x="133" y="93"/>
                  <a:pt x="131" y="94"/>
                  <a:pt x="130" y="95"/>
                </a:cubicBezTo>
                <a:cubicBezTo>
                  <a:pt x="128" y="96"/>
                  <a:pt x="127" y="97"/>
                  <a:pt x="125" y="97"/>
                </a:cubicBezTo>
                <a:cubicBezTo>
                  <a:pt x="125" y="98"/>
                  <a:pt x="124" y="99"/>
                  <a:pt x="123" y="99"/>
                </a:cubicBezTo>
                <a:cubicBezTo>
                  <a:pt x="122" y="99"/>
                  <a:pt x="122" y="100"/>
                  <a:pt x="121" y="100"/>
                </a:cubicBezTo>
                <a:cubicBezTo>
                  <a:pt x="121" y="100"/>
                  <a:pt x="120" y="101"/>
                  <a:pt x="120" y="101"/>
                </a:cubicBezTo>
                <a:cubicBezTo>
                  <a:pt x="113" y="106"/>
                  <a:pt x="106" y="111"/>
                  <a:pt x="99" y="116"/>
                </a:cubicBezTo>
                <a:cubicBezTo>
                  <a:pt x="99" y="117"/>
                  <a:pt x="98" y="117"/>
                  <a:pt x="98" y="118"/>
                </a:cubicBezTo>
                <a:cubicBezTo>
                  <a:pt x="96" y="120"/>
                  <a:pt x="94" y="121"/>
                  <a:pt x="93" y="122"/>
                </a:cubicBezTo>
                <a:cubicBezTo>
                  <a:pt x="92" y="123"/>
                  <a:pt x="91" y="124"/>
                  <a:pt x="90" y="125"/>
                </a:cubicBezTo>
                <a:cubicBezTo>
                  <a:pt x="89" y="126"/>
                  <a:pt x="88" y="128"/>
                  <a:pt x="87" y="129"/>
                </a:cubicBezTo>
                <a:cubicBezTo>
                  <a:pt x="86" y="129"/>
                  <a:pt x="86" y="130"/>
                  <a:pt x="85" y="130"/>
                </a:cubicBezTo>
                <a:cubicBezTo>
                  <a:pt x="102" y="103"/>
                  <a:pt x="127" y="75"/>
                  <a:pt x="164" y="51"/>
                </a:cubicBezTo>
                <a:close/>
                <a:moveTo>
                  <a:pt x="81" y="431"/>
                </a:moveTo>
                <a:cubicBezTo>
                  <a:pt x="81" y="431"/>
                  <a:pt x="81" y="431"/>
                  <a:pt x="81" y="431"/>
                </a:cubicBezTo>
                <a:cubicBezTo>
                  <a:pt x="53" y="418"/>
                  <a:pt x="36" y="398"/>
                  <a:pt x="29" y="389"/>
                </a:cubicBezTo>
                <a:cubicBezTo>
                  <a:pt x="26" y="386"/>
                  <a:pt x="22" y="385"/>
                  <a:pt x="18" y="387"/>
                </a:cubicBezTo>
                <a:cubicBezTo>
                  <a:pt x="18" y="388"/>
                  <a:pt x="17" y="388"/>
                  <a:pt x="17" y="388"/>
                </a:cubicBezTo>
                <a:cubicBezTo>
                  <a:pt x="18" y="376"/>
                  <a:pt x="23" y="343"/>
                  <a:pt x="23" y="338"/>
                </a:cubicBezTo>
                <a:cubicBezTo>
                  <a:pt x="23" y="338"/>
                  <a:pt x="23" y="338"/>
                  <a:pt x="23" y="337"/>
                </a:cubicBezTo>
                <a:cubicBezTo>
                  <a:pt x="23" y="337"/>
                  <a:pt x="24" y="337"/>
                  <a:pt x="24" y="338"/>
                </a:cubicBezTo>
                <a:cubicBezTo>
                  <a:pt x="26" y="338"/>
                  <a:pt x="37" y="342"/>
                  <a:pt x="47" y="346"/>
                </a:cubicBezTo>
                <a:cubicBezTo>
                  <a:pt x="49" y="347"/>
                  <a:pt x="51" y="348"/>
                  <a:pt x="53" y="349"/>
                </a:cubicBezTo>
                <a:cubicBezTo>
                  <a:pt x="53" y="349"/>
                  <a:pt x="53" y="349"/>
                  <a:pt x="53" y="349"/>
                </a:cubicBezTo>
                <a:cubicBezTo>
                  <a:pt x="54" y="349"/>
                  <a:pt x="54" y="349"/>
                  <a:pt x="55" y="350"/>
                </a:cubicBezTo>
                <a:cubicBezTo>
                  <a:pt x="55" y="350"/>
                  <a:pt x="56" y="350"/>
                  <a:pt x="56" y="350"/>
                </a:cubicBezTo>
                <a:cubicBezTo>
                  <a:pt x="57" y="350"/>
                  <a:pt x="57" y="350"/>
                  <a:pt x="58" y="351"/>
                </a:cubicBezTo>
                <a:cubicBezTo>
                  <a:pt x="59" y="351"/>
                  <a:pt x="60" y="351"/>
                  <a:pt x="61" y="352"/>
                </a:cubicBezTo>
                <a:cubicBezTo>
                  <a:pt x="61" y="352"/>
                  <a:pt x="61" y="352"/>
                  <a:pt x="62" y="352"/>
                </a:cubicBezTo>
                <a:cubicBezTo>
                  <a:pt x="63" y="352"/>
                  <a:pt x="63" y="353"/>
                  <a:pt x="64" y="353"/>
                </a:cubicBezTo>
                <a:cubicBezTo>
                  <a:pt x="65" y="353"/>
                  <a:pt x="65" y="353"/>
                  <a:pt x="65" y="353"/>
                </a:cubicBezTo>
                <a:cubicBezTo>
                  <a:pt x="66" y="354"/>
                  <a:pt x="67" y="354"/>
                  <a:pt x="68" y="354"/>
                </a:cubicBezTo>
                <a:cubicBezTo>
                  <a:pt x="68" y="354"/>
                  <a:pt x="67" y="355"/>
                  <a:pt x="67" y="355"/>
                </a:cubicBezTo>
                <a:cubicBezTo>
                  <a:pt x="67" y="355"/>
                  <a:pt x="66" y="356"/>
                  <a:pt x="65" y="356"/>
                </a:cubicBezTo>
                <a:cubicBezTo>
                  <a:pt x="62" y="358"/>
                  <a:pt x="60" y="363"/>
                  <a:pt x="62" y="367"/>
                </a:cubicBezTo>
                <a:cubicBezTo>
                  <a:pt x="63" y="368"/>
                  <a:pt x="64" y="369"/>
                  <a:pt x="65" y="371"/>
                </a:cubicBezTo>
                <a:cubicBezTo>
                  <a:pt x="65" y="371"/>
                  <a:pt x="65" y="371"/>
                  <a:pt x="65" y="372"/>
                </a:cubicBezTo>
                <a:cubicBezTo>
                  <a:pt x="66" y="373"/>
                  <a:pt x="67" y="374"/>
                  <a:pt x="68" y="376"/>
                </a:cubicBezTo>
                <a:cubicBezTo>
                  <a:pt x="68" y="376"/>
                  <a:pt x="69" y="376"/>
                  <a:pt x="69" y="377"/>
                </a:cubicBezTo>
                <a:cubicBezTo>
                  <a:pt x="70" y="378"/>
                  <a:pt x="71" y="379"/>
                  <a:pt x="72" y="381"/>
                </a:cubicBezTo>
                <a:cubicBezTo>
                  <a:pt x="72" y="381"/>
                  <a:pt x="73" y="382"/>
                  <a:pt x="73" y="382"/>
                </a:cubicBezTo>
                <a:cubicBezTo>
                  <a:pt x="74" y="383"/>
                  <a:pt x="75" y="384"/>
                  <a:pt x="76" y="386"/>
                </a:cubicBezTo>
                <a:cubicBezTo>
                  <a:pt x="76" y="386"/>
                  <a:pt x="77" y="387"/>
                  <a:pt x="77" y="388"/>
                </a:cubicBezTo>
                <a:cubicBezTo>
                  <a:pt x="78" y="389"/>
                  <a:pt x="79" y="390"/>
                  <a:pt x="80" y="391"/>
                </a:cubicBezTo>
                <a:cubicBezTo>
                  <a:pt x="95" y="408"/>
                  <a:pt x="117" y="428"/>
                  <a:pt x="145" y="442"/>
                </a:cubicBezTo>
                <a:cubicBezTo>
                  <a:pt x="146" y="442"/>
                  <a:pt x="146" y="442"/>
                  <a:pt x="147" y="443"/>
                </a:cubicBezTo>
                <a:cubicBezTo>
                  <a:pt x="147" y="443"/>
                  <a:pt x="147" y="443"/>
                  <a:pt x="148" y="443"/>
                </a:cubicBezTo>
                <a:cubicBezTo>
                  <a:pt x="155" y="446"/>
                  <a:pt x="162" y="449"/>
                  <a:pt x="170" y="452"/>
                </a:cubicBezTo>
                <a:cubicBezTo>
                  <a:pt x="176" y="453"/>
                  <a:pt x="181" y="455"/>
                  <a:pt x="186" y="456"/>
                </a:cubicBezTo>
                <a:cubicBezTo>
                  <a:pt x="155" y="455"/>
                  <a:pt x="119" y="449"/>
                  <a:pt x="81" y="431"/>
                </a:cubicBezTo>
                <a:close/>
                <a:moveTo>
                  <a:pt x="440" y="385"/>
                </a:moveTo>
                <a:cubicBezTo>
                  <a:pt x="440" y="386"/>
                  <a:pt x="441" y="386"/>
                  <a:pt x="441" y="386"/>
                </a:cubicBezTo>
                <a:cubicBezTo>
                  <a:pt x="430" y="391"/>
                  <a:pt x="399" y="404"/>
                  <a:pt x="395" y="406"/>
                </a:cubicBezTo>
                <a:cubicBezTo>
                  <a:pt x="394" y="406"/>
                  <a:pt x="394" y="406"/>
                  <a:pt x="394" y="407"/>
                </a:cubicBezTo>
                <a:cubicBezTo>
                  <a:pt x="394" y="406"/>
                  <a:pt x="394" y="406"/>
                  <a:pt x="394" y="406"/>
                </a:cubicBezTo>
                <a:cubicBezTo>
                  <a:pt x="393" y="404"/>
                  <a:pt x="392" y="393"/>
                  <a:pt x="390" y="382"/>
                </a:cubicBezTo>
                <a:cubicBezTo>
                  <a:pt x="389" y="378"/>
                  <a:pt x="389" y="375"/>
                  <a:pt x="388" y="371"/>
                </a:cubicBezTo>
                <a:cubicBezTo>
                  <a:pt x="388" y="371"/>
                  <a:pt x="388" y="371"/>
                  <a:pt x="388" y="371"/>
                </a:cubicBezTo>
                <a:cubicBezTo>
                  <a:pt x="388" y="370"/>
                  <a:pt x="388" y="369"/>
                  <a:pt x="387" y="367"/>
                </a:cubicBezTo>
                <a:cubicBezTo>
                  <a:pt x="387" y="366"/>
                  <a:pt x="387" y="364"/>
                  <a:pt x="387" y="362"/>
                </a:cubicBezTo>
                <a:cubicBezTo>
                  <a:pt x="387" y="362"/>
                  <a:pt x="387" y="362"/>
                  <a:pt x="387" y="362"/>
                </a:cubicBezTo>
                <a:cubicBezTo>
                  <a:pt x="386" y="362"/>
                  <a:pt x="386" y="361"/>
                  <a:pt x="386" y="361"/>
                </a:cubicBezTo>
                <a:cubicBezTo>
                  <a:pt x="386" y="361"/>
                  <a:pt x="386" y="360"/>
                  <a:pt x="386" y="360"/>
                </a:cubicBezTo>
                <a:cubicBezTo>
                  <a:pt x="387" y="360"/>
                  <a:pt x="388" y="360"/>
                  <a:pt x="389" y="361"/>
                </a:cubicBezTo>
                <a:cubicBezTo>
                  <a:pt x="393" y="363"/>
                  <a:pt x="397" y="361"/>
                  <a:pt x="399" y="358"/>
                </a:cubicBezTo>
                <a:cubicBezTo>
                  <a:pt x="407" y="344"/>
                  <a:pt x="418" y="316"/>
                  <a:pt x="421" y="284"/>
                </a:cubicBezTo>
                <a:cubicBezTo>
                  <a:pt x="422" y="283"/>
                  <a:pt x="422" y="282"/>
                  <a:pt x="422" y="282"/>
                </a:cubicBezTo>
                <a:cubicBezTo>
                  <a:pt x="422" y="280"/>
                  <a:pt x="422" y="278"/>
                  <a:pt x="422" y="276"/>
                </a:cubicBezTo>
                <a:cubicBezTo>
                  <a:pt x="422" y="275"/>
                  <a:pt x="422" y="274"/>
                  <a:pt x="422" y="272"/>
                </a:cubicBezTo>
                <a:cubicBezTo>
                  <a:pt x="422" y="271"/>
                  <a:pt x="423" y="269"/>
                  <a:pt x="423" y="267"/>
                </a:cubicBezTo>
                <a:cubicBezTo>
                  <a:pt x="423" y="266"/>
                  <a:pt x="423" y="266"/>
                  <a:pt x="423" y="265"/>
                </a:cubicBezTo>
                <a:cubicBezTo>
                  <a:pt x="423" y="265"/>
                  <a:pt x="423" y="265"/>
                  <a:pt x="423" y="265"/>
                </a:cubicBezTo>
                <a:cubicBezTo>
                  <a:pt x="423" y="265"/>
                  <a:pt x="423" y="264"/>
                  <a:pt x="423" y="264"/>
                </a:cubicBezTo>
                <a:cubicBezTo>
                  <a:pt x="423" y="264"/>
                  <a:pt x="423" y="263"/>
                  <a:pt x="423" y="262"/>
                </a:cubicBezTo>
                <a:cubicBezTo>
                  <a:pt x="423" y="249"/>
                  <a:pt x="421" y="235"/>
                  <a:pt x="418" y="222"/>
                </a:cubicBezTo>
                <a:cubicBezTo>
                  <a:pt x="417" y="219"/>
                  <a:pt x="416" y="216"/>
                  <a:pt x="416" y="213"/>
                </a:cubicBezTo>
                <a:cubicBezTo>
                  <a:pt x="415" y="213"/>
                  <a:pt x="415" y="212"/>
                  <a:pt x="415" y="212"/>
                </a:cubicBezTo>
                <a:cubicBezTo>
                  <a:pt x="415" y="210"/>
                  <a:pt x="414" y="209"/>
                  <a:pt x="414" y="208"/>
                </a:cubicBezTo>
                <a:cubicBezTo>
                  <a:pt x="429" y="234"/>
                  <a:pt x="441" y="268"/>
                  <a:pt x="445" y="310"/>
                </a:cubicBezTo>
                <a:cubicBezTo>
                  <a:pt x="446" y="314"/>
                  <a:pt x="446" y="318"/>
                  <a:pt x="446" y="322"/>
                </a:cubicBezTo>
                <a:cubicBezTo>
                  <a:pt x="446" y="347"/>
                  <a:pt x="439" y="367"/>
                  <a:pt x="436" y="375"/>
                </a:cubicBezTo>
                <a:cubicBezTo>
                  <a:pt x="434" y="379"/>
                  <a:pt x="436" y="384"/>
                  <a:pt x="440" y="385"/>
                </a:cubicBezTo>
                <a:close/>
              </a:path>
            </a:pathLst>
          </a:custGeom>
          <a:solidFill>
            <a:schemeClr val="bg1">
              <a:lumMod val="85000"/>
            </a:schemeClr>
          </a:solidFill>
          <a:ln>
            <a:noFill/>
          </a:ln>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1024145" y="2397428"/>
            <a:ext cx="8900132" cy="3555602"/>
          </a:xfrm>
          <a:prstGeom prst="rect">
            <a:avLst/>
          </a:prstGeom>
        </p:spPr>
      </p:pic>
      <p:sp>
        <p:nvSpPr>
          <p:cNvPr id="2" name="Title 1"/>
          <p:cNvSpPr>
            <a:spLocks noGrp="1"/>
          </p:cNvSpPr>
          <p:nvPr>
            <p:ph type="title"/>
          </p:nvPr>
        </p:nvSpPr>
        <p:spPr/>
        <p:txBody>
          <a:bodyPr/>
          <a:lstStyle/>
          <a:p>
            <a:r>
              <a:rPr lang="en-US" dirty="0"/>
              <a:t>Ericsson Approach</a:t>
            </a:r>
          </a:p>
        </p:txBody>
      </p:sp>
      <p:sp>
        <p:nvSpPr>
          <p:cNvPr id="5" name="TextBox 4"/>
          <p:cNvSpPr txBox="1"/>
          <p:nvPr/>
        </p:nvSpPr>
        <p:spPr>
          <a:xfrm>
            <a:off x="3851476" y="5722527"/>
            <a:ext cx="2848857" cy="954107"/>
          </a:xfrm>
          <a:prstGeom prst="rect">
            <a:avLst/>
          </a:prstGeom>
          <a:noFill/>
        </p:spPr>
        <p:txBody>
          <a:bodyPr wrap="none" rtlCol="0">
            <a:spAutoFit/>
          </a:bodyPr>
          <a:lstStyle/>
          <a:p>
            <a:pPr algn="ctr"/>
            <a:r>
              <a:rPr lang="en-US" sz="1600" dirty="0"/>
              <a:t>Integrate storage server </a:t>
            </a:r>
            <a:br>
              <a:rPr lang="en-US" sz="1600" dirty="0"/>
            </a:br>
            <a:r>
              <a:rPr lang="en-US" sz="1600" dirty="0"/>
              <a:t>silos into one virtualized CPU</a:t>
            </a:r>
          </a:p>
          <a:p>
            <a:pPr algn="ctr"/>
            <a:endParaRPr lang="en-US" sz="1600" dirty="0"/>
          </a:p>
        </p:txBody>
      </p:sp>
      <p:sp>
        <p:nvSpPr>
          <p:cNvPr id="27" name="Freeform 2"/>
          <p:cNvSpPr>
            <a:spLocks noChangeAspect="1" noEditPoints="1"/>
          </p:cNvSpPr>
          <p:nvPr/>
        </p:nvSpPr>
        <p:spPr bwMode="auto">
          <a:xfrm>
            <a:off x="2555912" y="2583560"/>
            <a:ext cx="816057" cy="964879"/>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E1E2E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2"/>
          <p:cNvSpPr>
            <a:spLocks noChangeAspect="1" noEditPoints="1"/>
          </p:cNvSpPr>
          <p:nvPr/>
        </p:nvSpPr>
        <p:spPr bwMode="auto">
          <a:xfrm>
            <a:off x="2556719" y="4703052"/>
            <a:ext cx="816057" cy="964879"/>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E1E2E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2"/>
          <p:cNvSpPr>
            <a:spLocks noChangeAspect="1" noEditPoints="1"/>
          </p:cNvSpPr>
          <p:nvPr/>
        </p:nvSpPr>
        <p:spPr bwMode="auto">
          <a:xfrm>
            <a:off x="7115058" y="2610296"/>
            <a:ext cx="816057" cy="964879"/>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E1E2E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2"/>
          <p:cNvSpPr>
            <a:spLocks noChangeAspect="1" noEditPoints="1"/>
          </p:cNvSpPr>
          <p:nvPr/>
        </p:nvSpPr>
        <p:spPr bwMode="auto">
          <a:xfrm>
            <a:off x="7115865" y="4729788"/>
            <a:ext cx="816057" cy="964879"/>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E1E2E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2"/>
          <p:cNvSpPr>
            <a:spLocks noChangeAspect="1" noEditPoints="1"/>
          </p:cNvSpPr>
          <p:nvPr/>
        </p:nvSpPr>
        <p:spPr bwMode="auto">
          <a:xfrm>
            <a:off x="4711544" y="1363553"/>
            <a:ext cx="816057" cy="964879"/>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E1E2E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TextBox 41"/>
          <p:cNvSpPr txBox="1"/>
          <p:nvPr/>
        </p:nvSpPr>
        <p:spPr>
          <a:xfrm>
            <a:off x="2457042" y="2168062"/>
            <a:ext cx="1083950" cy="415498"/>
          </a:xfrm>
          <a:prstGeom prst="rect">
            <a:avLst/>
          </a:prstGeom>
          <a:noFill/>
        </p:spPr>
        <p:txBody>
          <a:bodyPr wrap="none" rtlCol="0">
            <a:spAutoFit/>
          </a:bodyPr>
          <a:lstStyle/>
          <a:p>
            <a:pPr algn="ctr">
              <a:spcBef>
                <a:spcPts val="0"/>
              </a:spcBef>
            </a:pPr>
            <a:r>
              <a:rPr lang="en-US" sz="1050" dirty="0">
                <a:solidFill>
                  <a:srgbClr val="B1B3B4"/>
                </a:solidFill>
              </a:rPr>
              <a:t>Offline Content</a:t>
            </a:r>
          </a:p>
          <a:p>
            <a:pPr algn="ctr">
              <a:spcBef>
                <a:spcPts val="0"/>
              </a:spcBef>
            </a:pPr>
            <a:r>
              <a:rPr lang="en-US" sz="1050" dirty="0">
                <a:solidFill>
                  <a:srgbClr val="B1B3B4"/>
                </a:solidFill>
              </a:rPr>
              <a:t>Acquisition</a:t>
            </a:r>
          </a:p>
        </p:txBody>
      </p:sp>
      <p:sp>
        <p:nvSpPr>
          <p:cNvPr id="43" name="TextBox 42"/>
          <p:cNvSpPr txBox="1"/>
          <p:nvPr/>
        </p:nvSpPr>
        <p:spPr>
          <a:xfrm>
            <a:off x="4445354" y="948055"/>
            <a:ext cx="1348446" cy="415498"/>
          </a:xfrm>
          <a:prstGeom prst="rect">
            <a:avLst/>
          </a:prstGeom>
          <a:noFill/>
        </p:spPr>
        <p:txBody>
          <a:bodyPr wrap="none" rtlCol="0">
            <a:spAutoFit/>
          </a:bodyPr>
          <a:lstStyle/>
          <a:p>
            <a:pPr algn="ctr">
              <a:spcBef>
                <a:spcPts val="0"/>
              </a:spcBef>
            </a:pPr>
            <a:r>
              <a:rPr lang="en-US" sz="1050" dirty="0">
                <a:solidFill>
                  <a:srgbClr val="B1B3B4"/>
                </a:solidFill>
              </a:rPr>
              <a:t>Video Transcoding </a:t>
            </a:r>
          </a:p>
          <a:p>
            <a:pPr algn="ctr">
              <a:spcBef>
                <a:spcPts val="0"/>
              </a:spcBef>
            </a:pPr>
            <a:r>
              <a:rPr lang="en-US" sz="1050" dirty="0">
                <a:solidFill>
                  <a:srgbClr val="B1B3B4"/>
                </a:solidFill>
              </a:rPr>
              <a:t>Server Farm</a:t>
            </a:r>
          </a:p>
        </p:txBody>
      </p:sp>
      <p:sp>
        <p:nvSpPr>
          <p:cNvPr id="44" name="TextBox 43"/>
          <p:cNvSpPr txBox="1"/>
          <p:nvPr/>
        </p:nvSpPr>
        <p:spPr>
          <a:xfrm>
            <a:off x="6730643" y="2184477"/>
            <a:ext cx="1585692" cy="415498"/>
          </a:xfrm>
          <a:prstGeom prst="rect">
            <a:avLst/>
          </a:prstGeom>
          <a:noFill/>
        </p:spPr>
        <p:txBody>
          <a:bodyPr wrap="none" rtlCol="0">
            <a:spAutoFit/>
          </a:bodyPr>
          <a:lstStyle/>
          <a:p>
            <a:pPr algn="ctr">
              <a:spcBef>
                <a:spcPts val="0"/>
              </a:spcBef>
            </a:pPr>
            <a:r>
              <a:rPr lang="en-US" sz="1050" dirty="0">
                <a:solidFill>
                  <a:srgbClr val="B1B3B4"/>
                </a:solidFill>
              </a:rPr>
              <a:t>UDP Video</a:t>
            </a:r>
          </a:p>
          <a:p>
            <a:pPr algn="ctr">
              <a:spcBef>
                <a:spcPts val="0"/>
              </a:spcBef>
            </a:pPr>
            <a:r>
              <a:rPr lang="en-US" sz="1050" dirty="0">
                <a:solidFill>
                  <a:srgbClr val="B1B3B4"/>
                </a:solidFill>
              </a:rPr>
              <a:t>Streaming Server Farm</a:t>
            </a:r>
          </a:p>
        </p:txBody>
      </p:sp>
      <p:sp>
        <p:nvSpPr>
          <p:cNvPr id="45" name="TextBox 44"/>
          <p:cNvSpPr txBox="1"/>
          <p:nvPr/>
        </p:nvSpPr>
        <p:spPr>
          <a:xfrm>
            <a:off x="6730643" y="5674406"/>
            <a:ext cx="1585692" cy="415498"/>
          </a:xfrm>
          <a:prstGeom prst="rect">
            <a:avLst/>
          </a:prstGeom>
          <a:noFill/>
        </p:spPr>
        <p:txBody>
          <a:bodyPr wrap="none" rtlCol="0">
            <a:spAutoFit/>
          </a:bodyPr>
          <a:lstStyle/>
          <a:p>
            <a:pPr algn="ctr">
              <a:spcBef>
                <a:spcPts val="0"/>
              </a:spcBef>
            </a:pPr>
            <a:r>
              <a:rPr lang="en-US" sz="1050" dirty="0">
                <a:solidFill>
                  <a:srgbClr val="B1B3B4"/>
                </a:solidFill>
              </a:rPr>
              <a:t>ABR Video</a:t>
            </a:r>
          </a:p>
          <a:p>
            <a:pPr algn="ctr">
              <a:spcBef>
                <a:spcPts val="0"/>
              </a:spcBef>
            </a:pPr>
            <a:r>
              <a:rPr lang="en-US" sz="1050" dirty="0">
                <a:solidFill>
                  <a:srgbClr val="B1B3B4"/>
                </a:solidFill>
              </a:rPr>
              <a:t>Streaming Server Farm</a:t>
            </a:r>
          </a:p>
        </p:txBody>
      </p:sp>
      <p:sp>
        <p:nvSpPr>
          <p:cNvPr id="46" name="TextBox 45"/>
          <p:cNvSpPr txBox="1"/>
          <p:nvPr/>
        </p:nvSpPr>
        <p:spPr>
          <a:xfrm>
            <a:off x="2388914" y="5707457"/>
            <a:ext cx="1220206" cy="415498"/>
          </a:xfrm>
          <a:prstGeom prst="rect">
            <a:avLst/>
          </a:prstGeom>
          <a:noFill/>
        </p:spPr>
        <p:txBody>
          <a:bodyPr wrap="none" rtlCol="0">
            <a:spAutoFit/>
          </a:bodyPr>
          <a:lstStyle/>
          <a:p>
            <a:pPr algn="ctr">
              <a:spcBef>
                <a:spcPts val="0"/>
              </a:spcBef>
            </a:pPr>
            <a:r>
              <a:rPr lang="en-US" sz="1050" dirty="0">
                <a:solidFill>
                  <a:srgbClr val="B1B3B4"/>
                </a:solidFill>
              </a:rPr>
              <a:t>Live Video Ingest</a:t>
            </a:r>
          </a:p>
          <a:p>
            <a:pPr algn="ctr">
              <a:spcBef>
                <a:spcPts val="0"/>
              </a:spcBef>
            </a:pPr>
            <a:r>
              <a:rPr lang="en-US" sz="1050" dirty="0">
                <a:solidFill>
                  <a:srgbClr val="B1B3B4"/>
                </a:solidFill>
              </a:rPr>
              <a:t>Server Farm</a:t>
            </a:r>
          </a:p>
        </p:txBody>
      </p:sp>
      <p:sp>
        <p:nvSpPr>
          <p:cNvPr id="67" name="Rectangle 66"/>
          <p:cNvSpPr/>
          <p:nvPr/>
        </p:nvSpPr>
        <p:spPr bwMode="auto">
          <a:xfrm>
            <a:off x="10502900" y="0"/>
            <a:ext cx="1743075" cy="6876611"/>
          </a:xfrm>
          <a:prstGeom prst="rect">
            <a:avLst/>
          </a:prstGeom>
          <a:gradFill>
            <a:gsLst>
              <a:gs pos="0">
                <a:schemeClr val="bg1">
                  <a:alpha val="0"/>
                </a:schemeClr>
              </a:gs>
              <a:gs pos="56000">
                <a:srgbClr val="FEFFFE"/>
              </a:gs>
              <a:gs pos="100000">
                <a:schemeClr val="accent1">
                  <a:tint val="23500"/>
                  <a:satMod val="160000"/>
                  <a:alpha val="0"/>
                </a:schemeClr>
              </a:gs>
            </a:gsLst>
            <a:lin ang="5400000" scaled="0"/>
          </a:gra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xmlns="" val="244821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3221E-6 -5.45917E-7 L 0.19148 0.14573 " pathEditMode="relative" rAng="0" ptsTypes="AA">
                                      <p:cBhvr>
                                        <p:cTn id="6" dur="2000" fill="hold"/>
                                        <p:tgtEl>
                                          <p:spTgt spid="27"/>
                                        </p:tgtEl>
                                        <p:attrNameLst>
                                          <p:attrName>ppt_x</p:attrName>
                                          <p:attrName>ppt_y</p:attrName>
                                        </p:attrNameLst>
                                      </p:cBhvr>
                                      <p:rCtr x="9568" y="7287"/>
                                    </p:animMotion>
                                  </p:childTnLst>
                                </p:cTn>
                              </p:par>
                              <p:par>
                                <p:cTn id="7" presetID="42" presetClass="path" presetSubtype="0" accel="50000" decel="50000" fill="hold" grpId="0" nodeType="withEffect">
                                  <p:stCondLst>
                                    <p:cond delay="0"/>
                                  </p:stCondLst>
                                  <p:childTnLst>
                                    <p:animMotion origin="layout" path="M 4.15777E-6 -3.87E-6 L 0.19135 -0.16308 " pathEditMode="relative" rAng="0" ptsTypes="AA">
                                      <p:cBhvr>
                                        <p:cTn id="8" dur="2000" fill="hold"/>
                                        <p:tgtEl>
                                          <p:spTgt spid="28"/>
                                        </p:tgtEl>
                                        <p:attrNameLst>
                                          <p:attrName>ppt_x</p:attrName>
                                          <p:attrName>ppt_y</p:attrName>
                                        </p:attrNameLst>
                                      </p:cBhvr>
                                      <p:rCtr x="9568" y="-8166"/>
                                    </p:animMotion>
                                  </p:childTnLst>
                                </p:cTn>
                              </p:par>
                              <p:par>
                                <p:cTn id="9" presetID="42" presetClass="path" presetSubtype="0" accel="50000" decel="50000" fill="hold" grpId="0" nodeType="withEffect">
                                  <p:stCondLst>
                                    <p:cond delay="0"/>
                                  </p:stCondLst>
                                  <p:childTnLst>
                                    <p:animMotion origin="layout" path="M 3.3585E-6 -3.00023E-6 L -0.18238 0.1418 " pathEditMode="relative" rAng="0" ptsTypes="AA">
                                      <p:cBhvr>
                                        <p:cTn id="10" dur="2000" fill="hold"/>
                                        <p:tgtEl>
                                          <p:spTgt spid="29"/>
                                        </p:tgtEl>
                                        <p:attrNameLst>
                                          <p:attrName>ppt_x</p:attrName>
                                          <p:attrName>ppt_y</p:attrName>
                                        </p:attrNameLst>
                                      </p:cBhvr>
                                      <p:rCtr x="-9125" y="7078"/>
                                    </p:animMotion>
                                  </p:childTnLst>
                                </p:cTn>
                              </p:par>
                              <p:par>
                                <p:cTn id="11" presetID="42" presetClass="path" presetSubtype="0" accel="50000" decel="50000" fill="hold" grpId="0" nodeType="withEffect">
                                  <p:stCondLst>
                                    <p:cond delay="0"/>
                                  </p:stCondLst>
                                  <p:childTnLst>
                                    <p:animMotion origin="layout" path="M 3.3585E-6 3.67569E-6 L -0.18238 -0.16702 " pathEditMode="relative" rAng="0" ptsTypes="AA">
                                      <p:cBhvr>
                                        <p:cTn id="12" dur="2000" fill="hold"/>
                                        <p:tgtEl>
                                          <p:spTgt spid="30"/>
                                        </p:tgtEl>
                                        <p:attrNameLst>
                                          <p:attrName>ppt_x</p:attrName>
                                          <p:attrName>ppt_y</p:attrName>
                                        </p:attrNameLst>
                                      </p:cBhvr>
                                      <p:rCtr x="-9125" y="-8351"/>
                                    </p:animMotion>
                                  </p:childTnLst>
                                </p:cTn>
                              </p:par>
                              <p:par>
                                <p:cTn id="13" presetID="42" presetClass="path" presetSubtype="0" accel="50000" decel="50000" fill="hold" grpId="0" nodeType="withEffect">
                                  <p:stCondLst>
                                    <p:cond delay="0"/>
                                  </p:stCondLst>
                                  <p:childTnLst>
                                    <p:animMotion origin="layout" path="M -2.54882E-6 3.86074E-6 L 0.01471 0.32338 " pathEditMode="relative" rAng="0" ptsTypes="AA">
                                      <p:cBhvr>
                                        <p:cTn id="14" dur="2000" fill="hold"/>
                                        <p:tgtEl>
                                          <p:spTgt spid="31"/>
                                        </p:tgtEl>
                                        <p:attrNameLst>
                                          <p:attrName>ppt_x</p:attrName>
                                          <p:attrName>ppt_y</p:attrName>
                                        </p:attrNameLst>
                                      </p:cBhvr>
                                      <p:rCtr x="729" y="16169"/>
                                    </p:animMotion>
                                  </p:childTnLst>
                                </p:cTn>
                              </p:par>
                            </p:childTnLst>
                          </p:cTn>
                        </p:par>
                        <p:par>
                          <p:cTn id="15" fill="hold">
                            <p:stCondLst>
                              <p:cond delay="2000"/>
                            </p:stCondLst>
                            <p:childTnLst>
                              <p:par>
                                <p:cTn id="16" presetID="10" presetClass="exit" presetSubtype="0" fill="hold" grpId="1" nodeType="afterEffect">
                                  <p:stCondLst>
                                    <p:cond delay="0"/>
                                  </p:stCondLst>
                                  <p:childTnLst>
                                    <p:animEffect transition="out" filter="fad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30"/>
                                        </p:tgtEl>
                                      </p:cBhvr>
                                    </p:animEffect>
                                    <p:set>
                                      <p:cBhvr>
                                        <p:cTn id="27" dur="1" fill="hold">
                                          <p:stCondLst>
                                            <p:cond delay="499"/>
                                          </p:stCondLst>
                                        </p:cTn>
                                        <p:tgtEl>
                                          <p:spTgt spid="3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1"/>
                                        </p:tgtEl>
                                      </p:cBhvr>
                                    </p:animEffect>
                                    <p:set>
                                      <p:cBhvr>
                                        <p:cTn id="30"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48975" y="1637730"/>
            <a:ext cx="10739554" cy="48928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VSPP manager GUI</a:t>
            </a:r>
          </a:p>
        </p:txBody>
      </p:sp>
      <p:sp>
        <p:nvSpPr>
          <p:cNvPr id="4" name="CustomShape 2"/>
          <p:cNvSpPr/>
          <p:nvPr/>
        </p:nvSpPr>
        <p:spPr>
          <a:xfrm>
            <a:off x="497638" y="1101161"/>
            <a:ext cx="11667065" cy="536570"/>
          </a:xfrm>
          <a:prstGeom prst="rect">
            <a:avLst/>
          </a:prstGeom>
          <a:noFill/>
          <a:ln>
            <a:noFill/>
          </a:ln>
        </p:spPr>
        <p:txBody>
          <a:bodyPr lIns="90000" tIns="45000" rIns="90000" bIns="45000">
            <a:normAutofit/>
          </a:bodyPr>
          <a:lstStyle/>
          <a:p>
            <a:pPr>
              <a:buSzPct val="80000"/>
            </a:pPr>
            <a:r>
              <a:rPr lang="en-US" dirty="0">
                <a:solidFill>
                  <a:schemeClr val="tx1">
                    <a:lumMod val="75000"/>
                  </a:schemeClr>
                </a:solidFill>
                <a:latin typeface="Arial"/>
              </a:rPr>
              <a:t>https://mgr-vip:8443</a:t>
            </a:r>
          </a:p>
          <a:p>
            <a:pPr>
              <a:buSzPct val="80000"/>
            </a:pPr>
            <a:endParaRPr dirty="0">
              <a:solidFill>
                <a:schemeClr val="tx1">
                  <a:lumMod val="75000"/>
                </a:schemeClr>
              </a:solidFill>
            </a:endParaRPr>
          </a:p>
          <a:p>
            <a:pPr algn="l" rtl="0">
              <a:lnSpc>
                <a:spcPct val="100000"/>
              </a:lnSpc>
            </a:pPr>
            <a:endParaRPr dirty="0"/>
          </a:p>
        </p:txBody>
      </p:sp>
    </p:spTree>
    <p:extLst>
      <p:ext uri="{BB962C8B-B14F-4D97-AF65-F5344CB8AC3E}">
        <p14:creationId xmlns:p14="http://schemas.microsoft.com/office/powerpoint/2010/main" xmlns="" val="1371845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711360" y="385920"/>
            <a:ext cx="10971360" cy="679680"/>
          </a:xfrm>
          <a:prstGeom prst="rect">
            <a:avLst/>
          </a:prstGeom>
          <a:noFill/>
          <a:ln>
            <a:noFill/>
          </a:ln>
        </p:spPr>
        <p:txBody>
          <a:bodyPr lIns="90000" tIns="45000" rIns="90000" bIns="45000"/>
          <a:lstStyle/>
          <a:p>
            <a:pPr algn="ctr" rtl="0">
              <a:lnSpc>
                <a:spcPct val="100000"/>
              </a:lnSpc>
            </a:pPr>
            <a:r>
              <a:rPr lang="en-US" sz="3600" dirty="0">
                <a:solidFill>
                  <a:srgbClr val="000000"/>
                </a:solidFill>
                <a:latin typeface="+mj-lt"/>
              </a:rPr>
              <a:t>VSPP Manager GUI – System STATUS</a:t>
            </a:r>
            <a:endParaRPr sz="2800" dirty="0">
              <a:latin typeface="+mj-lt"/>
            </a:endParaRPr>
          </a:p>
        </p:txBody>
      </p:sp>
      <p:pic>
        <p:nvPicPr>
          <p:cNvPr id="2" name="Picture 1"/>
          <p:cNvPicPr>
            <a:picLocks noChangeAspect="1"/>
          </p:cNvPicPr>
          <p:nvPr/>
        </p:nvPicPr>
        <p:blipFill>
          <a:blip r:embed="rId3" cstate="print"/>
          <a:stretch>
            <a:fillRect/>
          </a:stretch>
        </p:blipFill>
        <p:spPr>
          <a:xfrm>
            <a:off x="0" y="1057039"/>
            <a:ext cx="12192000" cy="5703286"/>
          </a:xfrm>
          <a:prstGeom prst="rect">
            <a:avLst/>
          </a:prstGeom>
        </p:spPr>
      </p:pic>
    </p:spTree>
    <p:extLst>
      <p:ext uri="{BB962C8B-B14F-4D97-AF65-F5344CB8AC3E}">
        <p14:creationId xmlns:p14="http://schemas.microsoft.com/office/powerpoint/2010/main" xmlns="" val="15117760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711360" y="385920"/>
            <a:ext cx="10971360" cy="679680"/>
          </a:xfrm>
          <a:prstGeom prst="rect">
            <a:avLst/>
          </a:prstGeom>
          <a:noFill/>
          <a:ln>
            <a:noFill/>
          </a:ln>
        </p:spPr>
        <p:txBody>
          <a:bodyPr lIns="90000" tIns="45000" rIns="90000" bIns="45000"/>
          <a:lstStyle/>
          <a:p>
            <a:pPr algn="ctr" rtl="0">
              <a:lnSpc>
                <a:spcPct val="100000"/>
              </a:lnSpc>
            </a:pPr>
            <a:r>
              <a:rPr lang="en-US" sz="3600" dirty="0">
                <a:solidFill>
                  <a:srgbClr val="000000"/>
                </a:solidFill>
                <a:latin typeface="+mj-lt"/>
              </a:rPr>
              <a:t>VSPP Manager GUI – SYSTEM VOLUME </a:t>
            </a:r>
            <a:endParaRPr sz="2800" dirty="0">
              <a:latin typeface="+mj-lt"/>
            </a:endParaRPr>
          </a:p>
        </p:txBody>
      </p:sp>
      <p:pic>
        <p:nvPicPr>
          <p:cNvPr id="2" name="Picture 1"/>
          <p:cNvPicPr>
            <a:picLocks noChangeAspect="1"/>
          </p:cNvPicPr>
          <p:nvPr/>
        </p:nvPicPr>
        <p:blipFill>
          <a:blip r:embed="rId3" cstate="print"/>
          <a:stretch>
            <a:fillRect/>
          </a:stretch>
        </p:blipFill>
        <p:spPr>
          <a:xfrm>
            <a:off x="0" y="1033122"/>
            <a:ext cx="12192000" cy="5721136"/>
          </a:xfrm>
          <a:prstGeom prst="rect">
            <a:avLst/>
          </a:prstGeom>
        </p:spPr>
      </p:pic>
    </p:spTree>
    <p:extLst>
      <p:ext uri="{BB962C8B-B14F-4D97-AF65-F5344CB8AC3E}">
        <p14:creationId xmlns:p14="http://schemas.microsoft.com/office/powerpoint/2010/main" xmlns="" val="19054626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711360" y="385920"/>
            <a:ext cx="10971360" cy="679680"/>
          </a:xfrm>
          <a:prstGeom prst="rect">
            <a:avLst/>
          </a:prstGeom>
          <a:noFill/>
          <a:ln>
            <a:noFill/>
          </a:ln>
        </p:spPr>
        <p:txBody>
          <a:bodyPr lIns="90000" tIns="45000" rIns="90000" bIns="45000"/>
          <a:lstStyle/>
          <a:p>
            <a:pPr algn="ctr" rtl="0">
              <a:lnSpc>
                <a:spcPct val="100000"/>
              </a:lnSpc>
            </a:pPr>
            <a:r>
              <a:rPr lang="en-US" sz="3600" dirty="0">
                <a:solidFill>
                  <a:srgbClr val="000000"/>
                </a:solidFill>
                <a:latin typeface="+mj-lt"/>
              </a:rPr>
              <a:t>VSPP Manager GUI – CHANNELS </a:t>
            </a:r>
            <a:endParaRPr sz="2800" dirty="0">
              <a:latin typeface="+mj-lt"/>
            </a:endParaRPr>
          </a:p>
        </p:txBody>
      </p:sp>
      <p:pic>
        <p:nvPicPr>
          <p:cNvPr id="2" name="Picture 1"/>
          <p:cNvPicPr>
            <a:picLocks noChangeAspect="1"/>
          </p:cNvPicPr>
          <p:nvPr/>
        </p:nvPicPr>
        <p:blipFill>
          <a:blip r:embed="rId3" cstate="print"/>
          <a:stretch>
            <a:fillRect/>
          </a:stretch>
        </p:blipFill>
        <p:spPr>
          <a:xfrm>
            <a:off x="0" y="1031520"/>
            <a:ext cx="12192000" cy="5694360"/>
          </a:xfrm>
          <a:prstGeom prst="rect">
            <a:avLst/>
          </a:prstGeom>
        </p:spPr>
      </p:pic>
    </p:spTree>
    <p:extLst>
      <p:ext uri="{BB962C8B-B14F-4D97-AF65-F5344CB8AC3E}">
        <p14:creationId xmlns:p14="http://schemas.microsoft.com/office/powerpoint/2010/main" xmlns="" val="3217151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711360" y="385920"/>
            <a:ext cx="10971360" cy="679680"/>
          </a:xfrm>
          <a:prstGeom prst="rect">
            <a:avLst/>
          </a:prstGeom>
          <a:noFill/>
          <a:ln>
            <a:noFill/>
          </a:ln>
        </p:spPr>
        <p:txBody>
          <a:bodyPr lIns="90000" tIns="45000" rIns="90000" bIns="45000"/>
          <a:lstStyle/>
          <a:p>
            <a:pPr algn="ctr" rtl="0">
              <a:lnSpc>
                <a:spcPct val="100000"/>
              </a:lnSpc>
            </a:pPr>
            <a:r>
              <a:rPr lang="en-US" sz="3600" dirty="0">
                <a:solidFill>
                  <a:srgbClr val="000000"/>
                </a:solidFill>
                <a:latin typeface="+mj-lt"/>
              </a:rPr>
              <a:t>VSPP Manager GUI – CHANNELS </a:t>
            </a:r>
            <a:endParaRPr sz="2800" dirty="0">
              <a:latin typeface="+mj-lt"/>
            </a:endParaRPr>
          </a:p>
        </p:txBody>
      </p:sp>
      <p:pic>
        <p:nvPicPr>
          <p:cNvPr id="3" name="Picture 2"/>
          <p:cNvPicPr>
            <a:picLocks noChangeAspect="1"/>
          </p:cNvPicPr>
          <p:nvPr/>
        </p:nvPicPr>
        <p:blipFill>
          <a:blip r:embed="rId3" cstate="print"/>
          <a:stretch>
            <a:fillRect/>
          </a:stretch>
        </p:blipFill>
        <p:spPr>
          <a:xfrm>
            <a:off x="0" y="1037870"/>
            <a:ext cx="12192000" cy="5711648"/>
          </a:xfrm>
          <a:prstGeom prst="rect">
            <a:avLst/>
          </a:prstGeom>
        </p:spPr>
      </p:pic>
    </p:spTree>
    <p:extLst>
      <p:ext uri="{BB962C8B-B14F-4D97-AF65-F5344CB8AC3E}">
        <p14:creationId xmlns:p14="http://schemas.microsoft.com/office/powerpoint/2010/main" xmlns="" val="21083706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711360" y="385920"/>
            <a:ext cx="10971360" cy="679680"/>
          </a:xfrm>
          <a:prstGeom prst="rect">
            <a:avLst/>
          </a:prstGeom>
          <a:noFill/>
          <a:ln>
            <a:noFill/>
          </a:ln>
        </p:spPr>
        <p:txBody>
          <a:bodyPr lIns="90000" tIns="45000" rIns="90000" bIns="45000"/>
          <a:lstStyle/>
          <a:p>
            <a:pPr algn="ctr" rtl="0">
              <a:lnSpc>
                <a:spcPct val="100000"/>
              </a:lnSpc>
            </a:pPr>
            <a:r>
              <a:rPr lang="en-US" sz="3600" dirty="0">
                <a:solidFill>
                  <a:srgbClr val="000000"/>
                </a:solidFill>
                <a:latin typeface="+mj-lt"/>
              </a:rPr>
              <a:t>VSPP Manager GUI – CHANNELS </a:t>
            </a:r>
            <a:endParaRPr sz="2800" dirty="0">
              <a:latin typeface="+mj-lt"/>
            </a:endParaRPr>
          </a:p>
        </p:txBody>
      </p:sp>
      <p:pic>
        <p:nvPicPr>
          <p:cNvPr id="2" name="Picture 1"/>
          <p:cNvPicPr>
            <a:picLocks noChangeAspect="1"/>
          </p:cNvPicPr>
          <p:nvPr/>
        </p:nvPicPr>
        <p:blipFill>
          <a:blip r:embed="rId3" cstate="print"/>
          <a:stretch>
            <a:fillRect/>
          </a:stretch>
        </p:blipFill>
        <p:spPr>
          <a:xfrm>
            <a:off x="0" y="1042050"/>
            <a:ext cx="12192000" cy="5703286"/>
          </a:xfrm>
          <a:prstGeom prst="rect">
            <a:avLst/>
          </a:prstGeom>
        </p:spPr>
      </p:pic>
    </p:spTree>
    <p:extLst>
      <p:ext uri="{BB962C8B-B14F-4D97-AF65-F5344CB8AC3E}">
        <p14:creationId xmlns:p14="http://schemas.microsoft.com/office/powerpoint/2010/main" xmlns="" val="25134871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711360" y="385920"/>
            <a:ext cx="10971360" cy="679680"/>
          </a:xfrm>
          <a:prstGeom prst="rect">
            <a:avLst/>
          </a:prstGeom>
          <a:noFill/>
          <a:ln>
            <a:noFill/>
          </a:ln>
        </p:spPr>
        <p:txBody>
          <a:bodyPr lIns="90000" tIns="45000" rIns="90000" bIns="45000"/>
          <a:lstStyle/>
          <a:p>
            <a:pPr algn="ctr" rtl="0">
              <a:lnSpc>
                <a:spcPct val="100000"/>
              </a:lnSpc>
            </a:pPr>
            <a:r>
              <a:rPr lang="en-US" sz="3600" dirty="0">
                <a:solidFill>
                  <a:srgbClr val="000000"/>
                </a:solidFill>
                <a:latin typeface="+mj-lt"/>
              </a:rPr>
              <a:t>VSPP Manager GUI – ROLLING BUFFER </a:t>
            </a:r>
            <a:endParaRPr sz="2800" dirty="0">
              <a:latin typeface="+mj-lt"/>
            </a:endParaRPr>
          </a:p>
        </p:txBody>
      </p:sp>
      <p:pic>
        <p:nvPicPr>
          <p:cNvPr id="2" name="Picture 1"/>
          <p:cNvPicPr>
            <a:picLocks noChangeAspect="1"/>
          </p:cNvPicPr>
          <p:nvPr/>
        </p:nvPicPr>
        <p:blipFill>
          <a:blip r:embed="rId3" cstate="print"/>
          <a:stretch>
            <a:fillRect/>
          </a:stretch>
        </p:blipFill>
        <p:spPr>
          <a:xfrm>
            <a:off x="0" y="1103270"/>
            <a:ext cx="12192000" cy="5640808"/>
          </a:xfrm>
          <a:prstGeom prst="rect">
            <a:avLst/>
          </a:prstGeom>
        </p:spPr>
      </p:pic>
    </p:spTree>
    <p:extLst>
      <p:ext uri="{BB962C8B-B14F-4D97-AF65-F5344CB8AC3E}">
        <p14:creationId xmlns:p14="http://schemas.microsoft.com/office/powerpoint/2010/main" xmlns="" val="29800641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711360" y="385920"/>
            <a:ext cx="10971360" cy="679680"/>
          </a:xfrm>
          <a:prstGeom prst="rect">
            <a:avLst/>
          </a:prstGeom>
          <a:noFill/>
          <a:ln>
            <a:noFill/>
          </a:ln>
        </p:spPr>
        <p:txBody>
          <a:bodyPr lIns="90000" tIns="45000" rIns="90000" bIns="45000"/>
          <a:lstStyle/>
          <a:p>
            <a:pPr algn="ctr" rtl="0">
              <a:lnSpc>
                <a:spcPct val="100000"/>
              </a:lnSpc>
            </a:pPr>
            <a:r>
              <a:rPr lang="en-US" sz="3600" dirty="0">
                <a:solidFill>
                  <a:srgbClr val="000000"/>
                </a:solidFill>
                <a:latin typeface="+mj-lt"/>
              </a:rPr>
              <a:t>VSPP Manager GUI – ROLLING BUFFER </a:t>
            </a:r>
            <a:endParaRPr sz="2800" dirty="0">
              <a:latin typeface="+mj-lt"/>
            </a:endParaRPr>
          </a:p>
        </p:txBody>
      </p:sp>
      <p:pic>
        <p:nvPicPr>
          <p:cNvPr id="2" name="Picture 1"/>
          <p:cNvPicPr>
            <a:picLocks noChangeAspect="1"/>
          </p:cNvPicPr>
          <p:nvPr/>
        </p:nvPicPr>
        <p:blipFill>
          <a:blip r:embed="rId3" cstate="print"/>
          <a:stretch>
            <a:fillRect/>
          </a:stretch>
        </p:blipFill>
        <p:spPr>
          <a:xfrm>
            <a:off x="0" y="1027057"/>
            <a:ext cx="12192000" cy="5703286"/>
          </a:xfrm>
          <a:prstGeom prst="rect">
            <a:avLst/>
          </a:prstGeom>
        </p:spPr>
      </p:pic>
    </p:spTree>
    <p:extLst>
      <p:ext uri="{BB962C8B-B14F-4D97-AF65-F5344CB8AC3E}">
        <p14:creationId xmlns:p14="http://schemas.microsoft.com/office/powerpoint/2010/main" xmlns="" val="14257414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8" name="CustomShape 1"/>
          <p:cNvSpPr/>
          <p:nvPr/>
        </p:nvSpPr>
        <p:spPr>
          <a:xfrm>
            <a:off x="548640" y="457200"/>
            <a:ext cx="11161440" cy="423000"/>
          </a:xfrm>
          <a:prstGeom prst="rect">
            <a:avLst/>
          </a:prstGeom>
          <a:noFill/>
          <a:ln>
            <a:noFill/>
          </a:ln>
        </p:spPr>
        <p:txBody>
          <a:bodyPr lIns="90000" tIns="45000" rIns="90000" bIns="45000" anchor="ctr"/>
          <a:lstStyle/>
          <a:p>
            <a:pPr algn="ctr" rtl="0">
              <a:lnSpc>
                <a:spcPct val="85000"/>
              </a:lnSpc>
            </a:pPr>
            <a:r>
              <a:rPr lang="en-US" sz="4000" dirty="0">
                <a:solidFill>
                  <a:srgbClr val="000000"/>
                </a:solidFill>
                <a:latin typeface="+mj-lt"/>
                <a:ea typeface="DejaVu Sans"/>
              </a:rPr>
              <a:t>Profiles</a:t>
            </a:r>
            <a:endParaRPr sz="2800" dirty="0">
              <a:latin typeface="+mj-lt"/>
            </a:endParaRPr>
          </a:p>
        </p:txBody>
      </p:sp>
      <p:sp>
        <p:nvSpPr>
          <p:cNvPr id="2429" name="CustomShape 2"/>
          <p:cNvSpPr/>
          <p:nvPr/>
        </p:nvSpPr>
        <p:spPr>
          <a:xfrm>
            <a:off x="487680" y="1098000"/>
            <a:ext cx="11301600" cy="5318566"/>
          </a:xfrm>
          <a:prstGeom prst="rect">
            <a:avLst/>
          </a:prstGeom>
          <a:noFill/>
          <a:ln>
            <a:noFill/>
          </a:ln>
        </p:spPr>
        <p:txBody>
          <a:bodyPr lIns="90000" tIns="45000" rIns="90000" bIns="45000">
            <a:normAutofit/>
          </a:bodyPr>
          <a:lstStyle/>
          <a:p>
            <a:pPr algn="l" rtl="0">
              <a:lnSpc>
                <a:spcPct val="100000"/>
              </a:lnSpc>
            </a:pPr>
            <a:r>
              <a:rPr lang="en-US" sz="3200" dirty="0">
                <a:solidFill>
                  <a:srgbClr val="000000"/>
                </a:solidFill>
                <a:latin typeface="Arial"/>
                <a:ea typeface="DejaVu Sans"/>
              </a:rPr>
              <a:t>Audio and Video Profiles:</a:t>
            </a:r>
            <a:endParaRPr sz="2400" dirty="0"/>
          </a:p>
          <a:p>
            <a:pPr algn="l" rtl="0">
              <a:lnSpc>
                <a:spcPct val="100000"/>
              </a:lnSpc>
            </a:pPr>
            <a:r>
              <a:rPr lang="en-US" sz="2400" dirty="0">
                <a:solidFill>
                  <a:srgbClr val="000000"/>
                </a:solidFill>
                <a:latin typeface="Arial"/>
                <a:ea typeface="DejaVu Sans"/>
              </a:rPr>
              <a:t>- Match a bit rate for input layers of channels</a:t>
            </a:r>
            <a:endParaRPr sz="2400" dirty="0"/>
          </a:p>
          <a:p>
            <a:pPr algn="l" rtl="0">
              <a:lnSpc>
                <a:spcPct val="100000"/>
              </a:lnSpc>
            </a:pPr>
            <a:r>
              <a:rPr lang="en-US" sz="2400" dirty="0">
                <a:solidFill>
                  <a:srgbClr val="000000"/>
                </a:solidFill>
                <a:latin typeface="Arial"/>
                <a:ea typeface="DejaVu Sans"/>
              </a:rPr>
              <a:t>- Are used for Ingest</a:t>
            </a:r>
            <a:endParaRPr sz="2400" dirty="0"/>
          </a:p>
          <a:p>
            <a:pPr algn="l" rtl="0">
              <a:lnSpc>
                <a:spcPct val="100000"/>
              </a:lnSpc>
            </a:pPr>
            <a:r>
              <a:rPr lang="en-US" sz="2400" dirty="0">
                <a:solidFill>
                  <a:srgbClr val="000000"/>
                </a:solidFill>
                <a:latin typeface="Arial"/>
                <a:ea typeface="DejaVu Sans"/>
              </a:rPr>
              <a:t>- Are used for Playout</a:t>
            </a:r>
            <a:endParaRPr sz="2400" dirty="0"/>
          </a:p>
          <a:p>
            <a:pPr algn="l" rtl="0">
              <a:lnSpc>
                <a:spcPct val="100000"/>
              </a:lnSpc>
            </a:pPr>
            <a:r>
              <a:rPr lang="en-US" sz="3200" dirty="0">
                <a:solidFill>
                  <a:srgbClr val="000000"/>
                </a:solidFill>
                <a:latin typeface="Arial"/>
                <a:ea typeface="DejaVu Sans"/>
              </a:rPr>
              <a:t>Device Profiles:</a:t>
            </a:r>
            <a:endParaRPr sz="2400" dirty="0"/>
          </a:p>
          <a:p>
            <a:pPr algn="l" rtl="0">
              <a:lnSpc>
                <a:spcPct val="100000"/>
              </a:lnSpc>
            </a:pPr>
            <a:r>
              <a:rPr lang="en-US" sz="2400" dirty="0">
                <a:solidFill>
                  <a:srgbClr val="000000"/>
                </a:solidFill>
                <a:latin typeface="Arial"/>
                <a:ea typeface="DejaVu Sans"/>
              </a:rPr>
              <a:t>- Have different types according to streaming type</a:t>
            </a:r>
            <a:endParaRPr sz="2400" dirty="0"/>
          </a:p>
          <a:p>
            <a:pPr algn="l" rtl="0">
              <a:lnSpc>
                <a:spcPct val="100000"/>
              </a:lnSpc>
            </a:pPr>
            <a:r>
              <a:rPr lang="en-US" sz="2400" dirty="0">
                <a:solidFill>
                  <a:srgbClr val="000000"/>
                </a:solidFill>
                <a:latin typeface="Arial"/>
                <a:ea typeface="DejaVu Sans"/>
              </a:rPr>
              <a:t>- Default profiles can be used only by some simple checks</a:t>
            </a:r>
            <a:endParaRPr sz="2400" dirty="0"/>
          </a:p>
          <a:p>
            <a:pPr marL="342900" indent="-342900" algn="l" rtl="0">
              <a:lnSpc>
                <a:spcPct val="100000"/>
              </a:lnSpc>
              <a:buFontTx/>
              <a:buChar char="-"/>
            </a:pPr>
            <a:r>
              <a:rPr lang="en-US" sz="2400" dirty="0">
                <a:solidFill>
                  <a:srgbClr val="000000"/>
                </a:solidFill>
                <a:latin typeface="Arial"/>
                <a:ea typeface="DejaVu Sans"/>
              </a:rPr>
              <a:t>Custom profiles should be created according to client devices and used in production</a:t>
            </a:r>
          </a:p>
        </p:txBody>
      </p:sp>
    </p:spTree>
    <p:extLst>
      <p:ext uri="{BB962C8B-B14F-4D97-AF65-F5344CB8AC3E}">
        <p14:creationId xmlns:p14="http://schemas.microsoft.com/office/powerpoint/2010/main" xmlns="" val="41665164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711360" y="385920"/>
            <a:ext cx="10971360" cy="679680"/>
          </a:xfrm>
          <a:prstGeom prst="rect">
            <a:avLst/>
          </a:prstGeom>
          <a:noFill/>
          <a:ln>
            <a:noFill/>
          </a:ln>
        </p:spPr>
        <p:txBody>
          <a:bodyPr lIns="90000" tIns="45000" rIns="90000" bIns="45000"/>
          <a:lstStyle/>
          <a:p>
            <a:pPr algn="ctr" rtl="0">
              <a:lnSpc>
                <a:spcPct val="100000"/>
              </a:lnSpc>
            </a:pPr>
            <a:r>
              <a:rPr lang="en-US" sz="3600" dirty="0">
                <a:solidFill>
                  <a:srgbClr val="000000"/>
                </a:solidFill>
                <a:latin typeface="+mj-lt"/>
              </a:rPr>
              <a:t>VSPP Manager GUI – VIDEO PROFILES </a:t>
            </a:r>
            <a:endParaRPr sz="2800" dirty="0">
              <a:latin typeface="+mj-lt"/>
            </a:endParaRPr>
          </a:p>
        </p:txBody>
      </p:sp>
      <p:pic>
        <p:nvPicPr>
          <p:cNvPr id="2" name="Picture 1"/>
          <p:cNvPicPr>
            <a:picLocks noChangeAspect="1"/>
          </p:cNvPicPr>
          <p:nvPr/>
        </p:nvPicPr>
        <p:blipFill>
          <a:blip r:embed="rId3" cstate="print"/>
          <a:stretch>
            <a:fillRect/>
          </a:stretch>
        </p:blipFill>
        <p:spPr>
          <a:xfrm>
            <a:off x="0" y="1161282"/>
            <a:ext cx="12192000" cy="5524779"/>
          </a:xfrm>
          <a:prstGeom prst="rect">
            <a:avLst/>
          </a:prstGeom>
        </p:spPr>
      </p:pic>
    </p:spTree>
    <p:extLst>
      <p:ext uri="{BB962C8B-B14F-4D97-AF65-F5344CB8AC3E}">
        <p14:creationId xmlns:p14="http://schemas.microsoft.com/office/powerpoint/2010/main" xmlns="" val="538075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1002111" y="1899702"/>
            <a:ext cx="8900132" cy="4565768"/>
          </a:xfrm>
          <a:prstGeom prst="rect">
            <a:avLst/>
          </a:prstGeom>
        </p:spPr>
      </p:pic>
      <p:sp>
        <p:nvSpPr>
          <p:cNvPr id="2" name="Title 1"/>
          <p:cNvSpPr>
            <a:spLocks noGrp="1"/>
          </p:cNvSpPr>
          <p:nvPr>
            <p:ph type="title"/>
          </p:nvPr>
        </p:nvSpPr>
        <p:spPr/>
        <p:txBody>
          <a:bodyPr/>
          <a:lstStyle/>
          <a:p>
            <a:r>
              <a:rPr lang="en-US" dirty="0"/>
              <a:t>Ericsson Approach</a:t>
            </a:r>
          </a:p>
        </p:txBody>
      </p:sp>
    </p:spTree>
    <p:extLst>
      <p:ext uri="{BB962C8B-B14F-4D97-AF65-F5344CB8AC3E}">
        <p14:creationId xmlns:p14="http://schemas.microsoft.com/office/powerpoint/2010/main" xmlns="" val="3980957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711360" y="385920"/>
            <a:ext cx="10971360" cy="679680"/>
          </a:xfrm>
          <a:prstGeom prst="rect">
            <a:avLst/>
          </a:prstGeom>
          <a:noFill/>
          <a:ln>
            <a:noFill/>
          </a:ln>
        </p:spPr>
        <p:txBody>
          <a:bodyPr lIns="90000" tIns="45000" rIns="90000" bIns="45000"/>
          <a:lstStyle/>
          <a:p>
            <a:pPr algn="ctr" rtl="0">
              <a:lnSpc>
                <a:spcPct val="100000"/>
              </a:lnSpc>
            </a:pPr>
            <a:r>
              <a:rPr lang="en-US" sz="3600" dirty="0">
                <a:solidFill>
                  <a:srgbClr val="000000"/>
                </a:solidFill>
                <a:latin typeface="+mj-lt"/>
              </a:rPr>
              <a:t>VSPP Manager GUI – DEVICE PROFILE </a:t>
            </a:r>
            <a:endParaRPr sz="2800" dirty="0">
              <a:latin typeface="+mj-lt"/>
            </a:endParaRPr>
          </a:p>
        </p:txBody>
      </p:sp>
      <p:pic>
        <p:nvPicPr>
          <p:cNvPr id="2" name="Picture 1"/>
          <p:cNvPicPr>
            <a:picLocks noChangeAspect="1"/>
          </p:cNvPicPr>
          <p:nvPr/>
        </p:nvPicPr>
        <p:blipFill>
          <a:blip r:embed="rId3" cstate="print"/>
          <a:stretch>
            <a:fillRect/>
          </a:stretch>
        </p:blipFill>
        <p:spPr>
          <a:xfrm>
            <a:off x="0" y="995481"/>
            <a:ext cx="12192000" cy="5676510"/>
          </a:xfrm>
          <a:prstGeom prst="rect">
            <a:avLst/>
          </a:prstGeom>
        </p:spPr>
      </p:pic>
    </p:spTree>
    <p:extLst>
      <p:ext uri="{BB962C8B-B14F-4D97-AF65-F5344CB8AC3E}">
        <p14:creationId xmlns:p14="http://schemas.microsoft.com/office/powerpoint/2010/main" xmlns="" val="17109153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1209848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711360" y="385920"/>
            <a:ext cx="10971360" cy="679680"/>
          </a:xfrm>
          <a:prstGeom prst="rect">
            <a:avLst/>
          </a:prstGeom>
          <a:noFill/>
          <a:ln>
            <a:noFill/>
          </a:ln>
        </p:spPr>
        <p:txBody>
          <a:bodyPr lIns="90000" tIns="45000" rIns="90000" bIns="45000"/>
          <a:lstStyle/>
          <a:p>
            <a:pPr algn="ctr" rtl="0">
              <a:lnSpc>
                <a:spcPct val="100000"/>
              </a:lnSpc>
            </a:pPr>
            <a:r>
              <a:rPr lang="en-US" sz="3600" dirty="0">
                <a:solidFill>
                  <a:srgbClr val="000000"/>
                </a:solidFill>
                <a:latin typeface="+mj-lt"/>
              </a:rPr>
              <a:t>VSPP Manager GUI – DRM PROFILE</a:t>
            </a:r>
            <a:endParaRPr sz="2800" dirty="0">
              <a:latin typeface="+mj-lt"/>
            </a:endParaRPr>
          </a:p>
        </p:txBody>
      </p:sp>
      <p:pic>
        <p:nvPicPr>
          <p:cNvPr id="2" name="Picture 1"/>
          <p:cNvPicPr>
            <a:picLocks noChangeAspect="1"/>
          </p:cNvPicPr>
          <p:nvPr/>
        </p:nvPicPr>
        <p:blipFill>
          <a:blip r:embed="rId3" cstate="print"/>
          <a:stretch>
            <a:fillRect/>
          </a:stretch>
        </p:blipFill>
        <p:spPr>
          <a:xfrm>
            <a:off x="0" y="1018915"/>
            <a:ext cx="12192000" cy="5689600"/>
          </a:xfrm>
          <a:prstGeom prst="rect">
            <a:avLst/>
          </a:prstGeom>
        </p:spPr>
      </p:pic>
    </p:spTree>
    <p:extLst>
      <p:ext uri="{BB962C8B-B14F-4D97-AF65-F5344CB8AC3E}">
        <p14:creationId xmlns:p14="http://schemas.microsoft.com/office/powerpoint/2010/main" xmlns="" val="149557305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xmlns="" val="0"/>
              </a:ext>
            </a:extLst>
          </a:blip>
          <a:srcRect/>
          <a:stretch/>
        </p:blipFill>
        <p:spPr>
          <a:xfrm>
            <a:off x="0" y="0"/>
            <a:ext cx="12192000" cy="6858000"/>
          </a:xfrm>
          <a:prstGeom prst="rect">
            <a:avLst/>
          </a:prstGeom>
        </p:spPr>
      </p:pic>
      <p:sp>
        <p:nvSpPr>
          <p:cNvPr id="4" name="Title 3"/>
          <p:cNvSpPr>
            <a:spLocks noGrp="1"/>
          </p:cNvSpPr>
          <p:nvPr>
            <p:ph type="ctrTitle"/>
          </p:nvPr>
        </p:nvSpPr>
        <p:spPr/>
        <p:txBody>
          <a:bodyPr>
            <a:normAutofit/>
          </a:bodyPr>
          <a:lstStyle/>
          <a:p>
            <a:pPr algn="ctr"/>
            <a:r>
              <a:rPr lang="en-US" sz="6600" dirty="0">
                <a:solidFill>
                  <a:schemeClr val="tx1">
                    <a:lumMod val="50000"/>
                  </a:schemeClr>
                </a:solidFill>
              </a:rPr>
              <a:t>VSPP APIs</a:t>
            </a:r>
          </a:p>
        </p:txBody>
      </p:sp>
      <p:pic>
        <p:nvPicPr>
          <p:cNvPr id="2" name="Econ201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custDataLst>
      <p:tags r:id="rId1"/>
    </p:custDataLst>
    <p:extLst>
      <p:ext uri="{BB962C8B-B14F-4D97-AF65-F5344CB8AC3E}">
        <p14:creationId xmlns:p14="http://schemas.microsoft.com/office/powerpoint/2010/main" xmlns="" val="12139206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33" y="239714"/>
            <a:ext cx="9992784" cy="1085371"/>
          </a:xfrm>
        </p:spPr>
        <p:txBody>
          <a:bodyPr anchor="ctr">
            <a:normAutofit/>
          </a:bodyPr>
          <a:lstStyle/>
          <a:p>
            <a:r>
              <a:rPr lang="en-US" dirty="0"/>
              <a:t>APIs</a:t>
            </a:r>
            <a:endParaRPr lang="he-IL" dirty="0"/>
          </a:p>
        </p:txBody>
      </p:sp>
      <p:graphicFrame>
        <p:nvGraphicFramePr>
          <p:cNvPr id="5" name="Table 4"/>
          <p:cNvGraphicFramePr>
            <a:graphicFrameLocks noGrp="1"/>
          </p:cNvGraphicFramePr>
          <p:nvPr>
            <p:extLst>
              <p:ext uri="{D42A27DB-BD31-4B8C-83A1-F6EECF244321}">
                <p14:modId xmlns:p14="http://schemas.microsoft.com/office/powerpoint/2010/main" xmlns="" val="846090483"/>
              </p:ext>
            </p:extLst>
          </p:nvPr>
        </p:nvGraphicFramePr>
        <p:xfrm>
          <a:off x="524933" y="1106092"/>
          <a:ext cx="5253169" cy="5069542"/>
        </p:xfrm>
        <a:graphic>
          <a:graphicData uri="http://schemas.openxmlformats.org/drawingml/2006/table">
            <a:tbl>
              <a:tblPr rtl="1" firstRow="1" bandRow="1">
                <a:tableStyleId>{5C22544A-7EE6-4342-B048-85BDC9FD1C3A}</a:tableStyleId>
              </a:tblPr>
              <a:tblGrid>
                <a:gridCol w="4227550">
                  <a:extLst>
                    <a:ext uri="{9D8B030D-6E8A-4147-A177-3AD203B41FA5}">
                      <a16:colId xmlns:a16="http://schemas.microsoft.com/office/drawing/2014/main" xmlns="" val="20000"/>
                    </a:ext>
                  </a:extLst>
                </a:gridCol>
                <a:gridCol w="1025619">
                  <a:extLst>
                    <a:ext uri="{9D8B030D-6E8A-4147-A177-3AD203B41FA5}">
                      <a16:colId xmlns:a16="http://schemas.microsoft.com/office/drawing/2014/main" xmlns="" val="20001"/>
                    </a:ext>
                  </a:extLst>
                </a:gridCol>
              </a:tblGrid>
              <a:tr h="239397">
                <a:tc>
                  <a:txBody>
                    <a:bodyPr/>
                    <a:lstStyle/>
                    <a:p>
                      <a:r>
                        <a:rPr lang="en-US" sz="1400" b="1" kern="1200" dirty="0">
                          <a:solidFill>
                            <a:schemeClr val="lt1"/>
                          </a:solidFill>
                          <a:latin typeface="+mn-lt"/>
                          <a:ea typeface="+mn-ea"/>
                          <a:cs typeface="+mn-cs"/>
                        </a:rPr>
                        <a:t>Time-Based Recording Management API </a:t>
                      </a:r>
                    </a:p>
                  </a:txBody>
                  <a:tcPr marL="121920" marR="121920"/>
                </a:tc>
                <a:tc>
                  <a:txBody>
                    <a:bodyPr/>
                    <a:lstStyle/>
                    <a:p>
                      <a:pPr algn="l" rtl="0"/>
                      <a:r>
                        <a:rPr lang="en-US" sz="1400" dirty="0"/>
                        <a:t>Name:</a:t>
                      </a:r>
                      <a:endParaRPr lang="he-IL" sz="1400" dirty="0"/>
                    </a:p>
                  </a:txBody>
                  <a:tcPr marL="121920" marR="121920"/>
                </a:tc>
                <a:extLst>
                  <a:ext uri="{0D108BD9-81ED-4DB2-BD59-A6C34878D82A}">
                    <a16:rowId xmlns:a16="http://schemas.microsoft.com/office/drawing/2014/main" xmlns="" val="10000"/>
                  </a:ext>
                </a:extLst>
              </a:tr>
              <a:tr h="1580018">
                <a:tc>
                  <a:txBody>
                    <a:bodyPr/>
                    <a:lstStyle/>
                    <a:p>
                      <a:pPr algn="l" rtl="0"/>
                      <a:r>
                        <a:rPr lang="en-US" sz="1400" kern="1200" baseline="0" dirty="0">
                          <a:solidFill>
                            <a:schemeClr val="dk1"/>
                          </a:solidFill>
                          <a:latin typeface="+mn-lt"/>
                          <a:ea typeface="+mn-ea"/>
                          <a:cs typeface="+mn-cs"/>
                        </a:rPr>
                        <a:t>This API exposes a set of commands that assist to initiate programs recordings request and manage the recording data based on time. Recording command can be sent to Scheduler or Manager.</a:t>
                      </a:r>
                    </a:p>
                    <a:p>
                      <a:pPr algn="l" rtl="0"/>
                      <a:endParaRPr lang="en-US" sz="1400" kern="1200" baseline="0" dirty="0">
                        <a:solidFill>
                          <a:schemeClr val="dk1"/>
                        </a:solidFill>
                        <a:latin typeface="+mn-lt"/>
                        <a:ea typeface="+mn-ea"/>
                        <a:cs typeface="+mn-cs"/>
                      </a:endParaRPr>
                    </a:p>
                    <a:p>
                      <a:pPr algn="l" rtl="0"/>
                      <a:r>
                        <a:rPr lang="en-US" sz="1400" kern="1200" baseline="0" dirty="0">
                          <a:solidFill>
                            <a:schemeClr val="dk1"/>
                          </a:solidFill>
                          <a:latin typeface="+mn-lt"/>
                          <a:ea typeface="+mn-ea"/>
                          <a:cs typeface="+mn-cs"/>
                        </a:rPr>
                        <a:t>The </a:t>
                      </a:r>
                      <a:r>
                        <a:rPr lang="en-US" sz="1400" kern="1200" baseline="0" dirty="0" err="1">
                          <a:solidFill>
                            <a:schemeClr val="dk1"/>
                          </a:solidFill>
                          <a:latin typeface="+mn-lt"/>
                          <a:ea typeface="+mn-ea"/>
                          <a:cs typeface="+mn-cs"/>
                        </a:rPr>
                        <a:t>cDVR</a:t>
                      </a:r>
                      <a:r>
                        <a:rPr lang="en-US" sz="1400" kern="1200" baseline="0" dirty="0">
                          <a:solidFill>
                            <a:schemeClr val="dk1"/>
                          </a:solidFill>
                          <a:latin typeface="+mn-lt"/>
                          <a:ea typeface="+mn-ea"/>
                          <a:cs typeface="+mn-cs"/>
                        </a:rPr>
                        <a:t> will receive from the CMS/3rd party Scheduler applications a "</a:t>
                      </a:r>
                      <a:r>
                        <a:rPr lang="en-US" sz="1400" kern="1200" baseline="0" dirty="0" err="1">
                          <a:solidFill>
                            <a:schemeClr val="dk1"/>
                          </a:solidFill>
                          <a:latin typeface="+mn-lt"/>
                          <a:ea typeface="+mn-ea"/>
                          <a:cs typeface="+mn-cs"/>
                        </a:rPr>
                        <a:t>ShowingID</a:t>
                      </a:r>
                      <a:r>
                        <a:rPr lang="en-US" sz="1400" kern="1200" baseline="0" dirty="0">
                          <a:solidFill>
                            <a:schemeClr val="dk1"/>
                          </a:solidFill>
                          <a:latin typeface="+mn-lt"/>
                          <a:ea typeface="+mn-ea"/>
                          <a:cs typeface="+mn-cs"/>
                        </a:rPr>
                        <a:t>" attribute as an external content identifier for the schedule recordings and recordings management requests</a:t>
                      </a:r>
                      <a:endParaRPr lang="he-IL" sz="1400" kern="1200" baseline="0" dirty="0">
                        <a:solidFill>
                          <a:schemeClr val="dk1"/>
                        </a:solidFill>
                        <a:latin typeface="+mn-lt"/>
                        <a:ea typeface="+mn-ea"/>
                        <a:cs typeface="+mn-cs"/>
                      </a:endParaRPr>
                    </a:p>
                  </a:txBody>
                  <a:tcPr marL="121920" marR="121920"/>
                </a:tc>
                <a:tc>
                  <a:txBody>
                    <a:bodyPr/>
                    <a:lstStyle/>
                    <a:p>
                      <a:pPr algn="l" rtl="0"/>
                      <a:r>
                        <a:rPr lang="en-US" sz="1400" dirty="0"/>
                        <a:t>Description: </a:t>
                      </a:r>
                      <a:endParaRPr lang="he-IL" sz="1400" dirty="0"/>
                    </a:p>
                  </a:txBody>
                  <a:tcPr marL="121920" marR="121920"/>
                </a:tc>
                <a:extLst>
                  <a:ext uri="{0D108BD9-81ED-4DB2-BD59-A6C34878D82A}">
                    <a16:rowId xmlns:a16="http://schemas.microsoft.com/office/drawing/2014/main" xmlns="" val="10001"/>
                  </a:ext>
                </a:extLst>
              </a:tr>
              <a:tr h="2753062">
                <a:tc>
                  <a:txBody>
                    <a:bodyPr/>
                    <a:lstStyle/>
                    <a:p>
                      <a:r>
                        <a:rPr lang="en-US" sz="1400" kern="1200" baseline="0" dirty="0">
                          <a:solidFill>
                            <a:schemeClr val="dk1"/>
                          </a:solidFill>
                          <a:latin typeface="+mn-lt"/>
                          <a:ea typeface="+mn-ea"/>
                          <a:cs typeface="+mn-cs"/>
                        </a:rPr>
                        <a:t>To allow operations such as:</a:t>
                      </a:r>
                      <a:br>
                        <a:rPr lang="en-US" sz="1400" kern="1200" baseline="0" dirty="0">
                          <a:solidFill>
                            <a:schemeClr val="dk1"/>
                          </a:solidFill>
                          <a:latin typeface="+mn-lt"/>
                          <a:ea typeface="+mn-ea"/>
                          <a:cs typeface="+mn-cs"/>
                        </a:rPr>
                      </a:br>
                      <a:endParaRPr lang="en-US" sz="1400" kern="1200" baseline="0" dirty="0">
                        <a:solidFill>
                          <a:schemeClr val="dk1"/>
                        </a:solidFill>
                        <a:latin typeface="+mn-lt"/>
                        <a:ea typeface="+mn-ea"/>
                        <a:cs typeface="+mn-cs"/>
                      </a:endParaRPr>
                    </a:p>
                  </a:txBody>
                  <a:tcPr marL="121920" marR="121920"/>
                </a:tc>
                <a:tc>
                  <a:txBody>
                    <a:bodyPr/>
                    <a:lstStyle/>
                    <a:p>
                      <a:pPr marL="0" algn="l" defTabSz="914400" rtl="0" eaLnBrk="1" latinLnBrk="0" hangingPunct="1"/>
                      <a:r>
                        <a:rPr lang="en-US" sz="1400" kern="1200" dirty="0">
                          <a:solidFill>
                            <a:schemeClr val="dk1"/>
                          </a:solidFill>
                          <a:latin typeface="+mn-lt"/>
                          <a:ea typeface="+mn-ea"/>
                          <a:cs typeface="+mn-cs"/>
                        </a:rPr>
                        <a:t>Main Purpose </a:t>
                      </a:r>
                      <a:endParaRPr lang="he-IL" sz="1400" kern="1200" dirty="0">
                        <a:solidFill>
                          <a:schemeClr val="dk1"/>
                        </a:solidFill>
                        <a:latin typeface="+mn-lt"/>
                        <a:ea typeface="+mn-ea"/>
                        <a:cs typeface="+mn-cs"/>
                      </a:endParaRPr>
                    </a:p>
                  </a:txBody>
                  <a:tcPr marL="121920" marR="121920"/>
                </a:tc>
                <a:extLst>
                  <a:ext uri="{0D108BD9-81ED-4DB2-BD59-A6C34878D82A}">
                    <a16:rowId xmlns:a16="http://schemas.microsoft.com/office/drawing/2014/main" xmlns=""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2376441137"/>
              </p:ext>
            </p:extLst>
          </p:nvPr>
        </p:nvGraphicFramePr>
        <p:xfrm>
          <a:off x="5937662" y="996367"/>
          <a:ext cx="6056418" cy="5179267"/>
        </p:xfrm>
        <a:graphic>
          <a:graphicData uri="http://schemas.openxmlformats.org/drawingml/2006/table">
            <a:tbl>
              <a:tblPr firstRow="1" bandRow="1">
                <a:tableStyleId>{5C22544A-7EE6-4342-B048-85BDC9FD1C3A}</a:tableStyleId>
              </a:tblPr>
              <a:tblGrid>
                <a:gridCol w="2018806">
                  <a:extLst>
                    <a:ext uri="{9D8B030D-6E8A-4147-A177-3AD203B41FA5}">
                      <a16:colId xmlns:a16="http://schemas.microsoft.com/office/drawing/2014/main" xmlns="" val="20000"/>
                    </a:ext>
                  </a:extLst>
                </a:gridCol>
                <a:gridCol w="2018806">
                  <a:extLst>
                    <a:ext uri="{9D8B030D-6E8A-4147-A177-3AD203B41FA5}">
                      <a16:colId xmlns:a16="http://schemas.microsoft.com/office/drawing/2014/main" xmlns="" val="20001"/>
                    </a:ext>
                  </a:extLst>
                </a:gridCol>
                <a:gridCol w="2018806">
                  <a:extLst>
                    <a:ext uri="{9D8B030D-6E8A-4147-A177-3AD203B41FA5}">
                      <a16:colId xmlns:a16="http://schemas.microsoft.com/office/drawing/2014/main" xmlns="" val="20002"/>
                    </a:ext>
                  </a:extLst>
                </a:gridCol>
              </a:tblGrid>
              <a:tr h="393660">
                <a:tc>
                  <a:txBody>
                    <a:bodyPr/>
                    <a:lstStyle/>
                    <a:p>
                      <a:pPr algn="ctr"/>
                      <a:r>
                        <a:rPr lang="en-GB" sz="1200" dirty="0"/>
                        <a:t>Methods</a:t>
                      </a:r>
                    </a:p>
                  </a:txBody>
                  <a:tcPr/>
                </a:tc>
                <a:tc>
                  <a:txBody>
                    <a:bodyPr/>
                    <a:lstStyle/>
                    <a:p>
                      <a:pPr algn="ctr"/>
                      <a:r>
                        <a:rPr lang="en-GB" sz="1200" dirty="0"/>
                        <a:t>Scheduler</a:t>
                      </a:r>
                    </a:p>
                  </a:txBody>
                  <a:tcPr/>
                </a:tc>
                <a:tc>
                  <a:txBody>
                    <a:bodyPr/>
                    <a:lstStyle/>
                    <a:p>
                      <a:pPr algn="ctr"/>
                      <a:r>
                        <a:rPr lang="en-GB" sz="1200" dirty="0"/>
                        <a:t>VSPP</a:t>
                      </a:r>
                      <a:r>
                        <a:rPr lang="en-GB" sz="1200" baseline="0" dirty="0"/>
                        <a:t> Manager</a:t>
                      </a:r>
                      <a:endParaRPr lang="en-GB" sz="1200" dirty="0"/>
                    </a:p>
                  </a:txBody>
                  <a:tcPr/>
                </a:tc>
                <a:extLst>
                  <a:ext uri="{0D108BD9-81ED-4DB2-BD59-A6C34878D82A}">
                    <a16:rowId xmlns:a16="http://schemas.microsoft.com/office/drawing/2014/main" xmlns="" val="10000"/>
                  </a:ext>
                </a:extLst>
              </a:tr>
              <a:tr h="318677">
                <a:tc>
                  <a:txBody>
                    <a:bodyPr/>
                    <a:lstStyle/>
                    <a:p>
                      <a:r>
                        <a:rPr lang="en-GB" sz="1200" dirty="0" err="1"/>
                        <a:t>ScheduleRecording</a:t>
                      </a:r>
                      <a:endParaRPr lang="en-GB" sz="1200" dirty="0"/>
                    </a:p>
                  </a:txBody>
                  <a:tcPr/>
                </a:tc>
                <a:tc>
                  <a:txBody>
                    <a:bodyPr/>
                    <a:lstStyle/>
                    <a:p>
                      <a:pPr algn="ctr"/>
                      <a:r>
                        <a:rPr lang="en-GB" sz="1200" dirty="0"/>
                        <a:t>X</a:t>
                      </a:r>
                    </a:p>
                  </a:txBody>
                  <a:tcPr/>
                </a:tc>
                <a:tc>
                  <a:txBody>
                    <a:bodyPr/>
                    <a:lstStyle/>
                    <a:p>
                      <a:pPr algn="ctr"/>
                      <a:r>
                        <a:rPr lang="en-GB" sz="1200" dirty="0"/>
                        <a:t>X</a:t>
                      </a:r>
                    </a:p>
                  </a:txBody>
                  <a:tcPr/>
                </a:tc>
                <a:extLst>
                  <a:ext uri="{0D108BD9-81ED-4DB2-BD59-A6C34878D82A}">
                    <a16:rowId xmlns:a16="http://schemas.microsoft.com/office/drawing/2014/main" xmlns="" val="10001"/>
                  </a:ext>
                </a:extLst>
              </a:tr>
              <a:tr h="318677">
                <a:tc>
                  <a:txBody>
                    <a:bodyPr/>
                    <a:lstStyle/>
                    <a:p>
                      <a:r>
                        <a:rPr lang="en-GB" sz="1200" dirty="0" err="1"/>
                        <a:t>UpdateRecordingsTime</a:t>
                      </a:r>
                      <a:endParaRPr lang="en-GB" sz="1200" dirty="0"/>
                    </a:p>
                  </a:txBody>
                  <a:tcPr/>
                </a:tc>
                <a:tc>
                  <a:txBody>
                    <a:bodyPr/>
                    <a:lstStyle/>
                    <a:p>
                      <a:pPr algn="ctr"/>
                      <a:r>
                        <a:rPr lang="en-GB" sz="1200" dirty="0"/>
                        <a:t>X</a:t>
                      </a:r>
                    </a:p>
                  </a:txBody>
                  <a:tcPr/>
                </a:tc>
                <a:tc>
                  <a:txBody>
                    <a:bodyPr/>
                    <a:lstStyle/>
                    <a:p>
                      <a:pPr algn="ctr"/>
                      <a:r>
                        <a:rPr lang="en-GB" sz="1200" dirty="0"/>
                        <a:t>X</a:t>
                      </a:r>
                    </a:p>
                  </a:txBody>
                  <a:tcPr/>
                </a:tc>
                <a:extLst>
                  <a:ext uri="{0D108BD9-81ED-4DB2-BD59-A6C34878D82A}">
                    <a16:rowId xmlns:a16="http://schemas.microsoft.com/office/drawing/2014/main" xmlns="" val="10002"/>
                  </a:ext>
                </a:extLst>
              </a:tr>
              <a:tr h="224949">
                <a:tc>
                  <a:txBody>
                    <a:bodyPr/>
                    <a:lstStyle/>
                    <a:p>
                      <a:r>
                        <a:rPr lang="en-GB" sz="1200" dirty="0" err="1"/>
                        <a:t>StopRecording</a:t>
                      </a:r>
                      <a:endParaRPr lang="en-GB" sz="1200" dirty="0"/>
                    </a:p>
                  </a:txBody>
                  <a:tcPr/>
                </a:tc>
                <a:tc>
                  <a:txBody>
                    <a:bodyPr/>
                    <a:lstStyle/>
                    <a:p>
                      <a:pPr algn="ctr"/>
                      <a:r>
                        <a:rPr lang="en-GB" sz="1200" dirty="0"/>
                        <a:t>X</a:t>
                      </a:r>
                    </a:p>
                  </a:txBody>
                  <a:tcPr/>
                </a:tc>
                <a:tc>
                  <a:txBody>
                    <a:bodyPr/>
                    <a:lstStyle/>
                    <a:p>
                      <a:pPr algn="ctr"/>
                      <a:r>
                        <a:rPr lang="en-GB" sz="1200" dirty="0"/>
                        <a:t>X</a:t>
                      </a:r>
                    </a:p>
                  </a:txBody>
                  <a:tcPr/>
                </a:tc>
                <a:extLst>
                  <a:ext uri="{0D108BD9-81ED-4DB2-BD59-A6C34878D82A}">
                    <a16:rowId xmlns:a16="http://schemas.microsoft.com/office/drawing/2014/main" xmlns="" val="10003"/>
                  </a:ext>
                </a:extLst>
              </a:tr>
              <a:tr h="318677">
                <a:tc>
                  <a:txBody>
                    <a:bodyPr/>
                    <a:lstStyle/>
                    <a:p>
                      <a:r>
                        <a:rPr lang="en-GB" sz="1200" dirty="0" err="1"/>
                        <a:t>DeleteRecordings</a:t>
                      </a:r>
                      <a:endParaRPr lang="en-GB" sz="1200" dirty="0"/>
                    </a:p>
                  </a:txBody>
                  <a:tcPr/>
                </a:tc>
                <a:tc>
                  <a:txBody>
                    <a:bodyPr/>
                    <a:lstStyle/>
                    <a:p>
                      <a:pPr algn="ctr"/>
                      <a:r>
                        <a:rPr lang="en-GB" sz="1200" dirty="0"/>
                        <a:t>X</a:t>
                      </a:r>
                    </a:p>
                  </a:txBody>
                  <a:tcPr/>
                </a:tc>
                <a:tc>
                  <a:txBody>
                    <a:bodyPr/>
                    <a:lstStyle/>
                    <a:p>
                      <a:pPr algn="ctr"/>
                      <a:r>
                        <a:rPr lang="en-GB" sz="1200" dirty="0"/>
                        <a:t>X</a:t>
                      </a:r>
                    </a:p>
                  </a:txBody>
                  <a:tcPr/>
                </a:tc>
                <a:extLst>
                  <a:ext uri="{0D108BD9-81ED-4DB2-BD59-A6C34878D82A}">
                    <a16:rowId xmlns:a16="http://schemas.microsoft.com/office/drawing/2014/main" xmlns="" val="10004"/>
                  </a:ext>
                </a:extLst>
              </a:tr>
              <a:tr h="318677">
                <a:tc>
                  <a:txBody>
                    <a:bodyPr/>
                    <a:lstStyle/>
                    <a:p>
                      <a:r>
                        <a:rPr lang="en-GB" sz="1200" dirty="0" err="1"/>
                        <a:t>BookMarkRecording</a:t>
                      </a:r>
                      <a:endParaRPr lang="en-GB" sz="1200" dirty="0"/>
                    </a:p>
                  </a:txBody>
                  <a:tcPr/>
                </a:tc>
                <a:tc>
                  <a:txBody>
                    <a:bodyPr/>
                    <a:lstStyle/>
                    <a:p>
                      <a:pPr algn="ctr"/>
                      <a:r>
                        <a:rPr lang="en-GB" sz="1200" dirty="0"/>
                        <a:t>X</a:t>
                      </a:r>
                    </a:p>
                  </a:txBody>
                  <a:tcPr/>
                </a:tc>
                <a:tc>
                  <a:txBody>
                    <a:bodyPr/>
                    <a:lstStyle/>
                    <a:p>
                      <a:pPr algn="ctr"/>
                      <a:endParaRPr lang="en-GB" sz="1200" dirty="0"/>
                    </a:p>
                  </a:txBody>
                  <a:tcPr/>
                </a:tc>
                <a:extLst>
                  <a:ext uri="{0D108BD9-81ED-4DB2-BD59-A6C34878D82A}">
                    <a16:rowId xmlns:a16="http://schemas.microsoft.com/office/drawing/2014/main" xmlns="" val="10005"/>
                  </a:ext>
                </a:extLst>
              </a:tr>
              <a:tr h="318677">
                <a:tc>
                  <a:txBody>
                    <a:bodyPr/>
                    <a:lstStyle/>
                    <a:p>
                      <a:r>
                        <a:rPr lang="en-GB" sz="1200" dirty="0" err="1"/>
                        <a:t>GetRecordingBookmark</a:t>
                      </a:r>
                      <a:endParaRPr lang="en-GB" sz="1200" dirty="0"/>
                    </a:p>
                  </a:txBody>
                  <a:tcPr/>
                </a:tc>
                <a:tc>
                  <a:txBody>
                    <a:bodyPr/>
                    <a:lstStyle/>
                    <a:p>
                      <a:pPr algn="ctr"/>
                      <a:r>
                        <a:rPr lang="en-GB" sz="1200" dirty="0"/>
                        <a:t>X</a:t>
                      </a:r>
                    </a:p>
                  </a:txBody>
                  <a:tcPr/>
                </a:tc>
                <a:tc>
                  <a:txBody>
                    <a:bodyPr/>
                    <a:lstStyle/>
                    <a:p>
                      <a:pPr algn="ctr"/>
                      <a:endParaRPr lang="en-GB" sz="1200" dirty="0"/>
                    </a:p>
                  </a:txBody>
                  <a:tcPr/>
                </a:tc>
                <a:extLst>
                  <a:ext uri="{0D108BD9-81ED-4DB2-BD59-A6C34878D82A}">
                    <a16:rowId xmlns:a16="http://schemas.microsoft.com/office/drawing/2014/main" xmlns="" val="10006"/>
                  </a:ext>
                </a:extLst>
              </a:tr>
              <a:tr h="318677">
                <a:tc>
                  <a:txBody>
                    <a:bodyPr/>
                    <a:lstStyle/>
                    <a:p>
                      <a:r>
                        <a:rPr lang="en-GB" sz="1200" dirty="0" err="1"/>
                        <a:t>ProtectRecording</a:t>
                      </a:r>
                      <a:endParaRPr lang="en-GB" sz="1200" dirty="0"/>
                    </a:p>
                  </a:txBody>
                  <a:tcPr/>
                </a:tc>
                <a:tc>
                  <a:txBody>
                    <a:bodyPr/>
                    <a:lstStyle/>
                    <a:p>
                      <a:pPr algn="ctr"/>
                      <a:r>
                        <a:rPr lang="en-GB" sz="1200" dirty="0"/>
                        <a:t>X</a:t>
                      </a:r>
                    </a:p>
                  </a:txBody>
                  <a:tcPr/>
                </a:tc>
                <a:tc>
                  <a:txBody>
                    <a:bodyPr/>
                    <a:lstStyle/>
                    <a:p>
                      <a:pPr algn="ctr"/>
                      <a:endParaRPr lang="en-GB" sz="1200" dirty="0"/>
                    </a:p>
                  </a:txBody>
                  <a:tcPr/>
                </a:tc>
                <a:extLst>
                  <a:ext uri="{0D108BD9-81ED-4DB2-BD59-A6C34878D82A}">
                    <a16:rowId xmlns:a16="http://schemas.microsoft.com/office/drawing/2014/main" xmlns="" val="10007"/>
                  </a:ext>
                </a:extLst>
              </a:tr>
              <a:tr h="224949">
                <a:tc>
                  <a:txBody>
                    <a:bodyPr/>
                    <a:lstStyle/>
                    <a:p>
                      <a:r>
                        <a:rPr lang="en-GB" sz="1200" dirty="0" err="1"/>
                        <a:t>StartPauseLive</a:t>
                      </a:r>
                      <a:endParaRPr lang="en-GB" sz="1200" dirty="0"/>
                    </a:p>
                  </a:txBody>
                  <a:tcPr/>
                </a:tc>
                <a:tc>
                  <a:txBody>
                    <a:bodyPr/>
                    <a:lstStyle/>
                    <a:p>
                      <a:pPr algn="ctr"/>
                      <a:endParaRPr lang="en-GB" sz="1200" dirty="0"/>
                    </a:p>
                  </a:txBody>
                  <a:tcPr/>
                </a:tc>
                <a:tc>
                  <a:txBody>
                    <a:bodyPr/>
                    <a:lstStyle/>
                    <a:p>
                      <a:pPr algn="ctr"/>
                      <a:r>
                        <a:rPr lang="en-GB" sz="1200" dirty="0"/>
                        <a:t>X</a:t>
                      </a:r>
                    </a:p>
                  </a:txBody>
                  <a:tcPr/>
                </a:tc>
                <a:extLst>
                  <a:ext uri="{0D108BD9-81ED-4DB2-BD59-A6C34878D82A}">
                    <a16:rowId xmlns:a16="http://schemas.microsoft.com/office/drawing/2014/main" xmlns="" val="10008"/>
                  </a:ext>
                </a:extLst>
              </a:tr>
              <a:tr h="224949">
                <a:tc>
                  <a:txBody>
                    <a:bodyPr/>
                    <a:lstStyle/>
                    <a:p>
                      <a:r>
                        <a:rPr lang="en-GB" sz="1200" dirty="0" err="1"/>
                        <a:t>StopPauseLive</a:t>
                      </a:r>
                      <a:endParaRPr lang="en-GB" sz="1200" dirty="0"/>
                    </a:p>
                  </a:txBody>
                  <a:tcPr/>
                </a:tc>
                <a:tc>
                  <a:txBody>
                    <a:bodyPr/>
                    <a:lstStyle/>
                    <a:p>
                      <a:pPr algn="ctr"/>
                      <a:endParaRPr lang="en-GB" sz="1200" dirty="0"/>
                    </a:p>
                  </a:txBody>
                  <a:tcPr/>
                </a:tc>
                <a:tc>
                  <a:txBody>
                    <a:bodyPr/>
                    <a:lstStyle/>
                    <a:p>
                      <a:pPr algn="ctr"/>
                      <a:r>
                        <a:rPr lang="en-GB" sz="1200" dirty="0"/>
                        <a:t>X</a:t>
                      </a:r>
                    </a:p>
                  </a:txBody>
                  <a:tcPr/>
                </a:tc>
                <a:extLst>
                  <a:ext uri="{0D108BD9-81ED-4DB2-BD59-A6C34878D82A}">
                    <a16:rowId xmlns:a16="http://schemas.microsoft.com/office/drawing/2014/main" xmlns="" val="10009"/>
                  </a:ext>
                </a:extLst>
              </a:tr>
              <a:tr h="318677">
                <a:tc>
                  <a:txBody>
                    <a:bodyPr/>
                    <a:lstStyle/>
                    <a:p>
                      <a:r>
                        <a:rPr lang="en-GB" sz="1200" dirty="0" err="1"/>
                        <a:t>SetRecordingMetadata</a:t>
                      </a:r>
                      <a:endParaRPr lang="en-GB" sz="1200" dirty="0"/>
                    </a:p>
                  </a:txBody>
                  <a:tcPr/>
                </a:tc>
                <a:tc>
                  <a:txBody>
                    <a:bodyPr/>
                    <a:lstStyle/>
                    <a:p>
                      <a:pPr algn="ctr"/>
                      <a:r>
                        <a:rPr lang="en-GB" sz="1200" dirty="0"/>
                        <a:t>X</a:t>
                      </a:r>
                    </a:p>
                  </a:txBody>
                  <a:tcPr/>
                </a:tc>
                <a:tc>
                  <a:txBody>
                    <a:bodyPr/>
                    <a:lstStyle/>
                    <a:p>
                      <a:pPr algn="ctr"/>
                      <a:endParaRPr lang="en-GB" sz="1200" dirty="0"/>
                    </a:p>
                  </a:txBody>
                  <a:tcPr/>
                </a:tc>
                <a:extLst>
                  <a:ext uri="{0D108BD9-81ED-4DB2-BD59-A6C34878D82A}">
                    <a16:rowId xmlns:a16="http://schemas.microsoft.com/office/drawing/2014/main" xmlns="" val="10010"/>
                  </a:ext>
                </a:extLst>
              </a:tr>
              <a:tr h="318677">
                <a:tc>
                  <a:txBody>
                    <a:bodyPr/>
                    <a:lstStyle/>
                    <a:p>
                      <a:r>
                        <a:rPr lang="en-GB" sz="1200" dirty="0" err="1"/>
                        <a:t>GetRecordingMetadata</a:t>
                      </a:r>
                      <a:endParaRPr lang="en-GB" sz="1200" dirty="0"/>
                    </a:p>
                  </a:txBody>
                  <a:tcPr/>
                </a:tc>
                <a:tc>
                  <a:txBody>
                    <a:bodyPr/>
                    <a:lstStyle/>
                    <a:p>
                      <a:pPr algn="ctr"/>
                      <a:r>
                        <a:rPr lang="en-GB" sz="1200" dirty="0"/>
                        <a:t>X</a:t>
                      </a:r>
                    </a:p>
                  </a:txBody>
                  <a:tcPr/>
                </a:tc>
                <a:tc>
                  <a:txBody>
                    <a:bodyPr/>
                    <a:lstStyle/>
                    <a:p>
                      <a:pPr algn="ctr"/>
                      <a:endParaRPr lang="en-GB" sz="1200" dirty="0"/>
                    </a:p>
                  </a:txBody>
                  <a:tcPr/>
                </a:tc>
                <a:extLst>
                  <a:ext uri="{0D108BD9-81ED-4DB2-BD59-A6C34878D82A}">
                    <a16:rowId xmlns:a16="http://schemas.microsoft.com/office/drawing/2014/main" xmlns="" val="10011"/>
                  </a:ext>
                </a:extLst>
              </a:tr>
              <a:tr h="318677">
                <a:tc>
                  <a:txBody>
                    <a:bodyPr/>
                    <a:lstStyle/>
                    <a:p>
                      <a:r>
                        <a:rPr lang="en-GB" sz="1200" dirty="0" err="1"/>
                        <a:t>GetSubscriberRecordingsList</a:t>
                      </a:r>
                      <a:endParaRPr lang="en-GB" sz="1200" dirty="0"/>
                    </a:p>
                  </a:txBody>
                  <a:tcPr/>
                </a:tc>
                <a:tc>
                  <a:txBody>
                    <a:bodyPr/>
                    <a:lstStyle/>
                    <a:p>
                      <a:pPr algn="ctr"/>
                      <a:r>
                        <a:rPr lang="en-GB" sz="1200" dirty="0"/>
                        <a:t>X</a:t>
                      </a:r>
                    </a:p>
                  </a:txBody>
                  <a:tcPr/>
                </a:tc>
                <a:tc>
                  <a:txBody>
                    <a:bodyPr/>
                    <a:lstStyle/>
                    <a:p>
                      <a:pPr algn="ctr"/>
                      <a:r>
                        <a:rPr lang="en-GB" sz="1200" dirty="0"/>
                        <a:t>X</a:t>
                      </a:r>
                    </a:p>
                  </a:txBody>
                  <a:tcPr/>
                </a:tc>
                <a:extLst>
                  <a:ext uri="{0D108BD9-81ED-4DB2-BD59-A6C34878D82A}">
                    <a16:rowId xmlns:a16="http://schemas.microsoft.com/office/drawing/2014/main" xmlns="" val="10012"/>
                  </a:ext>
                </a:extLst>
              </a:tr>
              <a:tr h="318677">
                <a:tc>
                  <a:txBody>
                    <a:bodyPr/>
                    <a:lstStyle/>
                    <a:p>
                      <a:r>
                        <a:rPr lang="en-GB" sz="1200" dirty="0" err="1"/>
                        <a:t>GetRecordingDetails</a:t>
                      </a:r>
                      <a:endParaRPr lang="en-GB" sz="1200" dirty="0"/>
                    </a:p>
                  </a:txBody>
                  <a:tcPr/>
                </a:tc>
                <a:tc>
                  <a:txBody>
                    <a:bodyPr/>
                    <a:lstStyle/>
                    <a:p>
                      <a:pPr algn="ctr"/>
                      <a:r>
                        <a:rPr lang="en-GB" sz="1200" dirty="0"/>
                        <a:t>X</a:t>
                      </a:r>
                    </a:p>
                  </a:txBody>
                  <a:tcPr/>
                </a:tc>
                <a:tc>
                  <a:txBody>
                    <a:bodyPr/>
                    <a:lstStyle/>
                    <a:p>
                      <a:pPr algn="ctr"/>
                      <a:r>
                        <a:rPr lang="en-GB" sz="1200" dirty="0"/>
                        <a:t>X</a:t>
                      </a:r>
                    </a:p>
                  </a:txBody>
                  <a:tcPr/>
                </a:tc>
                <a:extLst>
                  <a:ext uri="{0D108BD9-81ED-4DB2-BD59-A6C34878D82A}">
                    <a16:rowId xmlns:a16="http://schemas.microsoft.com/office/drawing/2014/main" xmlns="" val="10013"/>
                  </a:ext>
                </a:extLst>
              </a:tr>
              <a:tr h="318677">
                <a:tc>
                  <a:txBody>
                    <a:bodyPr/>
                    <a:lstStyle/>
                    <a:p>
                      <a:r>
                        <a:rPr lang="en-GB" sz="1200" dirty="0" err="1"/>
                        <a:t>SearchForRecordings</a:t>
                      </a:r>
                      <a:endParaRPr lang="en-GB" sz="1200" dirty="0"/>
                    </a:p>
                  </a:txBody>
                  <a:tcPr/>
                </a:tc>
                <a:tc>
                  <a:txBody>
                    <a:bodyPr/>
                    <a:lstStyle/>
                    <a:p>
                      <a:pPr algn="ctr"/>
                      <a:r>
                        <a:rPr lang="en-GB" sz="1200" dirty="0"/>
                        <a:t>X</a:t>
                      </a:r>
                    </a:p>
                  </a:txBody>
                  <a:tcPr/>
                </a:tc>
                <a:tc>
                  <a:txBody>
                    <a:bodyPr/>
                    <a:lstStyle/>
                    <a:p>
                      <a:pPr algn="ctr"/>
                      <a:r>
                        <a:rPr lang="en-GB" sz="1200" dirty="0"/>
                        <a:t>X</a:t>
                      </a:r>
                    </a:p>
                  </a:txBody>
                  <a:tcPr/>
                </a:tc>
                <a:extLst>
                  <a:ext uri="{0D108BD9-81ED-4DB2-BD59-A6C34878D82A}">
                    <a16:rowId xmlns:a16="http://schemas.microsoft.com/office/drawing/2014/main" xmlns="" val="10014"/>
                  </a:ext>
                </a:extLst>
              </a:tr>
              <a:tr h="318677">
                <a:tc>
                  <a:txBody>
                    <a:bodyPr/>
                    <a:lstStyle/>
                    <a:p>
                      <a:r>
                        <a:rPr lang="en-GB" sz="1200" dirty="0" err="1"/>
                        <a:t>GetRecordingPlayoutURL</a:t>
                      </a:r>
                      <a:endParaRPr lang="en-GB" sz="1200" dirty="0"/>
                    </a:p>
                  </a:txBody>
                  <a:tcPr/>
                </a:tc>
                <a:tc>
                  <a:txBody>
                    <a:bodyPr/>
                    <a:lstStyle/>
                    <a:p>
                      <a:pPr algn="ctr"/>
                      <a:r>
                        <a:rPr lang="en-GB" sz="1200" dirty="0"/>
                        <a:t>X</a:t>
                      </a:r>
                    </a:p>
                  </a:txBody>
                  <a:tcPr/>
                </a:tc>
                <a:tc>
                  <a:txBody>
                    <a:bodyPr/>
                    <a:lstStyle/>
                    <a:p>
                      <a:pPr algn="ctr"/>
                      <a:r>
                        <a:rPr lang="en-GB" sz="1200" dirty="0"/>
                        <a:t>X</a:t>
                      </a:r>
                    </a:p>
                  </a:txBody>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xmlns="" val="772649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33" y="239714"/>
            <a:ext cx="9992784" cy="1085371"/>
          </a:xfrm>
        </p:spPr>
        <p:txBody>
          <a:bodyPr anchor="ctr">
            <a:normAutofit/>
          </a:bodyPr>
          <a:lstStyle/>
          <a:p>
            <a:r>
              <a:rPr lang="en-US" dirty="0"/>
              <a:t>APIs</a:t>
            </a:r>
            <a:endParaRPr lang="he-IL" dirty="0"/>
          </a:p>
        </p:txBody>
      </p:sp>
      <p:graphicFrame>
        <p:nvGraphicFramePr>
          <p:cNvPr id="5" name="Table 4"/>
          <p:cNvGraphicFramePr>
            <a:graphicFrameLocks noGrp="1"/>
          </p:cNvGraphicFramePr>
          <p:nvPr>
            <p:extLst>
              <p:ext uri="{D42A27DB-BD31-4B8C-83A1-F6EECF244321}">
                <p14:modId xmlns:p14="http://schemas.microsoft.com/office/powerpoint/2010/main" xmlns="" val="1731938071"/>
              </p:ext>
            </p:extLst>
          </p:nvPr>
        </p:nvGraphicFramePr>
        <p:xfrm>
          <a:off x="365760" y="1251360"/>
          <a:ext cx="11379200" cy="2103393"/>
        </p:xfrm>
        <a:graphic>
          <a:graphicData uri="http://schemas.openxmlformats.org/drawingml/2006/table">
            <a:tbl>
              <a:tblPr rtl="1" firstRow="1" bandRow="1">
                <a:tableStyleId>{5C22544A-7EE6-4342-B048-85BDC9FD1C3A}</a:tableStyleId>
              </a:tblPr>
              <a:tblGrid>
                <a:gridCol w="9157547">
                  <a:extLst>
                    <a:ext uri="{9D8B030D-6E8A-4147-A177-3AD203B41FA5}">
                      <a16:colId xmlns:a16="http://schemas.microsoft.com/office/drawing/2014/main" xmlns="" val="20000"/>
                    </a:ext>
                  </a:extLst>
                </a:gridCol>
                <a:gridCol w="2221653">
                  <a:extLst>
                    <a:ext uri="{9D8B030D-6E8A-4147-A177-3AD203B41FA5}">
                      <a16:colId xmlns:a16="http://schemas.microsoft.com/office/drawing/2014/main" xmlns="" val="20001"/>
                    </a:ext>
                  </a:extLst>
                </a:gridCol>
              </a:tblGrid>
              <a:tr h="295590">
                <a:tc>
                  <a:txBody>
                    <a:bodyPr/>
                    <a:lstStyle/>
                    <a:p>
                      <a:r>
                        <a:rPr lang="en-US" sz="1400" b="1" kern="1200" dirty="0">
                          <a:solidFill>
                            <a:schemeClr val="lt1"/>
                          </a:solidFill>
                          <a:latin typeface="+mn-lt"/>
                          <a:ea typeface="+mn-ea"/>
                          <a:cs typeface="+mn-cs"/>
                        </a:rPr>
                        <a:t>Recording Notifications API</a:t>
                      </a:r>
                    </a:p>
                  </a:txBody>
                  <a:tcPr marL="121920" marR="121920"/>
                </a:tc>
                <a:tc>
                  <a:txBody>
                    <a:bodyPr/>
                    <a:lstStyle/>
                    <a:p>
                      <a:pPr algn="l" rtl="0"/>
                      <a:r>
                        <a:rPr lang="en-US" sz="1400" dirty="0"/>
                        <a:t>Name:</a:t>
                      </a:r>
                      <a:endParaRPr lang="he-IL" sz="1400" dirty="0"/>
                    </a:p>
                  </a:txBody>
                  <a:tcPr marL="121920" marR="121920"/>
                </a:tc>
                <a:extLst>
                  <a:ext uri="{0D108BD9-81ED-4DB2-BD59-A6C34878D82A}">
                    <a16:rowId xmlns:a16="http://schemas.microsoft.com/office/drawing/2014/main" xmlns="" val="10000"/>
                  </a:ext>
                </a:extLst>
              </a:tr>
              <a:tr h="812873">
                <a:tc>
                  <a:txBody>
                    <a:bodyPr/>
                    <a:lstStyle/>
                    <a:p>
                      <a:r>
                        <a:rPr lang="en-US" sz="1400" kern="1200" baseline="0" dirty="0">
                          <a:solidFill>
                            <a:schemeClr val="dk1"/>
                          </a:solidFill>
                          <a:latin typeface="+mn-lt"/>
                          <a:ea typeface="+mn-ea"/>
                          <a:cs typeface="+mn-cs"/>
                        </a:rPr>
                        <a:t>This API exposes a set of commands that report about the status (success/fail) once the recording completes.</a:t>
                      </a:r>
                    </a:p>
                    <a:p>
                      <a:r>
                        <a:rPr lang="en-US" sz="1400" kern="1200" baseline="0" dirty="0">
                          <a:solidFill>
                            <a:schemeClr val="dk1"/>
                          </a:solidFill>
                          <a:latin typeface="+mn-lt"/>
                          <a:ea typeface="+mn-ea"/>
                          <a:cs typeface="+mn-cs"/>
                        </a:rPr>
                        <a:t>Such notifications are typically sent to the recording request originator or any other operator CMS/BO system</a:t>
                      </a:r>
                      <a:r>
                        <a:rPr lang="en-US" sz="1800" kern="1200" dirty="0">
                          <a:solidFill>
                            <a:schemeClr val="dk1"/>
                          </a:solidFill>
                          <a:effectLst/>
                          <a:latin typeface="+mn-lt"/>
                          <a:ea typeface="+mn-ea"/>
                          <a:cs typeface="+mn-cs"/>
                        </a:rPr>
                        <a:t>.</a:t>
                      </a:r>
                      <a:endParaRPr lang="he-IL" sz="1400" kern="1200" baseline="0" dirty="0">
                        <a:solidFill>
                          <a:schemeClr val="dk1"/>
                        </a:solidFill>
                        <a:latin typeface="+mn-lt"/>
                        <a:ea typeface="+mn-ea"/>
                        <a:cs typeface="+mn-cs"/>
                      </a:endParaRPr>
                    </a:p>
                  </a:txBody>
                  <a:tcPr marL="121920" marR="121920"/>
                </a:tc>
                <a:tc>
                  <a:txBody>
                    <a:bodyPr/>
                    <a:lstStyle/>
                    <a:p>
                      <a:pPr algn="l" rtl="0"/>
                      <a:r>
                        <a:rPr lang="en-US" sz="1400" dirty="0"/>
                        <a:t>Description: </a:t>
                      </a:r>
                      <a:endParaRPr lang="he-IL" sz="1400" dirty="0"/>
                    </a:p>
                  </a:txBody>
                  <a:tcPr marL="121920" marR="121920"/>
                </a:tc>
                <a:extLst>
                  <a:ext uri="{0D108BD9-81ED-4DB2-BD59-A6C34878D82A}">
                    <a16:rowId xmlns:a16="http://schemas.microsoft.com/office/drawing/2014/main" xmlns="" val="10001"/>
                  </a:ext>
                </a:extLst>
              </a:tr>
              <a:tr h="985720">
                <a:tc>
                  <a:txBody>
                    <a:bodyPr/>
                    <a:lstStyle/>
                    <a:p>
                      <a:pPr marL="0" indent="0">
                        <a:buFont typeface="Arial" panose="020B0604020202020204" pitchFamily="34" charset="0"/>
                        <a:buNone/>
                      </a:pPr>
                      <a:r>
                        <a:rPr lang="en-US" sz="1400" kern="1200" baseline="0" dirty="0">
                          <a:solidFill>
                            <a:schemeClr val="dk1"/>
                          </a:solidFill>
                          <a:latin typeface="+mn-lt"/>
                          <a:ea typeface="+mn-ea"/>
                          <a:cs typeface="+mn-cs"/>
                        </a:rPr>
                        <a:t>To allow operations such as:</a:t>
                      </a:r>
                    </a:p>
                    <a:p>
                      <a:pPr marL="285750" indent="-285750">
                        <a:buFont typeface="Arial" panose="020B0604020202020204" pitchFamily="34" charset="0"/>
                        <a:buChar char="•"/>
                      </a:pPr>
                      <a:r>
                        <a:rPr lang="en-US" sz="1400" kern="1200" baseline="0" dirty="0">
                          <a:solidFill>
                            <a:schemeClr val="dk1"/>
                          </a:solidFill>
                          <a:latin typeface="+mn-lt"/>
                          <a:ea typeface="+mn-ea"/>
                          <a:cs typeface="+mn-cs"/>
                        </a:rPr>
                        <a:t>RECORDING_COMPLETED </a:t>
                      </a:r>
                    </a:p>
                    <a:p>
                      <a:pPr marL="285750" indent="-285750">
                        <a:buFont typeface="Arial" panose="020B0604020202020204" pitchFamily="34" charset="0"/>
                        <a:buChar char="•"/>
                      </a:pPr>
                      <a:r>
                        <a:rPr lang="en-US" sz="1400" kern="1200" baseline="0" dirty="0">
                          <a:solidFill>
                            <a:schemeClr val="dk1"/>
                          </a:solidFill>
                          <a:latin typeface="+mn-lt"/>
                          <a:ea typeface="+mn-ea"/>
                          <a:cs typeface="+mn-cs"/>
                        </a:rPr>
                        <a:t>RECORDING_LOST </a:t>
                      </a:r>
                    </a:p>
                  </a:txBody>
                  <a:tcPr marL="121920" marR="121920"/>
                </a:tc>
                <a:tc>
                  <a:txBody>
                    <a:bodyPr/>
                    <a:lstStyle/>
                    <a:p>
                      <a:pPr marL="0" algn="l" defTabSz="914400" rtl="0" eaLnBrk="1" latinLnBrk="0" hangingPunct="1"/>
                      <a:r>
                        <a:rPr lang="en-US" sz="1400" kern="1200" dirty="0">
                          <a:solidFill>
                            <a:schemeClr val="dk1"/>
                          </a:solidFill>
                          <a:latin typeface="+mn-lt"/>
                          <a:ea typeface="+mn-ea"/>
                          <a:cs typeface="+mn-cs"/>
                        </a:rPr>
                        <a:t>Main Purpose </a:t>
                      </a:r>
                      <a:endParaRPr lang="he-IL" sz="1400" kern="1200" dirty="0">
                        <a:solidFill>
                          <a:schemeClr val="dk1"/>
                        </a:solidFill>
                        <a:latin typeface="+mn-lt"/>
                        <a:ea typeface="+mn-ea"/>
                        <a:cs typeface="+mn-cs"/>
                      </a:endParaRPr>
                    </a:p>
                  </a:txBody>
                  <a:tcPr marL="121920" marR="12192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4098236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33" y="239714"/>
            <a:ext cx="9992784" cy="1085371"/>
          </a:xfrm>
        </p:spPr>
        <p:txBody>
          <a:bodyPr anchor="ctr">
            <a:normAutofit/>
          </a:bodyPr>
          <a:lstStyle/>
          <a:p>
            <a:r>
              <a:rPr lang="en-US" dirty="0"/>
              <a:t>APIs</a:t>
            </a:r>
            <a:endParaRPr lang="he-IL" dirty="0"/>
          </a:p>
        </p:txBody>
      </p:sp>
      <p:graphicFrame>
        <p:nvGraphicFramePr>
          <p:cNvPr id="5" name="Table 4"/>
          <p:cNvGraphicFramePr>
            <a:graphicFrameLocks noGrp="1"/>
          </p:cNvGraphicFramePr>
          <p:nvPr>
            <p:extLst>
              <p:ext uri="{D42A27DB-BD31-4B8C-83A1-F6EECF244321}">
                <p14:modId xmlns:p14="http://schemas.microsoft.com/office/powerpoint/2010/main" xmlns="" val="389787269"/>
              </p:ext>
            </p:extLst>
          </p:nvPr>
        </p:nvGraphicFramePr>
        <p:xfrm>
          <a:off x="365760" y="1187861"/>
          <a:ext cx="11379200" cy="3085509"/>
        </p:xfrm>
        <a:graphic>
          <a:graphicData uri="http://schemas.openxmlformats.org/drawingml/2006/table">
            <a:tbl>
              <a:tblPr rtl="1" firstRow="1" bandRow="1">
                <a:tableStyleId>{5C22544A-7EE6-4342-B048-85BDC9FD1C3A}</a:tableStyleId>
              </a:tblPr>
              <a:tblGrid>
                <a:gridCol w="9157547">
                  <a:extLst>
                    <a:ext uri="{9D8B030D-6E8A-4147-A177-3AD203B41FA5}">
                      <a16:colId xmlns:a16="http://schemas.microsoft.com/office/drawing/2014/main" xmlns="" val="20000"/>
                    </a:ext>
                  </a:extLst>
                </a:gridCol>
                <a:gridCol w="2221653">
                  <a:extLst>
                    <a:ext uri="{9D8B030D-6E8A-4147-A177-3AD203B41FA5}">
                      <a16:colId xmlns:a16="http://schemas.microsoft.com/office/drawing/2014/main" xmlns="" val="20001"/>
                    </a:ext>
                  </a:extLst>
                </a:gridCol>
              </a:tblGrid>
              <a:tr h="295590">
                <a:tc>
                  <a:txBody>
                    <a:bodyPr/>
                    <a:lstStyle/>
                    <a:p>
                      <a:r>
                        <a:rPr lang="en-US" sz="1400" b="1" kern="1200" dirty="0">
                          <a:solidFill>
                            <a:schemeClr val="lt1"/>
                          </a:solidFill>
                          <a:latin typeface="+mn-lt"/>
                          <a:ea typeface="+mn-ea"/>
                          <a:cs typeface="+mn-cs"/>
                        </a:rPr>
                        <a:t>Cloud DVR ABR API Specifications</a:t>
                      </a:r>
                    </a:p>
                  </a:txBody>
                  <a:tcPr marL="121920" marR="121920"/>
                </a:tc>
                <a:tc>
                  <a:txBody>
                    <a:bodyPr/>
                    <a:lstStyle/>
                    <a:p>
                      <a:pPr algn="l" rtl="0"/>
                      <a:r>
                        <a:rPr lang="en-US" sz="1400" dirty="0"/>
                        <a:t>Name:</a:t>
                      </a:r>
                      <a:endParaRPr lang="he-IL" sz="1400" dirty="0"/>
                    </a:p>
                  </a:txBody>
                  <a:tcPr marL="121920" marR="121920"/>
                </a:tc>
                <a:extLst>
                  <a:ext uri="{0D108BD9-81ED-4DB2-BD59-A6C34878D82A}">
                    <a16:rowId xmlns:a16="http://schemas.microsoft.com/office/drawing/2014/main" xmlns="" val="10000"/>
                  </a:ext>
                </a:extLst>
              </a:tr>
              <a:tr h="555669">
                <a:tc>
                  <a:txBody>
                    <a:bodyPr/>
                    <a:lstStyle/>
                    <a:p>
                      <a:r>
                        <a:rPr lang="en-US" sz="1400" kern="1200" baseline="0" dirty="0">
                          <a:solidFill>
                            <a:schemeClr val="dk1"/>
                          </a:solidFill>
                          <a:latin typeface="+mn-lt"/>
                          <a:ea typeface="+mn-ea"/>
                          <a:cs typeface="+mn-cs"/>
                        </a:rPr>
                        <a:t>This API exposes a set of commands playout ABR video either at VOD or </a:t>
                      </a:r>
                      <a:r>
                        <a:rPr lang="en-US" sz="1400" kern="1200" baseline="0" dirty="0" err="1">
                          <a:solidFill>
                            <a:schemeClr val="dk1"/>
                          </a:solidFill>
                          <a:latin typeface="+mn-lt"/>
                          <a:ea typeface="+mn-ea"/>
                          <a:cs typeface="+mn-cs"/>
                        </a:rPr>
                        <a:t>cDVR</a:t>
                      </a:r>
                      <a:endParaRPr lang="he-IL" sz="1400" kern="1200" baseline="0" dirty="0">
                        <a:solidFill>
                          <a:schemeClr val="dk1"/>
                        </a:solidFill>
                        <a:latin typeface="+mn-lt"/>
                        <a:ea typeface="+mn-ea"/>
                        <a:cs typeface="+mn-cs"/>
                      </a:endParaRPr>
                    </a:p>
                  </a:txBody>
                  <a:tcPr marL="121920" marR="121920"/>
                </a:tc>
                <a:tc>
                  <a:txBody>
                    <a:bodyPr/>
                    <a:lstStyle/>
                    <a:p>
                      <a:pPr algn="l" rtl="0"/>
                      <a:r>
                        <a:rPr lang="en-US" sz="1400" dirty="0"/>
                        <a:t>Description: </a:t>
                      </a:r>
                      <a:endParaRPr lang="he-IL" sz="1400" dirty="0"/>
                    </a:p>
                  </a:txBody>
                  <a:tcPr marL="121920" marR="121920"/>
                </a:tc>
                <a:extLst>
                  <a:ext uri="{0D108BD9-81ED-4DB2-BD59-A6C34878D82A}">
                    <a16:rowId xmlns:a16="http://schemas.microsoft.com/office/drawing/2014/main" xmlns="" val="10001"/>
                  </a:ext>
                </a:extLst>
              </a:tr>
              <a:tr h="985720">
                <a:tc>
                  <a:txBody>
                    <a:bodyPr/>
                    <a:lstStyle/>
                    <a:p>
                      <a:pPr marL="0" indent="0">
                        <a:buFont typeface="Arial" panose="020B0604020202020204" pitchFamily="34" charset="0"/>
                        <a:buNone/>
                      </a:pPr>
                      <a:r>
                        <a:rPr lang="en-US" sz="1400" kern="1200" baseline="0" dirty="0">
                          <a:solidFill>
                            <a:schemeClr val="dk1"/>
                          </a:solidFill>
                          <a:latin typeface="+mn-lt"/>
                          <a:ea typeface="+mn-ea"/>
                          <a:cs typeface="+mn-cs"/>
                        </a:rPr>
                        <a:t>To allow operations such as:</a:t>
                      </a:r>
                    </a:p>
                    <a:p>
                      <a:pPr marL="285750" indent="-285750">
                        <a:buFont typeface="Arial" panose="020B0604020202020204" pitchFamily="34" charset="0"/>
                        <a:buChar char="•"/>
                      </a:pPr>
                      <a:r>
                        <a:rPr lang="en-US" sz="1400" kern="1200" baseline="0" dirty="0">
                          <a:solidFill>
                            <a:schemeClr val="dk1"/>
                          </a:solidFill>
                          <a:latin typeface="+mn-lt"/>
                          <a:ea typeface="+mn-ea"/>
                          <a:cs typeface="+mn-cs"/>
                        </a:rPr>
                        <a:t>Rolling Buffer - Dynamic Mode</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Rolling Buffer - Static URL</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RS-DVR Playout Request</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VOD Playout - Static URL </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VOD Playout - Dynamic URL </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MP4 Download Request</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Session Destroy</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Rolling Buffer Status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Mixed Rolling Buffer Status</a:t>
                      </a:r>
                    </a:p>
                  </a:txBody>
                  <a:tcPr marL="121920" marR="121920"/>
                </a:tc>
                <a:tc>
                  <a:txBody>
                    <a:bodyPr/>
                    <a:lstStyle/>
                    <a:p>
                      <a:pPr marL="0" algn="l" defTabSz="914400" rtl="0" eaLnBrk="1" latinLnBrk="0" hangingPunct="1"/>
                      <a:r>
                        <a:rPr lang="en-US" sz="1400" kern="1200" dirty="0">
                          <a:solidFill>
                            <a:schemeClr val="dk1"/>
                          </a:solidFill>
                          <a:latin typeface="+mn-lt"/>
                          <a:ea typeface="+mn-ea"/>
                          <a:cs typeface="+mn-cs"/>
                        </a:rPr>
                        <a:t>Main Purpose </a:t>
                      </a:r>
                      <a:endParaRPr lang="he-IL" sz="1400" kern="1200" dirty="0">
                        <a:solidFill>
                          <a:schemeClr val="dk1"/>
                        </a:solidFill>
                        <a:latin typeface="+mn-lt"/>
                        <a:ea typeface="+mn-ea"/>
                        <a:cs typeface="+mn-cs"/>
                      </a:endParaRPr>
                    </a:p>
                  </a:txBody>
                  <a:tcPr marL="121920" marR="12192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28863009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33" y="239714"/>
            <a:ext cx="9992784" cy="1085371"/>
          </a:xfrm>
        </p:spPr>
        <p:txBody>
          <a:bodyPr anchor="ctr">
            <a:normAutofit/>
          </a:bodyPr>
          <a:lstStyle/>
          <a:p>
            <a:r>
              <a:rPr lang="en-US" dirty="0"/>
              <a:t>APIs</a:t>
            </a:r>
            <a:endParaRPr lang="he-IL" dirty="0"/>
          </a:p>
        </p:txBody>
      </p:sp>
      <p:graphicFrame>
        <p:nvGraphicFramePr>
          <p:cNvPr id="5" name="Table 4"/>
          <p:cNvGraphicFramePr>
            <a:graphicFrameLocks noGrp="1"/>
          </p:cNvGraphicFramePr>
          <p:nvPr>
            <p:extLst>
              <p:ext uri="{D42A27DB-BD31-4B8C-83A1-F6EECF244321}">
                <p14:modId xmlns:p14="http://schemas.microsoft.com/office/powerpoint/2010/main" xmlns="" val="2940701993"/>
              </p:ext>
            </p:extLst>
          </p:nvPr>
        </p:nvGraphicFramePr>
        <p:xfrm>
          <a:off x="365760" y="1200560"/>
          <a:ext cx="11379200" cy="3085509"/>
        </p:xfrm>
        <a:graphic>
          <a:graphicData uri="http://schemas.openxmlformats.org/drawingml/2006/table">
            <a:tbl>
              <a:tblPr rtl="1" firstRow="1" bandRow="1">
                <a:tableStyleId>{5C22544A-7EE6-4342-B048-85BDC9FD1C3A}</a:tableStyleId>
              </a:tblPr>
              <a:tblGrid>
                <a:gridCol w="9157547">
                  <a:extLst>
                    <a:ext uri="{9D8B030D-6E8A-4147-A177-3AD203B41FA5}">
                      <a16:colId xmlns:a16="http://schemas.microsoft.com/office/drawing/2014/main" xmlns="" val="20000"/>
                    </a:ext>
                  </a:extLst>
                </a:gridCol>
                <a:gridCol w="2221653">
                  <a:extLst>
                    <a:ext uri="{9D8B030D-6E8A-4147-A177-3AD203B41FA5}">
                      <a16:colId xmlns:a16="http://schemas.microsoft.com/office/drawing/2014/main" xmlns="" val="20001"/>
                    </a:ext>
                  </a:extLst>
                </a:gridCol>
              </a:tblGrid>
              <a:tr h="295590">
                <a:tc>
                  <a:txBody>
                    <a:bodyPr/>
                    <a:lstStyle/>
                    <a:p>
                      <a:r>
                        <a:rPr lang="en-US" sz="1400" b="1" kern="1200" dirty="0">
                          <a:solidFill>
                            <a:schemeClr val="lt1"/>
                          </a:solidFill>
                          <a:latin typeface="+mn-lt"/>
                          <a:ea typeface="+mn-ea"/>
                          <a:cs typeface="+mn-cs"/>
                        </a:rPr>
                        <a:t>Content Management API </a:t>
                      </a:r>
                    </a:p>
                  </a:txBody>
                  <a:tcPr marL="121920" marR="121920"/>
                </a:tc>
                <a:tc>
                  <a:txBody>
                    <a:bodyPr/>
                    <a:lstStyle/>
                    <a:p>
                      <a:pPr algn="l" rtl="0"/>
                      <a:r>
                        <a:rPr lang="en-US" sz="1400" dirty="0"/>
                        <a:t>Name:</a:t>
                      </a:r>
                      <a:endParaRPr lang="he-IL" sz="1400" dirty="0"/>
                    </a:p>
                  </a:txBody>
                  <a:tcPr marL="121920" marR="121920"/>
                </a:tc>
                <a:extLst>
                  <a:ext uri="{0D108BD9-81ED-4DB2-BD59-A6C34878D82A}">
                    <a16:rowId xmlns:a16="http://schemas.microsoft.com/office/drawing/2014/main" xmlns="" val="10000"/>
                  </a:ext>
                </a:extLst>
              </a:tr>
              <a:tr h="555669">
                <a:tc>
                  <a:txBody>
                    <a:bodyPr/>
                    <a:lstStyle/>
                    <a:p>
                      <a:r>
                        <a:rPr lang="en-US" sz="1400" kern="1200" baseline="0" dirty="0">
                          <a:solidFill>
                            <a:schemeClr val="dk1"/>
                          </a:solidFill>
                          <a:latin typeface="+mn-lt"/>
                          <a:ea typeface="+mn-ea"/>
                          <a:cs typeface="+mn-cs"/>
                        </a:rPr>
                        <a:t>Cloud DVR content management interface and encapsulates set of commands for external management of the content stored on the Cloud DVR storage grid (VOD files, live channels and rolling buffer recordings etc.</a:t>
                      </a:r>
                      <a:endParaRPr lang="he-IL" sz="1400" kern="1200" baseline="0" dirty="0">
                        <a:solidFill>
                          <a:schemeClr val="dk1"/>
                        </a:solidFill>
                        <a:latin typeface="+mn-lt"/>
                        <a:ea typeface="+mn-ea"/>
                        <a:cs typeface="+mn-cs"/>
                      </a:endParaRPr>
                    </a:p>
                  </a:txBody>
                  <a:tcPr marL="121920" marR="121920"/>
                </a:tc>
                <a:tc>
                  <a:txBody>
                    <a:bodyPr/>
                    <a:lstStyle/>
                    <a:p>
                      <a:pPr algn="l" rtl="0"/>
                      <a:r>
                        <a:rPr lang="en-US" sz="1400" dirty="0"/>
                        <a:t>Description: </a:t>
                      </a:r>
                      <a:endParaRPr lang="he-IL" sz="1400" dirty="0"/>
                    </a:p>
                  </a:txBody>
                  <a:tcPr marL="121920" marR="121920"/>
                </a:tc>
                <a:extLst>
                  <a:ext uri="{0D108BD9-81ED-4DB2-BD59-A6C34878D82A}">
                    <a16:rowId xmlns:a16="http://schemas.microsoft.com/office/drawing/2014/main" xmlns="" val="10001"/>
                  </a:ext>
                </a:extLst>
              </a:tr>
              <a:tr h="985720">
                <a:tc>
                  <a:txBody>
                    <a:bodyPr/>
                    <a:lstStyle/>
                    <a:p>
                      <a:pPr marL="0" indent="0">
                        <a:buFont typeface="Arial" panose="020B0604020202020204" pitchFamily="34" charset="0"/>
                        <a:buNone/>
                      </a:pPr>
                      <a:r>
                        <a:rPr lang="en-US" sz="1400" kern="1200" baseline="0" dirty="0">
                          <a:solidFill>
                            <a:schemeClr val="dk1"/>
                          </a:solidFill>
                          <a:latin typeface="+mn-lt"/>
                          <a:ea typeface="+mn-ea"/>
                          <a:cs typeface="+mn-cs"/>
                        </a:rPr>
                        <a:t>To allow operations such as:</a:t>
                      </a:r>
                    </a:p>
                    <a:p>
                      <a:pPr marL="285750" indent="-285750">
                        <a:buFont typeface="Arial" panose="020B0604020202020204" pitchFamily="34" charset="0"/>
                        <a:buChar char="•"/>
                      </a:pPr>
                      <a:r>
                        <a:rPr lang="en-US" sz="1400" kern="1200" baseline="0" dirty="0">
                          <a:solidFill>
                            <a:schemeClr val="dk1"/>
                          </a:solidFill>
                          <a:latin typeface="+mn-lt"/>
                          <a:ea typeface="+mn-ea"/>
                          <a:cs typeface="+mn-cs"/>
                        </a:rPr>
                        <a:t>VOD - Create Asset Request</a:t>
                      </a:r>
                    </a:p>
                    <a:p>
                      <a:pPr marL="285750" indent="-285750">
                        <a:buFont typeface="Arial" panose="020B0604020202020204" pitchFamily="34" charset="0"/>
                        <a:buChar char="•"/>
                      </a:pPr>
                      <a:r>
                        <a:rPr lang="en-US" sz="1400" kern="1200" baseline="0" dirty="0">
                          <a:solidFill>
                            <a:schemeClr val="dk1"/>
                          </a:solidFill>
                          <a:latin typeface="+mn-lt"/>
                          <a:ea typeface="+mn-ea"/>
                          <a:cs typeface="+mn-cs"/>
                        </a:rPr>
                        <a:t>Single File Delete</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Delete Multiple Files</a:t>
                      </a:r>
                    </a:p>
                    <a:p>
                      <a:pPr marL="285750" indent="-285750">
                        <a:buFont typeface="Arial" panose="020B0604020202020204" pitchFamily="34" charset="0"/>
                        <a:buChar char="•"/>
                      </a:pPr>
                      <a:r>
                        <a:rPr lang="en-US" sz="1400" kern="1200" baseline="0" dirty="0">
                          <a:solidFill>
                            <a:schemeClr val="dk1"/>
                          </a:solidFill>
                          <a:latin typeface="+mn-lt"/>
                          <a:ea typeface="+mn-ea"/>
                          <a:cs typeface="+mn-cs"/>
                        </a:rPr>
                        <a:t>View VOD Files</a:t>
                      </a:r>
                    </a:p>
                    <a:p>
                      <a:pPr marL="285750" indent="-285750">
                        <a:buFont typeface="Arial" panose="020B0604020202020204" pitchFamily="34" charset="0"/>
                        <a:buChar char="•"/>
                      </a:pPr>
                      <a:r>
                        <a:rPr lang="en-US" sz="1400" kern="1200" baseline="0" dirty="0">
                          <a:solidFill>
                            <a:schemeClr val="dk1"/>
                          </a:solidFill>
                          <a:latin typeface="+mn-lt"/>
                          <a:ea typeface="+mn-ea"/>
                          <a:cs typeface="+mn-cs"/>
                        </a:rPr>
                        <a:t>Search VOD Assets</a:t>
                      </a:r>
                    </a:p>
                    <a:p>
                      <a:pPr marL="285750" indent="-285750">
                        <a:buFont typeface="Arial" panose="020B0604020202020204" pitchFamily="34" charset="0"/>
                        <a:buChar char="•"/>
                      </a:pPr>
                      <a:r>
                        <a:rPr lang="en-US" sz="1400" kern="1200" baseline="0" dirty="0">
                          <a:solidFill>
                            <a:schemeClr val="dk1"/>
                          </a:solidFill>
                          <a:latin typeface="+mn-lt"/>
                          <a:ea typeface="+mn-ea"/>
                          <a:cs typeface="+mn-cs"/>
                        </a:rPr>
                        <a:t>View Ingest Progress</a:t>
                      </a:r>
                    </a:p>
                    <a:p>
                      <a:pPr marL="285750" indent="-285750">
                        <a:buFont typeface="Arial" panose="020B0604020202020204" pitchFamily="34" charset="0"/>
                        <a:buChar char="•"/>
                      </a:pPr>
                      <a:r>
                        <a:rPr lang="en-US" sz="1400" kern="1200" baseline="0" dirty="0">
                          <a:solidFill>
                            <a:schemeClr val="dk1"/>
                          </a:solidFill>
                          <a:latin typeface="+mn-lt"/>
                          <a:ea typeface="+mn-ea"/>
                          <a:cs typeface="+mn-cs"/>
                        </a:rPr>
                        <a:t>View Video Properties</a:t>
                      </a:r>
                    </a:p>
                    <a:p>
                      <a:pPr marL="285750" indent="-285750">
                        <a:buFont typeface="Arial" panose="020B0604020202020204" pitchFamily="34" charset="0"/>
                        <a:buChar char="•"/>
                      </a:pPr>
                      <a:r>
                        <a:rPr lang="en-US" sz="1400" kern="1200" baseline="0" dirty="0">
                          <a:solidFill>
                            <a:schemeClr val="dk1"/>
                          </a:solidFill>
                          <a:latin typeface="+mn-lt"/>
                          <a:ea typeface="+mn-ea"/>
                          <a:cs typeface="+mn-cs"/>
                        </a:rPr>
                        <a:t>Fetch Playable ABR VOD Assets</a:t>
                      </a:r>
                    </a:p>
                    <a:p>
                      <a:pPr marL="0" indent="0">
                        <a:buFont typeface="Arial" panose="020B0604020202020204" pitchFamily="34" charset="0"/>
                        <a:buNone/>
                      </a:pPr>
                      <a:endParaRPr lang="en-US" sz="1400" kern="1200" baseline="0" dirty="0">
                        <a:solidFill>
                          <a:schemeClr val="dk1"/>
                        </a:solidFill>
                        <a:latin typeface="+mn-lt"/>
                        <a:ea typeface="+mn-ea"/>
                        <a:cs typeface="+mn-cs"/>
                      </a:endParaRPr>
                    </a:p>
                  </a:txBody>
                  <a:tcPr marL="121920" marR="121920"/>
                </a:tc>
                <a:tc>
                  <a:txBody>
                    <a:bodyPr/>
                    <a:lstStyle/>
                    <a:p>
                      <a:pPr marL="0" algn="l" defTabSz="914400" rtl="0" eaLnBrk="1" latinLnBrk="0" hangingPunct="1"/>
                      <a:r>
                        <a:rPr lang="en-US" sz="1400" kern="1200" dirty="0">
                          <a:solidFill>
                            <a:schemeClr val="dk1"/>
                          </a:solidFill>
                          <a:latin typeface="+mn-lt"/>
                          <a:ea typeface="+mn-ea"/>
                          <a:cs typeface="+mn-cs"/>
                        </a:rPr>
                        <a:t>Main Purpose </a:t>
                      </a:r>
                      <a:endParaRPr lang="he-IL" sz="1400" kern="1200" dirty="0">
                        <a:solidFill>
                          <a:schemeClr val="dk1"/>
                        </a:solidFill>
                        <a:latin typeface="+mn-lt"/>
                        <a:ea typeface="+mn-ea"/>
                        <a:cs typeface="+mn-cs"/>
                      </a:endParaRPr>
                    </a:p>
                  </a:txBody>
                  <a:tcPr marL="121920" marR="12192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37643577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5279"/>
            <a:ext cx="10972800" cy="1143000"/>
          </a:xfrm>
        </p:spPr>
        <p:txBody>
          <a:bodyPr/>
          <a:lstStyle/>
          <a:p>
            <a:r>
              <a:rPr lang="en-GB" dirty="0"/>
              <a:t>How does this work in practice?</a:t>
            </a:r>
          </a:p>
        </p:txBody>
      </p:sp>
      <p:sp>
        <p:nvSpPr>
          <p:cNvPr id="3" name="Text Placeholder 2"/>
          <p:cNvSpPr>
            <a:spLocks noGrp="1"/>
          </p:cNvSpPr>
          <p:nvPr>
            <p:ph type="body" idx="1"/>
          </p:nvPr>
        </p:nvSpPr>
        <p:spPr>
          <a:xfrm>
            <a:off x="451940" y="1007721"/>
            <a:ext cx="5460124" cy="5560179"/>
          </a:xfrm>
        </p:spPr>
        <p:txBody>
          <a:bodyPr>
            <a:normAutofit lnSpcReduction="10000"/>
          </a:bodyPr>
          <a:lstStyle/>
          <a:p>
            <a:r>
              <a:rPr lang="en-GB" dirty="0"/>
              <a:t>Static URLs:</a:t>
            </a:r>
          </a:p>
          <a:p>
            <a:endParaRPr lang="en-GB" dirty="0"/>
          </a:p>
          <a:p>
            <a:pPr lvl="1"/>
            <a:r>
              <a:rPr lang="en-GB" dirty="0">
                <a:hlinkClick r:id="rId2"/>
              </a:rPr>
              <a:t>http://str.pod01:5555/shls/1234567/5.m3u8?device=HLS</a:t>
            </a:r>
            <a:endParaRPr lang="en-GB" dirty="0"/>
          </a:p>
          <a:p>
            <a:pPr lvl="1"/>
            <a:endParaRPr lang="en-GB" dirty="0"/>
          </a:p>
          <a:p>
            <a:r>
              <a:rPr lang="en-GB" dirty="0"/>
              <a:t>Adding the MDN:</a:t>
            </a:r>
          </a:p>
          <a:p>
            <a:endParaRPr lang="en-GB" dirty="0"/>
          </a:p>
          <a:p>
            <a:pPr lvl="1"/>
            <a:r>
              <a:rPr lang="en-GB" dirty="0">
                <a:hlinkClick r:id="rId3"/>
              </a:rPr>
              <a:t>http://rr.ttg.tr/TTG/VOD/shls/1234567/5.m3u8?device=HLS</a:t>
            </a:r>
            <a:endParaRPr lang="en-GB" dirty="0"/>
          </a:p>
          <a:p>
            <a:pPr lvl="1"/>
            <a:endParaRPr lang="en-GB" dirty="0"/>
          </a:p>
          <a:p>
            <a:r>
              <a:rPr lang="en-GB" dirty="0"/>
              <a:t>Playout API relies on the concept of device profiles</a:t>
            </a:r>
          </a:p>
          <a:p>
            <a:pPr lvl="1"/>
            <a:r>
              <a:rPr lang="en-GB" dirty="0"/>
              <a:t>These are created in the UI and describe the capabilities of the client device making the request</a:t>
            </a:r>
          </a:p>
          <a:p>
            <a:pPr lvl="1"/>
            <a:r>
              <a:rPr lang="en-GB" dirty="0"/>
              <a:t>VSPP uses this profile to determine what bitrates may be available to that device</a:t>
            </a:r>
          </a:p>
        </p:txBody>
      </p:sp>
    </p:spTree>
    <p:extLst>
      <p:ext uri="{BB962C8B-B14F-4D97-AF65-F5344CB8AC3E}">
        <p14:creationId xmlns:p14="http://schemas.microsoft.com/office/powerpoint/2010/main" xmlns="" val="30841721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xmlns="" val="0"/>
              </a:ext>
            </a:extLst>
          </a:blip>
          <a:srcRect/>
          <a:stretch/>
        </p:blipFill>
        <p:spPr>
          <a:xfrm>
            <a:off x="0" y="0"/>
            <a:ext cx="12192000" cy="6858000"/>
          </a:xfrm>
          <a:prstGeom prst="rect">
            <a:avLst/>
          </a:prstGeom>
        </p:spPr>
      </p:pic>
      <p:sp>
        <p:nvSpPr>
          <p:cNvPr id="4" name="Title 3"/>
          <p:cNvSpPr>
            <a:spLocks noGrp="1"/>
          </p:cNvSpPr>
          <p:nvPr>
            <p:ph type="ctrTitle"/>
          </p:nvPr>
        </p:nvSpPr>
        <p:spPr/>
        <p:txBody>
          <a:bodyPr>
            <a:normAutofit/>
          </a:bodyPr>
          <a:lstStyle/>
          <a:p>
            <a:pPr algn="ctr"/>
            <a:r>
              <a:rPr lang="en-US" sz="6600" dirty="0">
                <a:solidFill>
                  <a:schemeClr val="tx1">
                    <a:lumMod val="50000"/>
                  </a:schemeClr>
                </a:solidFill>
              </a:rPr>
              <a:t>VSPP Diagnostics </a:t>
            </a:r>
          </a:p>
        </p:txBody>
      </p:sp>
      <p:pic>
        <p:nvPicPr>
          <p:cNvPr id="2" name="Econ201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custDataLst>
      <p:tags r:id="rId1"/>
    </p:custDataLst>
    <p:extLst>
      <p:ext uri="{BB962C8B-B14F-4D97-AF65-F5344CB8AC3E}">
        <p14:creationId xmlns:p14="http://schemas.microsoft.com/office/powerpoint/2010/main" xmlns="" val="704008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VSPP different?</a:t>
            </a:r>
          </a:p>
        </p:txBody>
      </p:sp>
      <p:sp>
        <p:nvSpPr>
          <p:cNvPr id="14" name="Text Box 76"/>
          <p:cNvSpPr txBox="1">
            <a:spLocks noChangeArrowheads="1"/>
          </p:cNvSpPr>
          <p:nvPr/>
        </p:nvSpPr>
        <p:spPr bwMode="auto">
          <a:xfrm>
            <a:off x="2280027" y="1381739"/>
            <a:ext cx="2160000" cy="45925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lgn="ctr">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6000" tIns="36000" rIns="36000" bIns="36000" anchor="ctr">
            <a:noAutofit/>
          </a:bodyPr>
          <a:lstStyle/>
          <a:p>
            <a:pPr algn="ctr"/>
            <a:r>
              <a:rPr lang="en-US" sz="1200" b="1" dirty="0"/>
              <a:t>Ericsson VSPP</a:t>
            </a:r>
          </a:p>
          <a:p>
            <a:pPr algn="ctr">
              <a:spcBef>
                <a:spcPts val="0"/>
              </a:spcBef>
            </a:pPr>
            <a:r>
              <a:rPr lang="en-US" sz="1200" b="1" dirty="0"/>
              <a:t>Video Storage and Processing Platform </a:t>
            </a:r>
            <a:endParaRPr lang="en-US" sz="1200" b="1" dirty="0">
              <a:latin typeface="+mn-lt"/>
            </a:endParaRPr>
          </a:p>
        </p:txBody>
      </p:sp>
      <p:sp>
        <p:nvSpPr>
          <p:cNvPr id="17" name="Text Box 76"/>
          <p:cNvSpPr txBox="1">
            <a:spLocks noChangeArrowheads="1"/>
          </p:cNvSpPr>
          <p:nvPr/>
        </p:nvSpPr>
        <p:spPr bwMode="auto">
          <a:xfrm>
            <a:off x="7848895" y="1645195"/>
            <a:ext cx="2160000" cy="1800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lgn="ctr">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6000" tIns="36000" rIns="36000" bIns="36000" anchor="ctr">
            <a:noAutofit/>
          </a:bodyPr>
          <a:lstStyle/>
          <a:p>
            <a:pPr algn="ctr"/>
            <a:r>
              <a:rPr lang="en-US" sz="1050" dirty="0">
                <a:latin typeface="+mn-lt"/>
              </a:rPr>
              <a:t>RACK OF INDIVIDUAL SERVERS</a:t>
            </a:r>
          </a:p>
        </p:txBody>
      </p:sp>
      <p:sp>
        <p:nvSpPr>
          <p:cNvPr id="28" name="Text Box 25"/>
          <p:cNvSpPr txBox="1">
            <a:spLocks noChangeArrowheads="1"/>
          </p:cNvSpPr>
          <p:nvPr/>
        </p:nvSpPr>
        <p:spPr bwMode="auto">
          <a:xfrm>
            <a:off x="8028895" y="1379590"/>
            <a:ext cx="1800000" cy="25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square" lIns="36000" tIns="36000" rIns="36000" bIns="36000" anchor="ctr">
            <a:noAutofit/>
          </a:bodyPr>
          <a:lstStyle>
            <a:lvl1pPr eaLnBrk="0" hangingPunct="0">
              <a:defRPr b="1">
                <a:solidFill>
                  <a:schemeClr val="tx1"/>
                </a:solidFill>
                <a:latin typeface="Arial" charset="0"/>
                <a:ea typeface="ＭＳ Ｐゴシック" pitchFamily="34" charset="-128"/>
              </a:defRPr>
            </a:lvl1pPr>
            <a:lvl2pPr marL="742950" indent="-285750" eaLnBrk="0" hangingPunct="0">
              <a:defRPr b="1">
                <a:solidFill>
                  <a:schemeClr val="tx1"/>
                </a:solidFill>
                <a:latin typeface="Arial" charset="0"/>
                <a:ea typeface="ＭＳ Ｐゴシック" pitchFamily="34" charset="-128"/>
              </a:defRPr>
            </a:lvl2pPr>
            <a:lvl3pPr marL="1143000" indent="-228600" eaLnBrk="0" hangingPunct="0">
              <a:defRPr b="1">
                <a:solidFill>
                  <a:schemeClr val="tx1"/>
                </a:solidFill>
                <a:latin typeface="Arial" charset="0"/>
                <a:ea typeface="ＭＳ Ｐゴシック" pitchFamily="34" charset="-128"/>
              </a:defRPr>
            </a:lvl3pPr>
            <a:lvl4pPr marL="1600200" indent="-228600" eaLnBrk="0" hangingPunct="0">
              <a:defRPr b="1">
                <a:solidFill>
                  <a:schemeClr val="tx1"/>
                </a:solidFill>
                <a:latin typeface="Arial" charset="0"/>
                <a:ea typeface="ＭＳ Ｐゴシック" pitchFamily="34" charset="-128"/>
              </a:defRPr>
            </a:lvl4pPr>
            <a:lvl5pPr marL="2057400" indent="-228600" eaLnBrk="0" hangingPunct="0">
              <a:defRPr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b="1">
                <a:solidFill>
                  <a:schemeClr val="tx1"/>
                </a:solidFill>
                <a:latin typeface="Arial" charset="0"/>
                <a:ea typeface="ＭＳ Ｐゴシック" pitchFamily="34" charset="-128"/>
              </a:defRPr>
            </a:lvl9pPr>
          </a:lstStyle>
          <a:p>
            <a:pPr algn="ctr" eaLnBrk="1" hangingPunct="1"/>
            <a:r>
              <a:rPr lang="en-US" sz="1200" dirty="0">
                <a:latin typeface="+mn-lt"/>
              </a:rPr>
              <a:t>COMPETITION</a:t>
            </a:r>
          </a:p>
        </p:txBody>
      </p:sp>
      <p:graphicFrame>
        <p:nvGraphicFramePr>
          <p:cNvPr id="30" name="Table 29"/>
          <p:cNvGraphicFramePr>
            <a:graphicFrameLocks noGrp="1"/>
          </p:cNvGraphicFramePr>
          <p:nvPr>
            <p:extLst>
              <p:ext uri="{D42A27DB-BD31-4B8C-83A1-F6EECF244321}">
                <p14:modId xmlns:p14="http://schemas.microsoft.com/office/powerpoint/2010/main" xmlns="" val="710798734"/>
              </p:ext>
            </p:extLst>
          </p:nvPr>
        </p:nvGraphicFramePr>
        <p:xfrm>
          <a:off x="524935" y="4729504"/>
          <a:ext cx="11140016" cy="1549231"/>
        </p:xfrm>
        <a:graphic>
          <a:graphicData uri="http://schemas.openxmlformats.org/drawingml/2006/table">
            <a:tbl>
              <a:tblPr firstRow="1" bandRow="1">
                <a:tableStyleId>{073A0DAA-6AF3-43AB-8588-CEC1D06C72B9}</a:tableStyleId>
              </a:tblPr>
              <a:tblGrid>
                <a:gridCol w="5570008">
                  <a:extLst>
                    <a:ext uri="{9D8B030D-6E8A-4147-A177-3AD203B41FA5}">
                      <a16:colId xmlns:a16="http://schemas.microsoft.com/office/drawing/2014/main" xmlns="" val="20000"/>
                    </a:ext>
                  </a:extLst>
                </a:gridCol>
                <a:gridCol w="5570008">
                  <a:extLst>
                    <a:ext uri="{9D8B030D-6E8A-4147-A177-3AD203B41FA5}">
                      <a16:colId xmlns:a16="http://schemas.microsoft.com/office/drawing/2014/main" xmlns="" val="20001"/>
                    </a:ext>
                  </a:extLst>
                </a:gridCol>
              </a:tblGrid>
              <a:tr h="0">
                <a:tc>
                  <a:txBody>
                    <a:bodyPr/>
                    <a:lstStyle/>
                    <a:p>
                      <a:pPr algn="ctr">
                        <a:lnSpc>
                          <a:spcPct val="90000"/>
                        </a:lnSpc>
                      </a:pPr>
                      <a:r>
                        <a:rPr lang="en-US" sz="1200" dirty="0">
                          <a:latin typeface="+mn-lt"/>
                        </a:rPr>
                        <a:t>VSPP</a:t>
                      </a:r>
                    </a:p>
                  </a:txBody>
                  <a:tcPr marL="72000" marR="72000" marT="72000" marB="3600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00A9D4"/>
                    </a:solidFill>
                  </a:tcPr>
                </a:tc>
                <a:tc>
                  <a:txBody>
                    <a:bodyPr/>
                    <a:lstStyle/>
                    <a:p>
                      <a:pPr algn="ctr">
                        <a:lnSpc>
                          <a:spcPct val="90000"/>
                        </a:lnSpc>
                      </a:pPr>
                      <a:r>
                        <a:rPr lang="en-US" sz="1200" dirty="0">
                          <a:solidFill>
                            <a:schemeClr val="bg1"/>
                          </a:solidFill>
                          <a:latin typeface="+mn-lt"/>
                        </a:rPr>
                        <a:t>COMPETITIVE</a:t>
                      </a:r>
                      <a:r>
                        <a:rPr lang="en-US" sz="1200" baseline="0" dirty="0">
                          <a:solidFill>
                            <a:schemeClr val="bg1"/>
                          </a:solidFill>
                          <a:latin typeface="+mn-lt"/>
                        </a:rPr>
                        <a:t> SOLUTION</a:t>
                      </a:r>
                      <a:endParaRPr lang="en-US" sz="1200" dirty="0">
                        <a:solidFill>
                          <a:schemeClr val="bg1"/>
                        </a:solidFill>
                        <a:latin typeface="+mn-lt"/>
                      </a:endParaRPr>
                    </a:p>
                  </a:txBody>
                  <a:tcPr marL="72000" marR="72000" marT="72000" marB="3600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00A9D4"/>
                    </a:solidFill>
                  </a:tcPr>
                </a:tc>
                <a:extLst>
                  <a:ext uri="{0D108BD9-81ED-4DB2-BD59-A6C34878D82A}">
                    <a16:rowId xmlns:a16="http://schemas.microsoft.com/office/drawing/2014/main" xmlns="" val="10000"/>
                  </a:ext>
                </a:extLst>
              </a:tr>
              <a:tr h="529135">
                <a:tc>
                  <a:txBody>
                    <a:bodyPr/>
                    <a:lstStyle/>
                    <a:p>
                      <a:pPr algn="l">
                        <a:lnSpc>
                          <a:spcPct val="90000"/>
                        </a:lnSpc>
                      </a:pPr>
                      <a:r>
                        <a:rPr lang="en-US" sz="1100" b="0" dirty="0">
                          <a:solidFill>
                            <a:srgbClr val="585858"/>
                          </a:solidFill>
                          <a:latin typeface="+mn-lt"/>
                          <a:cs typeface="Calibri" pitchFamily="34" charset="0"/>
                        </a:rPr>
                        <a:t>Distributed File System  - Recordings are distributed</a:t>
                      </a:r>
                      <a:r>
                        <a:rPr lang="en-US" sz="1100" b="0" baseline="0" dirty="0">
                          <a:solidFill>
                            <a:srgbClr val="585858"/>
                          </a:solidFill>
                          <a:latin typeface="+mn-lt"/>
                          <a:cs typeface="Calibri" pitchFamily="34" charset="0"/>
                        </a:rPr>
                        <a:t> on all hard drives in the cluster</a:t>
                      </a:r>
                      <a:endParaRPr lang="en-US" sz="1100" b="0" dirty="0">
                        <a:solidFill>
                          <a:srgbClr val="585858"/>
                        </a:solidFill>
                        <a:latin typeface="+mn-lt"/>
                        <a:cs typeface="Calibri" pitchFamily="34" charset="0"/>
                      </a:endParaRPr>
                    </a:p>
                  </a:txBody>
                  <a:tcPr marL="72000" marR="72000" marT="36000" marB="36000" anchor="ctr">
                    <a:lnL w="12700" cap="flat" cmpd="sng" algn="ctr">
                      <a:noFill/>
                      <a:prstDash val="solid"/>
                      <a:round/>
                      <a:headEnd type="none" w="med" len="med"/>
                      <a:tailEnd type="none" w="med" len="med"/>
                    </a:lnL>
                    <a:solidFill>
                      <a:srgbClr val="BADEEE"/>
                    </a:solidFill>
                  </a:tcPr>
                </a:tc>
                <a:tc>
                  <a:txBody>
                    <a:bodyPr/>
                    <a:lstStyle/>
                    <a:p>
                      <a:pPr algn="l">
                        <a:lnSpc>
                          <a:spcPct val="90000"/>
                        </a:lnSpc>
                      </a:pPr>
                      <a:r>
                        <a:rPr lang="en-US" sz="1100" b="0" dirty="0">
                          <a:solidFill>
                            <a:srgbClr val="585858"/>
                          </a:solidFill>
                          <a:latin typeface="+mn-lt"/>
                          <a:cs typeface="Calibri" pitchFamily="34" charset="0"/>
                        </a:rPr>
                        <a:t>Relies</a:t>
                      </a:r>
                      <a:r>
                        <a:rPr lang="en-US" sz="1100" b="0" baseline="0" dirty="0">
                          <a:solidFill>
                            <a:srgbClr val="585858"/>
                          </a:solidFill>
                          <a:latin typeface="+mn-lt"/>
                          <a:cs typeface="Calibri" pitchFamily="34" charset="0"/>
                        </a:rPr>
                        <a:t> on HW RAID controller </a:t>
                      </a:r>
                    </a:p>
                    <a:p>
                      <a:pPr algn="l">
                        <a:lnSpc>
                          <a:spcPct val="90000"/>
                        </a:lnSpc>
                      </a:pPr>
                      <a:r>
                        <a:rPr lang="en-US" sz="1100" b="0" baseline="0" dirty="0">
                          <a:solidFill>
                            <a:srgbClr val="585858"/>
                          </a:solidFill>
                          <a:latin typeface="+mn-lt"/>
                          <a:cs typeface="Calibri" pitchFamily="34" charset="0"/>
                        </a:rPr>
                        <a:t>Recordings are stored on individual servers</a:t>
                      </a:r>
                      <a:endParaRPr lang="en-US" sz="1100" b="0" dirty="0">
                        <a:solidFill>
                          <a:srgbClr val="585858"/>
                        </a:solidFill>
                        <a:latin typeface="+mn-lt"/>
                        <a:cs typeface="Calibri" pitchFamily="34" charset="0"/>
                      </a:endParaRPr>
                    </a:p>
                  </a:txBody>
                  <a:tcPr marL="72000" marR="72000" marT="36000" marB="36000" anchor="ctr">
                    <a:lnR w="12700" cap="flat" cmpd="sng" algn="ctr">
                      <a:noFill/>
                      <a:prstDash val="solid"/>
                      <a:round/>
                      <a:headEnd type="none" w="med" len="med"/>
                      <a:tailEnd type="none" w="med" len="med"/>
                    </a:lnR>
                    <a:solidFill>
                      <a:srgbClr val="BADEEE"/>
                    </a:solidFill>
                  </a:tcPr>
                </a:tc>
                <a:extLst>
                  <a:ext uri="{0D108BD9-81ED-4DB2-BD59-A6C34878D82A}">
                    <a16:rowId xmlns:a16="http://schemas.microsoft.com/office/drawing/2014/main" xmlns="" val="10001"/>
                  </a:ext>
                </a:extLst>
              </a:tr>
              <a:tr h="0">
                <a:tc>
                  <a:txBody>
                    <a:bodyPr/>
                    <a:lstStyle/>
                    <a:p>
                      <a:pPr algn="l">
                        <a:lnSpc>
                          <a:spcPct val="90000"/>
                        </a:lnSpc>
                      </a:pPr>
                      <a:r>
                        <a:rPr lang="en-US" sz="1100" b="0" dirty="0">
                          <a:solidFill>
                            <a:srgbClr val="585858"/>
                          </a:solidFill>
                          <a:latin typeface="+mn-lt"/>
                          <a:cs typeface="Calibri" pitchFamily="34" charset="0"/>
                        </a:rPr>
                        <a:t>High performance – Our file system fully control disk access,</a:t>
                      </a:r>
                      <a:r>
                        <a:rPr lang="en-US" sz="1100" b="0" baseline="0" dirty="0">
                          <a:solidFill>
                            <a:srgbClr val="585858"/>
                          </a:solidFill>
                          <a:latin typeface="+mn-lt"/>
                          <a:cs typeface="Calibri" pitchFamily="34" charset="0"/>
                        </a:rPr>
                        <a:t> block size </a:t>
                      </a:r>
                      <a:r>
                        <a:rPr lang="en-US" sz="1100" b="0" dirty="0">
                          <a:solidFill>
                            <a:srgbClr val="585858"/>
                          </a:solidFill>
                          <a:latin typeface="+mn-lt"/>
                          <a:cs typeface="Calibri" pitchFamily="34" charset="0"/>
                        </a:rPr>
                        <a:t>for increased performance</a:t>
                      </a:r>
                    </a:p>
                  </a:txBody>
                  <a:tcPr marL="72000" marR="72000" marT="36000" marB="36000" anchor="ctr">
                    <a:lnL w="12700" cap="flat" cmpd="sng" algn="ctr">
                      <a:noFill/>
                      <a:prstDash val="solid"/>
                      <a:round/>
                      <a:headEnd type="none" w="med" len="med"/>
                      <a:tailEnd type="none" w="med" len="med"/>
                    </a:lnL>
                    <a:solidFill>
                      <a:srgbClr val="DEEEF7"/>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100" b="0" dirty="0">
                          <a:solidFill>
                            <a:srgbClr val="585858"/>
                          </a:solidFill>
                          <a:latin typeface="+mn-lt"/>
                          <a:cs typeface="Calibri" pitchFamily="34" charset="0"/>
                        </a:rPr>
                        <a:t>Lower performance due to HW RAID controller</a:t>
                      </a:r>
                      <a:r>
                        <a:rPr lang="en-US" sz="1100" b="0" baseline="0" dirty="0">
                          <a:solidFill>
                            <a:srgbClr val="585858"/>
                          </a:solidFill>
                          <a:latin typeface="+mn-lt"/>
                          <a:cs typeface="Calibri" pitchFamily="34" charset="0"/>
                        </a:rPr>
                        <a:t> one size fits all configuration</a:t>
                      </a:r>
                      <a:endParaRPr lang="en-US" sz="1100" b="0" dirty="0">
                        <a:solidFill>
                          <a:srgbClr val="585858"/>
                        </a:solidFill>
                        <a:latin typeface="+mn-lt"/>
                        <a:cs typeface="Calibri" pitchFamily="34" charset="0"/>
                      </a:endParaRPr>
                    </a:p>
                  </a:txBody>
                  <a:tcPr marL="72000" marR="72000" marT="36000" marB="36000" anchor="ctr">
                    <a:lnR w="12700" cap="flat" cmpd="sng" algn="ctr">
                      <a:noFill/>
                      <a:prstDash val="solid"/>
                      <a:round/>
                      <a:headEnd type="none" w="med" len="med"/>
                      <a:tailEnd type="none" w="med" len="med"/>
                    </a:lnR>
                    <a:solidFill>
                      <a:srgbClr val="DEEEF7"/>
                    </a:solidFill>
                  </a:tcPr>
                </a:tc>
                <a:extLst>
                  <a:ext uri="{0D108BD9-81ED-4DB2-BD59-A6C34878D82A}">
                    <a16:rowId xmlns:a16="http://schemas.microsoft.com/office/drawing/2014/main" xmlns="" val="10002"/>
                  </a:ext>
                </a:extLst>
              </a:tr>
              <a:tr h="0">
                <a:tc>
                  <a:txBody>
                    <a:bodyPr/>
                    <a:lstStyle/>
                    <a:p>
                      <a:pPr algn="l">
                        <a:lnSpc>
                          <a:spcPct val="90000"/>
                        </a:lnSpc>
                      </a:pPr>
                      <a:r>
                        <a:rPr lang="en-US" sz="1100" b="0" dirty="0">
                          <a:solidFill>
                            <a:srgbClr val="585858"/>
                          </a:solidFill>
                          <a:latin typeface="+mn-lt"/>
                          <a:cs typeface="Calibri" pitchFamily="34" charset="0"/>
                        </a:rPr>
                        <a:t>Server protection – Our distributed</a:t>
                      </a:r>
                      <a:r>
                        <a:rPr lang="en-US" sz="1100" b="0" baseline="0" dirty="0">
                          <a:solidFill>
                            <a:srgbClr val="585858"/>
                          </a:solidFill>
                          <a:latin typeface="+mn-lt"/>
                          <a:cs typeface="Calibri" pitchFamily="34" charset="0"/>
                        </a:rPr>
                        <a:t> RAID - </a:t>
                      </a:r>
                      <a:r>
                        <a:rPr lang="en-US" sz="1100" b="0" dirty="0">
                          <a:solidFill>
                            <a:srgbClr val="585858"/>
                          </a:solidFill>
                          <a:latin typeface="+mn-lt"/>
                          <a:cs typeface="Calibri" pitchFamily="34" charset="0"/>
                        </a:rPr>
                        <a:t>Recordings</a:t>
                      </a:r>
                      <a:r>
                        <a:rPr lang="en-US" sz="1100" b="0" baseline="0" dirty="0">
                          <a:solidFill>
                            <a:srgbClr val="585858"/>
                          </a:solidFill>
                          <a:latin typeface="+mn-lt"/>
                          <a:cs typeface="Calibri" pitchFamily="34" charset="0"/>
                        </a:rPr>
                        <a:t> are accessible from any server in the cluster</a:t>
                      </a:r>
                      <a:endParaRPr lang="en-US" sz="1100" b="0" dirty="0">
                        <a:solidFill>
                          <a:srgbClr val="585858"/>
                        </a:solidFill>
                        <a:latin typeface="+mn-lt"/>
                        <a:cs typeface="Calibri" pitchFamily="34" charset="0"/>
                      </a:endParaRPr>
                    </a:p>
                  </a:txBody>
                  <a:tcPr marL="72000" marR="72000" marT="36000" marB="3600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BADEEE"/>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100" b="0" dirty="0">
                          <a:solidFill>
                            <a:srgbClr val="585858"/>
                          </a:solidFill>
                          <a:latin typeface="+mn-lt"/>
                          <a:cs typeface="Calibri" pitchFamily="34" charset="0"/>
                        </a:rPr>
                        <a:t>No server protection – On server failure, recordings on the specific server are unavailable</a:t>
                      </a:r>
                    </a:p>
                  </a:txBody>
                  <a:tcPr marL="72000" marR="72000" marT="36000" marB="3600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BADEEE"/>
                    </a:solidFill>
                  </a:tcPr>
                </a:tc>
                <a:extLst>
                  <a:ext uri="{0D108BD9-81ED-4DB2-BD59-A6C34878D82A}">
                    <a16:rowId xmlns:a16="http://schemas.microsoft.com/office/drawing/2014/main" xmlns="" val="10003"/>
                  </a:ext>
                </a:extLst>
              </a:tr>
            </a:tbl>
          </a:graphicData>
        </a:graphic>
      </p:graphicFrame>
      <p:sp>
        <p:nvSpPr>
          <p:cNvPr id="34" name="Rounded Rectangle 33"/>
          <p:cNvSpPr/>
          <p:nvPr/>
        </p:nvSpPr>
        <p:spPr bwMode="auto">
          <a:xfrm>
            <a:off x="8359636" y="1920687"/>
            <a:ext cx="1138517" cy="2616624"/>
          </a:xfrm>
          <a:prstGeom prst="roundRect">
            <a:avLst>
              <a:gd name="adj" fmla="val 3758"/>
            </a:avLst>
          </a:prstGeom>
          <a:solidFill>
            <a:srgbClr val="F0F1F1">
              <a:alpha val="85000"/>
            </a:srgbClr>
          </a:solidFill>
          <a:ln w="12700" cap="flat" cmpd="sng" algn="ctr">
            <a:noFill/>
            <a:prstDash val="solid"/>
            <a:round/>
            <a:headEnd type="none" w="med" len="med"/>
            <a:tailEnd type="none" w="med" len="med"/>
          </a:ln>
          <a:effectLst/>
          <a:extLs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Freeform 3"/>
          <p:cNvSpPr>
            <a:spLocks noChangeAspect="1" noEditPoints="1"/>
          </p:cNvSpPr>
          <p:nvPr/>
        </p:nvSpPr>
        <p:spPr bwMode="auto">
          <a:xfrm>
            <a:off x="8444327" y="3248746"/>
            <a:ext cx="969143" cy="373492"/>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sp>
        <p:nvSpPr>
          <p:cNvPr id="36" name="Freeform 3"/>
          <p:cNvSpPr>
            <a:spLocks noChangeAspect="1" noEditPoints="1"/>
          </p:cNvSpPr>
          <p:nvPr/>
        </p:nvSpPr>
        <p:spPr bwMode="auto">
          <a:xfrm>
            <a:off x="8444327" y="2835760"/>
            <a:ext cx="969143" cy="373492"/>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sp>
        <p:nvSpPr>
          <p:cNvPr id="37" name="Freeform 3"/>
          <p:cNvSpPr>
            <a:spLocks noChangeAspect="1" noEditPoints="1"/>
          </p:cNvSpPr>
          <p:nvPr/>
        </p:nvSpPr>
        <p:spPr bwMode="auto">
          <a:xfrm>
            <a:off x="8444327" y="2422775"/>
            <a:ext cx="969143" cy="373492"/>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sp>
        <p:nvSpPr>
          <p:cNvPr id="38" name="Freeform 3"/>
          <p:cNvSpPr>
            <a:spLocks noChangeAspect="1" noEditPoints="1"/>
          </p:cNvSpPr>
          <p:nvPr/>
        </p:nvSpPr>
        <p:spPr bwMode="auto">
          <a:xfrm>
            <a:off x="8444327" y="2009788"/>
            <a:ext cx="969143" cy="373492"/>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sp>
        <p:nvSpPr>
          <p:cNvPr id="39" name="Freeform 3"/>
          <p:cNvSpPr>
            <a:spLocks noChangeAspect="1" noEditPoints="1"/>
          </p:cNvSpPr>
          <p:nvPr/>
        </p:nvSpPr>
        <p:spPr bwMode="auto">
          <a:xfrm>
            <a:off x="8444327" y="3661731"/>
            <a:ext cx="969143" cy="373492"/>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sp>
        <p:nvSpPr>
          <p:cNvPr id="40" name="Freeform 3"/>
          <p:cNvSpPr>
            <a:spLocks noChangeAspect="1" noEditPoints="1"/>
          </p:cNvSpPr>
          <p:nvPr/>
        </p:nvSpPr>
        <p:spPr bwMode="auto">
          <a:xfrm>
            <a:off x="8444327" y="4074716"/>
            <a:ext cx="969143" cy="373494"/>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sp>
        <p:nvSpPr>
          <p:cNvPr id="41" name="AutoShape 9" descr="bpct-blend2"/>
          <p:cNvSpPr>
            <a:spLocks noChangeArrowheads="1"/>
          </p:cNvSpPr>
          <p:nvPr/>
        </p:nvSpPr>
        <p:spPr bwMode="auto">
          <a:xfrm>
            <a:off x="8550895" y="2492556"/>
            <a:ext cx="756000" cy="216000"/>
          </a:xfrm>
          <a:prstGeom prst="roundRect">
            <a:avLst>
              <a:gd name="adj" fmla="val 5958"/>
            </a:avLst>
          </a:prstGeom>
          <a:solidFill>
            <a:srgbClr val="00285F"/>
          </a:solidFill>
          <a:ln w="19050" algn="ctr">
            <a:solidFill>
              <a:schemeClr val="bg1"/>
            </a:solidFill>
            <a:round/>
            <a:headEnd/>
            <a:tailEnd/>
          </a:ln>
          <a:extLst/>
        </p:spPr>
        <p:txBody>
          <a:bodyPr vert="horz" wrap="square" lIns="72000" tIns="72000" rIns="72000" bIns="72000"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buClrTx/>
              <a:buFontTx/>
              <a:buNone/>
            </a:pPr>
            <a:r>
              <a:rPr lang="en-US" altLang="sv-SE" sz="1000" dirty="0">
                <a:solidFill>
                  <a:schemeClr val="bg1"/>
                </a:solidFill>
              </a:rPr>
              <a:t>ASSET #1</a:t>
            </a:r>
          </a:p>
        </p:txBody>
      </p:sp>
      <p:sp>
        <p:nvSpPr>
          <p:cNvPr id="42" name="AutoShape 9" descr="bpct-blend2"/>
          <p:cNvSpPr>
            <a:spLocks noChangeArrowheads="1"/>
          </p:cNvSpPr>
          <p:nvPr/>
        </p:nvSpPr>
        <p:spPr bwMode="auto">
          <a:xfrm>
            <a:off x="8550895" y="2896320"/>
            <a:ext cx="756000" cy="216000"/>
          </a:xfrm>
          <a:prstGeom prst="roundRect">
            <a:avLst>
              <a:gd name="adj" fmla="val 5958"/>
            </a:avLst>
          </a:prstGeom>
          <a:solidFill>
            <a:srgbClr val="00625F"/>
          </a:solidFill>
          <a:ln w="19050" algn="ctr">
            <a:solidFill>
              <a:schemeClr val="bg1"/>
            </a:solidFill>
            <a:round/>
            <a:headEnd/>
            <a:tailEnd/>
          </a:ln>
          <a:extLst/>
        </p:spPr>
        <p:txBody>
          <a:bodyPr vert="horz" wrap="square" lIns="72000" tIns="72000" rIns="72000" bIns="72000"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buClrTx/>
              <a:buFontTx/>
              <a:buNone/>
            </a:pPr>
            <a:r>
              <a:rPr lang="en-US" altLang="sv-SE" sz="1000" dirty="0">
                <a:solidFill>
                  <a:srgbClr val="FFFFFF"/>
                </a:solidFill>
              </a:rPr>
              <a:t>ASSET #3</a:t>
            </a:r>
          </a:p>
        </p:txBody>
      </p:sp>
      <p:sp>
        <p:nvSpPr>
          <p:cNvPr id="43" name="AutoShape 9" descr="bpct-blend2"/>
          <p:cNvSpPr>
            <a:spLocks noChangeArrowheads="1"/>
          </p:cNvSpPr>
          <p:nvPr/>
        </p:nvSpPr>
        <p:spPr bwMode="auto">
          <a:xfrm>
            <a:off x="8550895" y="3715447"/>
            <a:ext cx="756000" cy="216000"/>
          </a:xfrm>
          <a:prstGeom prst="roundRect">
            <a:avLst>
              <a:gd name="adj" fmla="val 5958"/>
            </a:avLst>
          </a:prstGeom>
          <a:solidFill>
            <a:srgbClr val="89BA17"/>
          </a:solidFill>
          <a:ln w="19050" algn="ctr">
            <a:solidFill>
              <a:schemeClr val="bg1"/>
            </a:solidFill>
            <a:round/>
            <a:headEnd/>
            <a:tailEnd/>
          </a:ln>
          <a:extLst/>
        </p:spPr>
        <p:txBody>
          <a:bodyPr vert="horz" wrap="square" lIns="72000" tIns="72000" rIns="72000" bIns="72000"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buClrTx/>
              <a:buFontTx/>
              <a:buNone/>
            </a:pPr>
            <a:r>
              <a:rPr lang="en-US" altLang="sv-SE" sz="1000" dirty="0">
                <a:solidFill>
                  <a:schemeClr val="bg1"/>
                </a:solidFill>
              </a:rPr>
              <a:t>ASSET #2</a:t>
            </a:r>
          </a:p>
        </p:txBody>
      </p:sp>
      <p:sp>
        <p:nvSpPr>
          <p:cNvPr id="7" name="Rounded Rectangle 6"/>
          <p:cNvSpPr/>
          <p:nvPr/>
        </p:nvSpPr>
        <p:spPr bwMode="auto">
          <a:xfrm>
            <a:off x="2642022" y="1920691"/>
            <a:ext cx="1220015" cy="2746035"/>
          </a:xfrm>
          <a:prstGeom prst="roundRect">
            <a:avLst>
              <a:gd name="adj" fmla="val 6008"/>
            </a:avLst>
          </a:prstGeom>
          <a:solidFill>
            <a:schemeClr val="bg1">
              <a:alpha val="0"/>
            </a:schemeClr>
          </a:solidFill>
          <a:ln w="19050" cap="flat" cmpd="sng" algn="ctr">
            <a:solidFill>
              <a:srgbClr val="00A9D4"/>
            </a:solidFill>
            <a:prstDash val="solid"/>
            <a:round/>
            <a:headEnd type="none" w="med" len="med"/>
            <a:tailEnd type="none" w="med" len="med"/>
          </a:ln>
          <a:effectLst/>
          <a:extLst/>
        </p:spPr>
        <p:txBody>
          <a:bodyPr vert="horz" wrap="none" lIns="121917" tIns="60958" rIns="121917" bIns="60958" numCol="1" rtlCol="0" anchor="ctr" anchorCtr="0" compatLnSpc="1">
            <a:prstTxWarp prst="textNoShape">
              <a:avLst/>
            </a:prstTxWarp>
          </a:bodyPr>
          <a:lstStyle/>
          <a:p>
            <a:pPr algn="ctr" defTabSz="1219170">
              <a:spcBef>
                <a:spcPct val="0"/>
              </a:spcBef>
            </a:pPr>
            <a:endParaRPr lang="en-US" sz="900" dirty="0">
              <a:latin typeface="Calibri" pitchFamily="34" charset="0"/>
              <a:cs typeface="Calibri" pitchFamily="34" charset="0"/>
            </a:endParaRPr>
          </a:p>
        </p:txBody>
      </p:sp>
      <p:sp>
        <p:nvSpPr>
          <p:cNvPr id="46" name="Rounded Rectangle 45"/>
          <p:cNvSpPr/>
          <p:nvPr/>
        </p:nvSpPr>
        <p:spPr bwMode="auto">
          <a:xfrm>
            <a:off x="2682768" y="1967097"/>
            <a:ext cx="1138517" cy="2672731"/>
          </a:xfrm>
          <a:prstGeom prst="roundRect">
            <a:avLst>
              <a:gd name="adj" fmla="val 3758"/>
            </a:avLst>
          </a:prstGeom>
          <a:solidFill>
            <a:srgbClr val="F0F1F1">
              <a:alpha val="85000"/>
            </a:srgbClr>
          </a:solidFill>
          <a:ln w="12700" cap="flat" cmpd="sng" algn="ctr">
            <a:noFill/>
            <a:prstDash val="solid"/>
            <a:round/>
            <a:headEnd type="none" w="med" len="med"/>
            <a:tailEnd type="none" w="med" len="med"/>
          </a:ln>
          <a:effectLst/>
          <a:extLs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57" name="Group 56"/>
          <p:cNvGrpSpPr/>
          <p:nvPr/>
        </p:nvGrpSpPr>
        <p:grpSpPr>
          <a:xfrm>
            <a:off x="2767458" y="2056197"/>
            <a:ext cx="969143" cy="2438422"/>
            <a:chOff x="5424604" y="2378284"/>
            <a:chExt cx="969143" cy="2438422"/>
          </a:xfrm>
        </p:grpSpPr>
        <p:sp>
          <p:nvSpPr>
            <p:cNvPr id="47" name="Freeform 3"/>
            <p:cNvSpPr>
              <a:spLocks noChangeAspect="1" noEditPoints="1"/>
            </p:cNvSpPr>
            <p:nvPr/>
          </p:nvSpPr>
          <p:spPr bwMode="auto">
            <a:xfrm>
              <a:off x="5424604" y="3617242"/>
              <a:ext cx="969143" cy="373492"/>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sp>
          <p:nvSpPr>
            <p:cNvPr id="48" name="Freeform 3"/>
            <p:cNvSpPr>
              <a:spLocks noChangeAspect="1" noEditPoints="1"/>
            </p:cNvSpPr>
            <p:nvPr/>
          </p:nvSpPr>
          <p:spPr bwMode="auto">
            <a:xfrm>
              <a:off x="5424604" y="3204256"/>
              <a:ext cx="969143" cy="373492"/>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sp>
          <p:nvSpPr>
            <p:cNvPr id="49" name="Freeform 3"/>
            <p:cNvSpPr>
              <a:spLocks noChangeAspect="1" noEditPoints="1"/>
            </p:cNvSpPr>
            <p:nvPr/>
          </p:nvSpPr>
          <p:spPr bwMode="auto">
            <a:xfrm>
              <a:off x="5424604" y="2791271"/>
              <a:ext cx="969143" cy="373492"/>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sp>
          <p:nvSpPr>
            <p:cNvPr id="50" name="Freeform 3"/>
            <p:cNvSpPr>
              <a:spLocks noChangeAspect="1" noEditPoints="1"/>
            </p:cNvSpPr>
            <p:nvPr/>
          </p:nvSpPr>
          <p:spPr bwMode="auto">
            <a:xfrm>
              <a:off x="5424604" y="2378284"/>
              <a:ext cx="969143" cy="373492"/>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sp>
          <p:nvSpPr>
            <p:cNvPr id="51" name="Freeform 3"/>
            <p:cNvSpPr>
              <a:spLocks noChangeAspect="1" noEditPoints="1"/>
            </p:cNvSpPr>
            <p:nvPr/>
          </p:nvSpPr>
          <p:spPr bwMode="auto">
            <a:xfrm>
              <a:off x="5424604" y="4030227"/>
              <a:ext cx="969143" cy="373492"/>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sp>
          <p:nvSpPr>
            <p:cNvPr id="52" name="Freeform 3"/>
            <p:cNvSpPr>
              <a:spLocks noChangeAspect="1" noEditPoints="1"/>
            </p:cNvSpPr>
            <p:nvPr/>
          </p:nvSpPr>
          <p:spPr bwMode="auto">
            <a:xfrm>
              <a:off x="5424604" y="4443212"/>
              <a:ext cx="969143" cy="373494"/>
            </a:xfrm>
            <a:custGeom>
              <a:avLst/>
              <a:gdLst>
                <a:gd name="T0" fmla="*/ 2147483647 w 482"/>
                <a:gd name="T1" fmla="*/ 2147483647 h 184"/>
                <a:gd name="T2" fmla="*/ 2147483647 w 482"/>
                <a:gd name="T3" fmla="*/ 2147483647 h 184"/>
                <a:gd name="T4" fmla="*/ 2147483647 w 482"/>
                <a:gd name="T5" fmla="*/ 2147483647 h 184"/>
                <a:gd name="T6" fmla="*/ 2147483647 w 482"/>
                <a:gd name="T7" fmla="*/ 2147483647 h 184"/>
                <a:gd name="T8" fmla="*/ 2147483647 w 482"/>
                <a:gd name="T9" fmla="*/ 2147483647 h 184"/>
                <a:gd name="T10" fmla="*/ 2147483647 w 482"/>
                <a:gd name="T11" fmla="*/ 2147483647 h 184"/>
                <a:gd name="T12" fmla="*/ 2147483647 w 482"/>
                <a:gd name="T13" fmla="*/ 2147483647 h 184"/>
                <a:gd name="T14" fmla="*/ 2147483647 w 482"/>
                <a:gd name="T15" fmla="*/ 0 h 184"/>
                <a:gd name="T16" fmla="*/ 0 w 482"/>
                <a:gd name="T17" fmla="*/ 2147483647 h 184"/>
                <a:gd name="T18" fmla="*/ 2147483647 w 482"/>
                <a:gd name="T19" fmla="*/ 2147483647 h 184"/>
                <a:gd name="T20" fmla="*/ 2147483647 w 482"/>
                <a:gd name="T21" fmla="*/ 2147483647 h 184"/>
                <a:gd name="T22" fmla="*/ 2147483647 w 482"/>
                <a:gd name="T23" fmla="*/ 2147483647 h 184"/>
                <a:gd name="T24" fmla="*/ 2147483647 w 482"/>
                <a:gd name="T25" fmla="*/ 2147483647 h 184"/>
                <a:gd name="T26" fmla="*/ 2147483647 w 482"/>
                <a:gd name="T27" fmla="*/ 2147483647 h 184"/>
                <a:gd name="T28" fmla="*/ 2147483647 w 482"/>
                <a:gd name="T29" fmla="*/ 2147483647 h 184"/>
                <a:gd name="T30" fmla="*/ 2147483647 w 482"/>
                <a:gd name="T31" fmla="*/ 2147483647 h 184"/>
                <a:gd name="T32" fmla="*/ 2147483647 w 482"/>
                <a:gd name="T33" fmla="*/ 2147483647 h 184"/>
                <a:gd name="T34" fmla="*/ 2147483647 w 482"/>
                <a:gd name="T35" fmla="*/ 2147483647 h 184"/>
                <a:gd name="T36" fmla="*/ 2147483647 w 482"/>
                <a:gd name="T37" fmla="*/ 2147483647 h 184"/>
                <a:gd name="T38" fmla="*/ 2147483647 w 482"/>
                <a:gd name="T39" fmla="*/ 2147483647 h 184"/>
                <a:gd name="T40" fmla="*/ 2147483647 w 482"/>
                <a:gd name="T41" fmla="*/ 2147483647 h 184"/>
                <a:gd name="T42" fmla="*/ 2147483647 w 482"/>
                <a:gd name="T43" fmla="*/ 2147483647 h 184"/>
                <a:gd name="T44" fmla="*/ 2147483647 w 482"/>
                <a:gd name="T45" fmla="*/ 2147483647 h 184"/>
                <a:gd name="T46" fmla="*/ 2147483647 w 482"/>
                <a:gd name="T47" fmla="*/ 2147483647 h 184"/>
                <a:gd name="T48" fmla="*/ 2147483647 w 482"/>
                <a:gd name="T49" fmla="*/ 2147483647 h 184"/>
                <a:gd name="T50" fmla="*/ 2147483647 w 482"/>
                <a:gd name="T51" fmla="*/ 2147483647 h 184"/>
                <a:gd name="T52" fmla="*/ 2147483647 w 482"/>
                <a:gd name="T53" fmla="*/ 2147483647 h 184"/>
                <a:gd name="T54" fmla="*/ 2147483647 w 482"/>
                <a:gd name="T55" fmla="*/ 2147483647 h 184"/>
                <a:gd name="T56" fmla="*/ 2147483647 w 482"/>
                <a:gd name="T57" fmla="*/ 2147483647 h 184"/>
                <a:gd name="T58" fmla="*/ 2147483647 w 482"/>
                <a:gd name="T59" fmla="*/ 2147483647 h 184"/>
                <a:gd name="T60" fmla="*/ 2147483647 w 482"/>
                <a:gd name="T61" fmla="*/ 2147483647 h 184"/>
                <a:gd name="T62" fmla="*/ 2147483647 w 482"/>
                <a:gd name="T63" fmla="*/ 2147483647 h 184"/>
                <a:gd name="T64" fmla="*/ 2147483647 w 482"/>
                <a:gd name="T65" fmla="*/ 2147483647 h 184"/>
                <a:gd name="T66" fmla="*/ 2147483647 w 482"/>
                <a:gd name="T67" fmla="*/ 2147483647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82" h="184">
                  <a:moveTo>
                    <a:pt x="46" y="134"/>
                  </a:moveTo>
                  <a:cubicBezTo>
                    <a:pt x="436" y="134"/>
                    <a:pt x="436" y="134"/>
                    <a:pt x="436" y="134"/>
                  </a:cubicBezTo>
                  <a:cubicBezTo>
                    <a:pt x="441" y="134"/>
                    <a:pt x="444" y="131"/>
                    <a:pt x="444" y="126"/>
                  </a:cubicBezTo>
                  <a:cubicBezTo>
                    <a:pt x="444" y="122"/>
                    <a:pt x="441" y="118"/>
                    <a:pt x="436" y="118"/>
                  </a:cubicBezTo>
                  <a:cubicBezTo>
                    <a:pt x="46" y="118"/>
                    <a:pt x="46" y="118"/>
                    <a:pt x="46" y="118"/>
                  </a:cubicBezTo>
                  <a:cubicBezTo>
                    <a:pt x="42" y="118"/>
                    <a:pt x="38" y="122"/>
                    <a:pt x="38" y="126"/>
                  </a:cubicBezTo>
                  <a:cubicBezTo>
                    <a:pt x="38" y="131"/>
                    <a:pt x="42" y="134"/>
                    <a:pt x="46" y="134"/>
                  </a:cubicBezTo>
                  <a:close/>
                  <a:moveTo>
                    <a:pt x="142" y="46"/>
                  </a:moveTo>
                  <a:cubicBezTo>
                    <a:pt x="142" y="36"/>
                    <a:pt x="134" y="28"/>
                    <a:pt x="124" y="28"/>
                  </a:cubicBezTo>
                  <a:cubicBezTo>
                    <a:pt x="113" y="28"/>
                    <a:pt x="105" y="36"/>
                    <a:pt x="105" y="46"/>
                  </a:cubicBezTo>
                  <a:cubicBezTo>
                    <a:pt x="105" y="56"/>
                    <a:pt x="113" y="65"/>
                    <a:pt x="124" y="65"/>
                  </a:cubicBezTo>
                  <a:cubicBezTo>
                    <a:pt x="134" y="65"/>
                    <a:pt x="142" y="56"/>
                    <a:pt x="142" y="46"/>
                  </a:cubicBezTo>
                  <a:close/>
                  <a:moveTo>
                    <a:pt x="474" y="48"/>
                  </a:moveTo>
                  <a:cubicBezTo>
                    <a:pt x="479" y="48"/>
                    <a:pt x="482" y="45"/>
                    <a:pt x="482" y="40"/>
                  </a:cubicBezTo>
                  <a:cubicBezTo>
                    <a:pt x="482" y="16"/>
                    <a:pt x="482" y="16"/>
                    <a:pt x="482" y="16"/>
                  </a:cubicBezTo>
                  <a:cubicBezTo>
                    <a:pt x="482" y="7"/>
                    <a:pt x="475" y="0"/>
                    <a:pt x="466" y="0"/>
                  </a:cubicBezTo>
                  <a:cubicBezTo>
                    <a:pt x="16" y="0"/>
                    <a:pt x="16" y="0"/>
                    <a:pt x="16" y="0"/>
                  </a:cubicBezTo>
                  <a:cubicBezTo>
                    <a:pt x="7" y="0"/>
                    <a:pt x="0" y="7"/>
                    <a:pt x="0" y="16"/>
                  </a:cubicBezTo>
                  <a:cubicBezTo>
                    <a:pt x="0" y="147"/>
                    <a:pt x="0" y="147"/>
                    <a:pt x="0" y="147"/>
                  </a:cubicBezTo>
                  <a:cubicBezTo>
                    <a:pt x="0" y="156"/>
                    <a:pt x="7" y="163"/>
                    <a:pt x="16" y="163"/>
                  </a:cubicBezTo>
                  <a:cubicBezTo>
                    <a:pt x="42" y="163"/>
                    <a:pt x="42" y="163"/>
                    <a:pt x="42" y="163"/>
                  </a:cubicBezTo>
                  <a:cubicBezTo>
                    <a:pt x="42" y="174"/>
                    <a:pt x="42" y="174"/>
                    <a:pt x="42" y="174"/>
                  </a:cubicBezTo>
                  <a:cubicBezTo>
                    <a:pt x="42" y="179"/>
                    <a:pt x="46" y="184"/>
                    <a:pt x="52" y="184"/>
                  </a:cubicBezTo>
                  <a:cubicBezTo>
                    <a:pt x="90" y="184"/>
                    <a:pt x="90" y="184"/>
                    <a:pt x="90" y="184"/>
                  </a:cubicBezTo>
                  <a:cubicBezTo>
                    <a:pt x="96" y="184"/>
                    <a:pt x="100" y="179"/>
                    <a:pt x="100" y="174"/>
                  </a:cubicBezTo>
                  <a:cubicBezTo>
                    <a:pt x="100" y="163"/>
                    <a:pt x="100" y="163"/>
                    <a:pt x="100" y="163"/>
                  </a:cubicBezTo>
                  <a:cubicBezTo>
                    <a:pt x="382" y="163"/>
                    <a:pt x="382" y="163"/>
                    <a:pt x="382" y="163"/>
                  </a:cubicBezTo>
                  <a:cubicBezTo>
                    <a:pt x="382" y="174"/>
                    <a:pt x="382" y="174"/>
                    <a:pt x="382" y="174"/>
                  </a:cubicBezTo>
                  <a:cubicBezTo>
                    <a:pt x="382" y="179"/>
                    <a:pt x="386" y="184"/>
                    <a:pt x="392" y="184"/>
                  </a:cubicBezTo>
                  <a:cubicBezTo>
                    <a:pt x="430" y="184"/>
                    <a:pt x="430" y="184"/>
                    <a:pt x="430" y="184"/>
                  </a:cubicBezTo>
                  <a:cubicBezTo>
                    <a:pt x="436" y="184"/>
                    <a:pt x="440" y="179"/>
                    <a:pt x="440" y="174"/>
                  </a:cubicBezTo>
                  <a:cubicBezTo>
                    <a:pt x="440" y="163"/>
                    <a:pt x="440" y="163"/>
                    <a:pt x="440" y="163"/>
                  </a:cubicBezTo>
                  <a:cubicBezTo>
                    <a:pt x="466" y="163"/>
                    <a:pt x="466" y="163"/>
                    <a:pt x="466" y="163"/>
                  </a:cubicBezTo>
                  <a:cubicBezTo>
                    <a:pt x="475" y="163"/>
                    <a:pt x="482" y="156"/>
                    <a:pt x="482" y="147"/>
                  </a:cubicBezTo>
                  <a:cubicBezTo>
                    <a:pt x="482" y="72"/>
                    <a:pt x="482" y="72"/>
                    <a:pt x="482" y="72"/>
                  </a:cubicBezTo>
                  <a:cubicBezTo>
                    <a:pt x="482" y="67"/>
                    <a:pt x="479" y="64"/>
                    <a:pt x="474" y="64"/>
                  </a:cubicBezTo>
                  <a:cubicBezTo>
                    <a:pt x="470" y="64"/>
                    <a:pt x="466" y="67"/>
                    <a:pt x="466" y="72"/>
                  </a:cubicBezTo>
                  <a:cubicBezTo>
                    <a:pt x="466" y="72"/>
                    <a:pt x="466" y="72"/>
                    <a:pt x="466" y="72"/>
                  </a:cubicBezTo>
                  <a:cubicBezTo>
                    <a:pt x="466" y="147"/>
                    <a:pt x="466" y="147"/>
                    <a:pt x="466" y="147"/>
                  </a:cubicBezTo>
                  <a:cubicBezTo>
                    <a:pt x="16" y="147"/>
                    <a:pt x="16" y="147"/>
                    <a:pt x="16" y="147"/>
                  </a:cubicBezTo>
                  <a:cubicBezTo>
                    <a:pt x="16" y="16"/>
                    <a:pt x="16" y="16"/>
                    <a:pt x="16" y="16"/>
                  </a:cubicBezTo>
                  <a:cubicBezTo>
                    <a:pt x="466" y="16"/>
                    <a:pt x="466" y="16"/>
                    <a:pt x="466" y="16"/>
                  </a:cubicBezTo>
                  <a:cubicBezTo>
                    <a:pt x="466" y="40"/>
                    <a:pt x="466" y="40"/>
                    <a:pt x="466" y="40"/>
                  </a:cubicBezTo>
                  <a:cubicBezTo>
                    <a:pt x="466" y="45"/>
                    <a:pt x="470" y="48"/>
                    <a:pt x="474" y="48"/>
                  </a:cubicBezTo>
                  <a:close/>
                  <a:moveTo>
                    <a:pt x="49" y="88"/>
                  </a:moveTo>
                  <a:cubicBezTo>
                    <a:pt x="78" y="88"/>
                    <a:pt x="78" y="88"/>
                    <a:pt x="78" y="88"/>
                  </a:cubicBezTo>
                  <a:cubicBezTo>
                    <a:pt x="82" y="88"/>
                    <a:pt x="86" y="84"/>
                    <a:pt x="86" y="80"/>
                  </a:cubicBezTo>
                  <a:cubicBezTo>
                    <a:pt x="86" y="36"/>
                    <a:pt x="86" y="36"/>
                    <a:pt x="86" y="36"/>
                  </a:cubicBezTo>
                  <a:cubicBezTo>
                    <a:pt x="86" y="32"/>
                    <a:pt x="82" y="28"/>
                    <a:pt x="78" y="28"/>
                  </a:cubicBezTo>
                  <a:cubicBezTo>
                    <a:pt x="49" y="28"/>
                    <a:pt x="49" y="28"/>
                    <a:pt x="49" y="28"/>
                  </a:cubicBezTo>
                  <a:cubicBezTo>
                    <a:pt x="44" y="28"/>
                    <a:pt x="41" y="32"/>
                    <a:pt x="41" y="36"/>
                  </a:cubicBezTo>
                  <a:cubicBezTo>
                    <a:pt x="41" y="80"/>
                    <a:pt x="41" y="80"/>
                    <a:pt x="41" y="80"/>
                  </a:cubicBezTo>
                  <a:cubicBezTo>
                    <a:pt x="41" y="84"/>
                    <a:pt x="44" y="88"/>
                    <a:pt x="49" y="88"/>
                  </a:cubicBezTo>
                  <a:close/>
                  <a:moveTo>
                    <a:pt x="310" y="46"/>
                  </a:moveTo>
                  <a:cubicBezTo>
                    <a:pt x="310" y="36"/>
                    <a:pt x="302" y="28"/>
                    <a:pt x="292" y="28"/>
                  </a:cubicBezTo>
                  <a:cubicBezTo>
                    <a:pt x="281" y="28"/>
                    <a:pt x="273" y="36"/>
                    <a:pt x="273" y="46"/>
                  </a:cubicBezTo>
                  <a:cubicBezTo>
                    <a:pt x="273" y="56"/>
                    <a:pt x="281" y="65"/>
                    <a:pt x="292" y="65"/>
                  </a:cubicBezTo>
                  <a:cubicBezTo>
                    <a:pt x="302" y="65"/>
                    <a:pt x="310" y="56"/>
                    <a:pt x="310" y="46"/>
                  </a:cubicBezTo>
                  <a:close/>
                  <a:moveTo>
                    <a:pt x="254" y="46"/>
                  </a:moveTo>
                  <a:cubicBezTo>
                    <a:pt x="254" y="36"/>
                    <a:pt x="246" y="28"/>
                    <a:pt x="236" y="28"/>
                  </a:cubicBezTo>
                  <a:cubicBezTo>
                    <a:pt x="225" y="28"/>
                    <a:pt x="217" y="36"/>
                    <a:pt x="217" y="46"/>
                  </a:cubicBezTo>
                  <a:cubicBezTo>
                    <a:pt x="217" y="56"/>
                    <a:pt x="225" y="65"/>
                    <a:pt x="236" y="65"/>
                  </a:cubicBezTo>
                  <a:cubicBezTo>
                    <a:pt x="246" y="65"/>
                    <a:pt x="254" y="56"/>
                    <a:pt x="254" y="46"/>
                  </a:cubicBezTo>
                  <a:close/>
                  <a:moveTo>
                    <a:pt x="198" y="46"/>
                  </a:moveTo>
                  <a:cubicBezTo>
                    <a:pt x="198" y="36"/>
                    <a:pt x="190" y="28"/>
                    <a:pt x="180" y="28"/>
                  </a:cubicBezTo>
                  <a:cubicBezTo>
                    <a:pt x="169" y="28"/>
                    <a:pt x="161" y="36"/>
                    <a:pt x="161" y="46"/>
                  </a:cubicBezTo>
                  <a:cubicBezTo>
                    <a:pt x="161" y="56"/>
                    <a:pt x="169" y="65"/>
                    <a:pt x="180" y="65"/>
                  </a:cubicBezTo>
                  <a:cubicBezTo>
                    <a:pt x="190" y="65"/>
                    <a:pt x="198" y="56"/>
                    <a:pt x="198" y="46"/>
                  </a:cubicBez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800"/>
            </a:p>
          </p:txBody>
        </p:sp>
      </p:grpSp>
      <p:sp>
        <p:nvSpPr>
          <p:cNvPr id="53" name="AutoShape 9" descr="bpct-blend2"/>
          <p:cNvSpPr>
            <a:spLocks noChangeArrowheads="1"/>
          </p:cNvSpPr>
          <p:nvPr/>
        </p:nvSpPr>
        <p:spPr bwMode="auto">
          <a:xfrm rot="16200000">
            <a:off x="1877916" y="3167408"/>
            <a:ext cx="2160000" cy="216000"/>
          </a:xfrm>
          <a:prstGeom prst="roundRect">
            <a:avLst>
              <a:gd name="adj" fmla="val 5958"/>
            </a:avLst>
          </a:prstGeom>
          <a:solidFill>
            <a:srgbClr val="00285F"/>
          </a:solidFill>
          <a:ln w="19050" algn="ctr">
            <a:solidFill>
              <a:schemeClr val="bg1"/>
            </a:solidFill>
            <a:round/>
            <a:headEnd/>
            <a:tailEnd/>
          </a:ln>
          <a:extLst/>
        </p:spPr>
        <p:txBody>
          <a:bodyPr vert="horz" wrap="square" lIns="72000" tIns="72000" rIns="72000" bIns="72000"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buClrTx/>
              <a:buFontTx/>
              <a:buNone/>
            </a:pPr>
            <a:r>
              <a:rPr lang="en-US" altLang="sv-SE" sz="1000" dirty="0">
                <a:solidFill>
                  <a:schemeClr val="bg1"/>
                </a:solidFill>
              </a:rPr>
              <a:t>ASSET #1</a:t>
            </a:r>
          </a:p>
        </p:txBody>
      </p:sp>
      <p:sp>
        <p:nvSpPr>
          <p:cNvPr id="54" name="AutoShape 9" descr="bpct-blend2"/>
          <p:cNvSpPr>
            <a:spLocks noChangeArrowheads="1"/>
          </p:cNvSpPr>
          <p:nvPr/>
        </p:nvSpPr>
        <p:spPr bwMode="auto">
          <a:xfrm rot="16200000">
            <a:off x="2466136" y="3167408"/>
            <a:ext cx="2160000" cy="216000"/>
          </a:xfrm>
          <a:prstGeom prst="roundRect">
            <a:avLst>
              <a:gd name="adj" fmla="val 5958"/>
            </a:avLst>
          </a:prstGeom>
          <a:solidFill>
            <a:srgbClr val="00625F"/>
          </a:solidFill>
          <a:ln w="19050" algn="ctr">
            <a:solidFill>
              <a:schemeClr val="bg1"/>
            </a:solidFill>
            <a:round/>
            <a:headEnd/>
            <a:tailEnd/>
          </a:ln>
          <a:extLst/>
        </p:spPr>
        <p:txBody>
          <a:bodyPr vert="horz" wrap="square" lIns="72000" tIns="72000" rIns="72000" bIns="72000"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buClrTx/>
              <a:buFontTx/>
              <a:buNone/>
            </a:pPr>
            <a:r>
              <a:rPr lang="en-US" altLang="sv-SE" sz="1000" dirty="0">
                <a:solidFill>
                  <a:srgbClr val="FFFFFF"/>
                </a:solidFill>
              </a:rPr>
              <a:t>ASSET #3</a:t>
            </a:r>
          </a:p>
        </p:txBody>
      </p:sp>
      <p:sp>
        <p:nvSpPr>
          <p:cNvPr id="55" name="AutoShape 9" descr="bpct-blend2"/>
          <p:cNvSpPr>
            <a:spLocks noChangeArrowheads="1"/>
          </p:cNvSpPr>
          <p:nvPr/>
        </p:nvSpPr>
        <p:spPr bwMode="auto">
          <a:xfrm rot="16200000">
            <a:off x="2172027" y="3167408"/>
            <a:ext cx="2160000" cy="216000"/>
          </a:xfrm>
          <a:prstGeom prst="roundRect">
            <a:avLst>
              <a:gd name="adj" fmla="val 5958"/>
            </a:avLst>
          </a:prstGeom>
          <a:solidFill>
            <a:srgbClr val="89BA17"/>
          </a:solidFill>
          <a:ln w="19050" algn="ctr">
            <a:solidFill>
              <a:schemeClr val="bg1"/>
            </a:solidFill>
            <a:round/>
            <a:headEnd/>
            <a:tailEnd/>
          </a:ln>
          <a:extLst/>
        </p:spPr>
        <p:txBody>
          <a:bodyPr vert="horz" wrap="square" lIns="72000" tIns="72000" rIns="72000" bIns="72000"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buClrTx/>
              <a:buFontTx/>
              <a:buNone/>
            </a:pPr>
            <a:r>
              <a:rPr lang="en-US" altLang="sv-SE" sz="1000" dirty="0">
                <a:solidFill>
                  <a:schemeClr val="bg1"/>
                </a:solidFill>
              </a:rPr>
              <a:t>ASSET #2</a:t>
            </a:r>
          </a:p>
        </p:txBody>
      </p:sp>
      <p:sp>
        <p:nvSpPr>
          <p:cNvPr id="59" name="Text Box 76"/>
          <p:cNvSpPr txBox="1">
            <a:spLocks noChangeArrowheads="1"/>
          </p:cNvSpPr>
          <p:nvPr/>
        </p:nvSpPr>
        <p:spPr bwMode="auto">
          <a:xfrm>
            <a:off x="2917820" y="4459827"/>
            <a:ext cx="648000" cy="1800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lgn="ctr">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6000" tIns="36000" rIns="36000" bIns="36000" anchor="ctr">
            <a:noAutofit/>
          </a:bodyPr>
          <a:lstStyle/>
          <a:p>
            <a:pPr algn="ctr"/>
            <a:r>
              <a:rPr lang="en-US" sz="1050" dirty="0">
                <a:latin typeface="+mn-lt"/>
              </a:rPr>
              <a:t>VSPP</a:t>
            </a:r>
          </a:p>
        </p:txBody>
      </p:sp>
      <p:cxnSp>
        <p:nvCxnSpPr>
          <p:cNvPr id="64" name="Straight Connector 63"/>
          <p:cNvCxnSpPr/>
          <p:nvPr/>
        </p:nvCxnSpPr>
        <p:spPr bwMode="auto">
          <a:xfrm flipH="1">
            <a:off x="6094944" y="1434182"/>
            <a:ext cx="2645" cy="3295322"/>
          </a:xfrm>
          <a:prstGeom prst="line">
            <a:avLst/>
          </a:prstGeom>
          <a:solidFill>
            <a:schemeClr val="accent1"/>
          </a:solidFill>
          <a:ln w="12700" cap="rnd" cmpd="sng" algn="ctr">
            <a:solidFill>
              <a:srgbClr val="B1B3B4"/>
            </a:solidFill>
            <a:prstDash val="solid"/>
            <a:round/>
            <a:headEnd type="none" w="med" len="med"/>
            <a:tailEnd type="none" w="med" len="med"/>
          </a:ln>
          <a:effectLst/>
        </p:spPr>
      </p:cxnSp>
      <p:pic>
        <p:nvPicPr>
          <p:cNvPr id="31" name="Econ2011" descr="ECON_RGB"/>
          <p:cNvPicPr>
            <a:picLocks noChangeArrowheads="1"/>
          </p:cNvPicPr>
          <p:nvPr/>
        </p:nvPicPr>
        <p:blipFill>
          <a:blip r:embed="rId3" cstate="print"/>
          <a:srcRect/>
          <a:stretch>
            <a:fillRect/>
          </a:stretch>
        </p:blipFill>
        <p:spPr bwMode="auto">
          <a:xfrm>
            <a:off x="2295707" y="1464124"/>
            <a:ext cx="222250" cy="294481"/>
          </a:xfrm>
          <a:prstGeom prst="rect">
            <a:avLst/>
          </a:prstGeom>
          <a:noFill/>
        </p:spPr>
      </p:pic>
    </p:spTree>
    <p:extLst>
      <p:ext uri="{BB962C8B-B14F-4D97-AF65-F5344CB8AC3E}">
        <p14:creationId xmlns:p14="http://schemas.microsoft.com/office/powerpoint/2010/main" xmlns="" val="37754745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29167" y="1330100"/>
            <a:ext cx="11135785" cy="3852000"/>
          </a:xfrm>
        </p:spPr>
        <p:txBody>
          <a:bodyPr/>
          <a:lstStyle/>
          <a:p>
            <a:pPr lvl="0">
              <a:spcBef>
                <a:spcPts val="0"/>
              </a:spcBef>
              <a:spcAft>
                <a:spcPts val="0"/>
              </a:spcAft>
              <a:buSzPct val="100000"/>
              <a:buFont typeface="Arial"/>
              <a:buChar char="›"/>
            </a:pPr>
            <a:r>
              <a:rPr lang="en-US" dirty="0">
                <a:solidFill>
                  <a:schemeClr val="dk1"/>
                </a:solidFill>
                <a:ea typeface="Arial"/>
                <a:cs typeface="Arial"/>
                <a:sym typeface="Arial"/>
              </a:rPr>
              <a:t>Centralized architecture for the monitoring and diagnostics of the VSPP deployment</a:t>
            </a:r>
            <a:br>
              <a:rPr lang="en-US" dirty="0">
                <a:solidFill>
                  <a:schemeClr val="dk1"/>
                </a:solidFill>
                <a:ea typeface="Arial"/>
                <a:cs typeface="Arial"/>
                <a:sym typeface="Arial"/>
              </a:rPr>
            </a:br>
            <a:endParaRPr lang="en-US" dirty="0">
              <a:solidFill>
                <a:schemeClr val="dk1"/>
              </a:solidFill>
              <a:ea typeface="Arial"/>
              <a:cs typeface="Arial"/>
              <a:sym typeface="Arial"/>
            </a:endParaRPr>
          </a:p>
          <a:p>
            <a:pPr lvl="0">
              <a:spcBef>
                <a:spcPts val="480"/>
              </a:spcBef>
              <a:spcAft>
                <a:spcPts val="0"/>
              </a:spcAft>
              <a:buSzPct val="100000"/>
              <a:buFont typeface="Arial"/>
              <a:buChar char="›"/>
            </a:pPr>
            <a:r>
              <a:rPr lang="en-US" dirty="0">
                <a:solidFill>
                  <a:schemeClr val="dk1"/>
                </a:solidFill>
                <a:ea typeface="Arial"/>
                <a:cs typeface="Arial"/>
                <a:sym typeface="Arial"/>
              </a:rPr>
              <a:t>Provides a proactive view on the:</a:t>
            </a:r>
          </a:p>
          <a:p>
            <a:pPr lvl="1">
              <a:spcBef>
                <a:spcPts val="400"/>
              </a:spcBef>
              <a:spcAft>
                <a:spcPts val="0"/>
              </a:spcAft>
              <a:buClr>
                <a:schemeClr val="dk1"/>
              </a:buClr>
              <a:buSzPct val="100000"/>
              <a:buFont typeface="Arial"/>
              <a:buChar char="–"/>
            </a:pPr>
            <a:r>
              <a:rPr lang="en-US" sz="2200" dirty="0">
                <a:solidFill>
                  <a:schemeClr val="dk1"/>
                </a:solidFill>
                <a:ea typeface="Arial"/>
                <a:cs typeface="Arial"/>
                <a:sym typeface="Arial"/>
              </a:rPr>
              <a:t>System performance and health</a:t>
            </a:r>
          </a:p>
          <a:p>
            <a:pPr lvl="1">
              <a:spcBef>
                <a:spcPts val="400"/>
              </a:spcBef>
              <a:spcAft>
                <a:spcPts val="0"/>
              </a:spcAft>
              <a:buClr>
                <a:schemeClr val="dk1"/>
              </a:buClr>
              <a:buSzPct val="100000"/>
              <a:buFont typeface="Arial"/>
              <a:buChar char="–"/>
            </a:pPr>
            <a:r>
              <a:rPr lang="en-US" sz="2200" dirty="0">
                <a:solidFill>
                  <a:schemeClr val="dk1"/>
                </a:solidFill>
                <a:ea typeface="Arial"/>
                <a:cs typeface="Arial"/>
                <a:sym typeface="Arial"/>
              </a:rPr>
              <a:t>Service and application level monitoring and metrics</a:t>
            </a:r>
          </a:p>
          <a:p>
            <a:pPr lvl="1">
              <a:spcBef>
                <a:spcPts val="400"/>
              </a:spcBef>
              <a:spcAft>
                <a:spcPts val="0"/>
              </a:spcAft>
              <a:buClr>
                <a:schemeClr val="dk1"/>
              </a:buClr>
              <a:buSzPct val="100000"/>
              <a:buFont typeface="Arial"/>
              <a:buChar char="–"/>
            </a:pPr>
            <a:r>
              <a:rPr lang="en-US" sz="2200" dirty="0">
                <a:solidFill>
                  <a:schemeClr val="dk1"/>
                </a:solidFill>
                <a:ea typeface="Arial"/>
                <a:cs typeface="Arial"/>
                <a:sym typeface="Arial"/>
              </a:rPr>
              <a:t>Business level analysis</a:t>
            </a:r>
            <a:r>
              <a:rPr lang="en-US" dirty="0">
                <a:solidFill>
                  <a:schemeClr val="dk1"/>
                </a:solidFill>
                <a:ea typeface="Arial"/>
                <a:cs typeface="Arial"/>
                <a:sym typeface="Arial"/>
              </a:rPr>
              <a:t/>
            </a:r>
            <a:br>
              <a:rPr lang="en-US" dirty="0">
                <a:solidFill>
                  <a:schemeClr val="dk1"/>
                </a:solidFill>
                <a:ea typeface="Arial"/>
                <a:cs typeface="Arial"/>
                <a:sym typeface="Arial"/>
              </a:rPr>
            </a:br>
            <a:endParaRPr lang="en-US" dirty="0">
              <a:solidFill>
                <a:schemeClr val="dk1"/>
              </a:solidFill>
              <a:ea typeface="Arial"/>
              <a:cs typeface="Arial"/>
              <a:sym typeface="Arial"/>
            </a:endParaRPr>
          </a:p>
          <a:p>
            <a:pPr lvl="0">
              <a:spcBef>
                <a:spcPts val="480"/>
              </a:spcBef>
              <a:spcAft>
                <a:spcPts val="0"/>
              </a:spcAft>
              <a:buSzPct val="100000"/>
              <a:buFont typeface="Arial"/>
              <a:buChar char="›"/>
            </a:pPr>
            <a:r>
              <a:rPr lang="en-US" dirty="0">
                <a:solidFill>
                  <a:schemeClr val="dk1"/>
                </a:solidFill>
                <a:ea typeface="Arial"/>
                <a:cs typeface="Arial"/>
                <a:sym typeface="Arial"/>
              </a:rPr>
              <a:t>Exposes the following diagnostic capabilities and tools:</a:t>
            </a:r>
          </a:p>
          <a:p>
            <a:pPr lvl="1">
              <a:spcBef>
                <a:spcPts val="400"/>
              </a:spcBef>
              <a:spcAft>
                <a:spcPts val="0"/>
              </a:spcAft>
              <a:buClr>
                <a:schemeClr val="dk1"/>
              </a:buClr>
              <a:buSzPct val="100000"/>
              <a:buFont typeface="Arial"/>
              <a:buChar char="–"/>
            </a:pPr>
            <a:r>
              <a:rPr lang="en-US" sz="2200" dirty="0">
                <a:solidFill>
                  <a:schemeClr val="dk1"/>
                </a:solidFill>
                <a:ea typeface="Arial"/>
                <a:cs typeface="Arial"/>
                <a:sym typeface="Arial"/>
              </a:rPr>
              <a:t>Real-time monitoring</a:t>
            </a:r>
          </a:p>
          <a:p>
            <a:pPr lvl="1">
              <a:spcBef>
                <a:spcPts val="400"/>
              </a:spcBef>
              <a:spcAft>
                <a:spcPts val="0"/>
              </a:spcAft>
              <a:buClr>
                <a:schemeClr val="dk1"/>
              </a:buClr>
              <a:buSzPct val="100000"/>
              <a:buFont typeface="Arial"/>
              <a:buChar char="–"/>
            </a:pPr>
            <a:r>
              <a:rPr lang="en-US" sz="2200" dirty="0">
                <a:solidFill>
                  <a:schemeClr val="dk1"/>
                </a:solidFill>
                <a:ea typeface="Arial"/>
                <a:cs typeface="Arial"/>
                <a:sym typeface="Arial"/>
              </a:rPr>
              <a:t>Dashboards: visualization and graphs</a:t>
            </a:r>
          </a:p>
          <a:p>
            <a:pPr lvl="1">
              <a:spcBef>
                <a:spcPts val="400"/>
              </a:spcBef>
              <a:spcAft>
                <a:spcPts val="0"/>
              </a:spcAft>
              <a:buClr>
                <a:schemeClr val="dk1"/>
              </a:buClr>
              <a:buSzPct val="100000"/>
              <a:buFont typeface="Arial"/>
              <a:buChar char="–"/>
            </a:pPr>
            <a:r>
              <a:rPr lang="en-US" sz="2200" dirty="0">
                <a:solidFill>
                  <a:schemeClr val="dk1"/>
                </a:solidFill>
                <a:ea typeface="Arial"/>
                <a:cs typeface="Arial"/>
                <a:sym typeface="Arial"/>
              </a:rPr>
              <a:t>Analytics: raw data export and offline reports</a:t>
            </a:r>
          </a:p>
          <a:p>
            <a:endParaRPr lang="en-US" sz="2400" dirty="0">
              <a:ea typeface="+mn-ea"/>
              <a:cs typeface="+mn-cs"/>
            </a:endParaRPr>
          </a:p>
        </p:txBody>
      </p:sp>
      <p:sp>
        <p:nvSpPr>
          <p:cNvPr id="4" name="Title 3"/>
          <p:cNvSpPr>
            <a:spLocks noGrp="1"/>
          </p:cNvSpPr>
          <p:nvPr>
            <p:ph type="title"/>
          </p:nvPr>
        </p:nvSpPr>
        <p:spPr>
          <a:xfrm>
            <a:off x="524935" y="239714"/>
            <a:ext cx="10260296" cy="1085371"/>
          </a:xfrm>
        </p:spPr>
        <p:txBody>
          <a:bodyPr/>
          <a:lstStyle/>
          <a:p>
            <a:r>
              <a:rPr lang="en-US" dirty="0"/>
              <a:t>Main Concepts</a:t>
            </a:r>
          </a:p>
        </p:txBody>
      </p:sp>
    </p:spTree>
    <p:extLst>
      <p:ext uri="{BB962C8B-B14F-4D97-AF65-F5344CB8AC3E}">
        <p14:creationId xmlns:p14="http://schemas.microsoft.com/office/powerpoint/2010/main" xmlns="" val="42487144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1159984"/>
            <a:ext cx="10936819" cy="2451100"/>
          </a:xfrm>
        </p:spPr>
        <p:txBody>
          <a:bodyPr/>
          <a:lstStyle/>
          <a:p>
            <a:pPr marL="0" indent="0">
              <a:buNone/>
            </a:pPr>
            <a:r>
              <a:rPr lang="en-US" sz="2200" b="1" kern="1200" dirty="0">
                <a:solidFill>
                  <a:srgbClr val="A6A6A6"/>
                </a:solidFill>
                <a:sym typeface="Arial"/>
              </a:rPr>
              <a:t>Out of the box features identical for all customers</a:t>
            </a:r>
          </a:p>
          <a:p>
            <a:pPr>
              <a:buSzPct val="100000"/>
            </a:pPr>
            <a:r>
              <a:rPr lang="en-US" kern="1200" dirty="0">
                <a:sym typeface="Arial"/>
              </a:rPr>
              <a:t>Real-time monitoring</a:t>
            </a:r>
          </a:p>
          <a:p>
            <a:pPr lvl="1">
              <a:buSzPct val="100000"/>
            </a:pPr>
            <a:r>
              <a:rPr lang="en-US" kern="1200" dirty="0">
                <a:sym typeface="Arial"/>
              </a:rPr>
              <a:t>Pre-defined real-time alerts with configurable thresholds (SNMP traps/emails)</a:t>
            </a:r>
          </a:p>
          <a:p>
            <a:pPr lvl="1">
              <a:buSzPct val="100000"/>
            </a:pPr>
            <a:r>
              <a:rPr lang="en-US" kern="1200" dirty="0">
                <a:sym typeface="Arial"/>
              </a:rPr>
              <a:t>SNMP monitoring (GET/WALK) for the seamless integration with deployed NMS</a:t>
            </a:r>
          </a:p>
          <a:p>
            <a:pPr marL="355600" lvl="1" indent="0">
              <a:buSzPct val="100000"/>
              <a:buNone/>
            </a:pPr>
            <a:endParaRPr lang="en-US" kern="1200" dirty="0">
              <a:sym typeface="Arial"/>
            </a:endParaRPr>
          </a:p>
          <a:p>
            <a:pPr marL="176213" lvl="1" indent="-176213">
              <a:buClr>
                <a:srgbClr val="00A9D4"/>
              </a:buClr>
              <a:buSzPct val="100000"/>
              <a:buFont typeface="Arial" charset="0"/>
              <a:buChar char="›"/>
            </a:pPr>
            <a:r>
              <a:rPr lang="en-US" sz="2400" kern="1200" dirty="0">
                <a:ea typeface="+mn-ea"/>
                <a:cs typeface="+mn-cs"/>
                <a:sym typeface="Arial"/>
              </a:rPr>
              <a:t>Video dashboard - fixed graphs with a basic service KPI’s as part of VSPP UI</a:t>
            </a:r>
          </a:p>
          <a:p>
            <a:pPr marL="355600" lvl="1" indent="0">
              <a:buSzPct val="100000"/>
              <a:buNone/>
            </a:pPr>
            <a:r>
              <a:rPr lang="en-US" sz="1600" kern="1200" dirty="0">
                <a:sym typeface="Arial"/>
              </a:rPr>
              <a:t> </a:t>
            </a:r>
          </a:p>
          <a:p>
            <a:pPr marL="176213" lvl="1" indent="-176213">
              <a:buClr>
                <a:srgbClr val="00A9D4"/>
              </a:buClr>
              <a:buSzPct val="100000"/>
              <a:buFont typeface="Arial" charset="0"/>
              <a:buChar char="›"/>
            </a:pPr>
            <a:r>
              <a:rPr lang="en-US" sz="2400" kern="1200" dirty="0">
                <a:ea typeface="+mn-ea"/>
                <a:cs typeface="+mn-cs"/>
                <a:sym typeface="Arial"/>
              </a:rPr>
              <a:t>Reporting services:</a:t>
            </a:r>
          </a:p>
          <a:p>
            <a:pPr lvl="1">
              <a:buSzPct val="100000"/>
            </a:pPr>
            <a:r>
              <a:rPr lang="en-US" kern="1200" dirty="0">
                <a:sym typeface="Arial"/>
              </a:rPr>
              <a:t>Raw data extraction for the offline analysis by external BI systems</a:t>
            </a:r>
          </a:p>
          <a:p>
            <a:pPr lvl="1">
              <a:buSzPct val="100000"/>
            </a:pPr>
            <a:r>
              <a:rPr lang="en-US" kern="1200" dirty="0">
                <a:sym typeface="Arial"/>
              </a:rPr>
              <a:t>Splunk reports: pre-defined by start-packs for different deployment cases</a:t>
            </a:r>
          </a:p>
        </p:txBody>
      </p:sp>
      <p:sp>
        <p:nvSpPr>
          <p:cNvPr id="4" name="Title 3"/>
          <p:cNvSpPr>
            <a:spLocks noGrp="1"/>
          </p:cNvSpPr>
          <p:nvPr>
            <p:ph type="title"/>
          </p:nvPr>
        </p:nvSpPr>
        <p:spPr>
          <a:xfrm>
            <a:off x="169334" y="227013"/>
            <a:ext cx="10837332" cy="1085371"/>
          </a:xfrm>
        </p:spPr>
        <p:txBody>
          <a:bodyPr>
            <a:normAutofit/>
          </a:bodyPr>
          <a:lstStyle/>
          <a:p>
            <a:r>
              <a:rPr lang="en-US" sz="4200" dirty="0"/>
              <a:t>Diagnostics - PRODUCT</a:t>
            </a:r>
          </a:p>
        </p:txBody>
      </p:sp>
    </p:spTree>
    <p:extLst>
      <p:ext uri="{BB962C8B-B14F-4D97-AF65-F5344CB8AC3E}">
        <p14:creationId xmlns:p14="http://schemas.microsoft.com/office/powerpoint/2010/main" xmlns="" val="30544094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239713"/>
            <a:ext cx="12039600" cy="1309687"/>
          </a:xfrm>
        </p:spPr>
        <p:txBody>
          <a:bodyPr>
            <a:normAutofit/>
          </a:bodyPr>
          <a:lstStyle/>
          <a:p>
            <a:r>
              <a:rPr lang="en-US" sz="4000" dirty="0"/>
              <a:t>Real time Monitoring</a:t>
            </a:r>
            <a:br>
              <a:rPr lang="en-US" sz="4000" dirty="0"/>
            </a:br>
            <a:r>
              <a:rPr lang="en-US" sz="4000" dirty="0"/>
              <a:t> </a:t>
            </a:r>
            <a:endParaRPr lang="he-IL" sz="4200" dirty="0"/>
          </a:p>
        </p:txBody>
      </p:sp>
      <p:sp>
        <p:nvSpPr>
          <p:cNvPr id="4" name="Content Placeholder 4"/>
          <p:cNvSpPr>
            <a:spLocks noGrp="1"/>
          </p:cNvSpPr>
          <p:nvPr>
            <p:ph idx="1"/>
          </p:nvPr>
        </p:nvSpPr>
        <p:spPr>
          <a:xfrm>
            <a:off x="304800" y="1261584"/>
            <a:ext cx="10936819" cy="2167416"/>
          </a:xfrm>
        </p:spPr>
        <p:txBody>
          <a:bodyPr/>
          <a:lstStyle/>
          <a:p>
            <a:pPr marL="0" indent="0">
              <a:buNone/>
            </a:pPr>
            <a:r>
              <a:rPr lang="en-US" sz="2200" b="1" kern="1200" dirty="0"/>
              <a:t>SNMP Monitoring</a:t>
            </a:r>
          </a:p>
          <a:p>
            <a:pPr>
              <a:buSzPct val="100000"/>
            </a:pPr>
            <a:r>
              <a:rPr lang="en-US" sz="2000" kern="1200" dirty="0">
                <a:sym typeface="Arial"/>
              </a:rPr>
              <a:t>Enables seamless integration with any NMS environment:</a:t>
            </a:r>
          </a:p>
          <a:p>
            <a:pPr lvl="1">
              <a:buSzPct val="100000"/>
            </a:pPr>
            <a:r>
              <a:rPr lang="en-US" dirty="0">
                <a:solidFill>
                  <a:schemeClr val="dk1"/>
                </a:solidFill>
                <a:ea typeface="Arial"/>
                <a:cs typeface="Arial"/>
                <a:sym typeface="Arial"/>
              </a:rPr>
              <a:t>SNMP traps: real time system and service level alerts </a:t>
            </a:r>
          </a:p>
          <a:p>
            <a:pPr lvl="1">
              <a:buSzPct val="100000"/>
            </a:pPr>
            <a:r>
              <a:rPr lang="en-US" sz="2000" dirty="0">
                <a:solidFill>
                  <a:schemeClr val="dk1"/>
                </a:solidFill>
                <a:ea typeface="Arial"/>
                <a:cs typeface="Arial"/>
                <a:sym typeface="Arial"/>
              </a:rPr>
              <a:t>SNMP counters: real time data based on system performance counters </a:t>
            </a:r>
          </a:p>
          <a:p>
            <a:pPr lvl="0">
              <a:buSzPct val="100000"/>
            </a:pPr>
            <a:endParaRPr lang="en-US" sz="1800" kern="1200" dirty="0"/>
          </a:p>
        </p:txBody>
      </p:sp>
      <p:sp>
        <p:nvSpPr>
          <p:cNvPr id="6" name="Content Placeholder 4"/>
          <p:cNvSpPr txBox="1">
            <a:spLocks/>
          </p:cNvSpPr>
          <p:nvPr/>
        </p:nvSpPr>
        <p:spPr bwMode="auto">
          <a:xfrm>
            <a:off x="152400" y="3441700"/>
            <a:ext cx="10936819" cy="2167416"/>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buNone/>
            </a:pPr>
            <a:r>
              <a:rPr lang="en-US" sz="2200" b="1" dirty="0"/>
              <a:t>Notifications</a:t>
            </a:r>
          </a:p>
          <a:p>
            <a:pPr>
              <a:buSzPct val="100000"/>
            </a:pPr>
            <a:r>
              <a:rPr lang="en-US" sz="2000" kern="1200" dirty="0">
                <a:sym typeface="Arial"/>
              </a:rPr>
              <a:t>Flexible </a:t>
            </a:r>
            <a:r>
              <a:rPr lang="en-US" sz="2000" dirty="0">
                <a:solidFill>
                  <a:schemeClr val="dk1"/>
                </a:solidFill>
                <a:ea typeface="Arial"/>
                <a:cs typeface="Arial"/>
                <a:sym typeface="Arial"/>
              </a:rPr>
              <a:t>and configurable on demand notification engine</a:t>
            </a:r>
            <a:r>
              <a:rPr lang="en-US" sz="1800" dirty="0">
                <a:solidFill>
                  <a:schemeClr val="dk1"/>
                </a:solidFill>
                <a:ea typeface="Arial"/>
                <a:cs typeface="Arial"/>
                <a:sym typeface="Arial"/>
              </a:rPr>
              <a:t>:</a:t>
            </a:r>
          </a:p>
          <a:p>
            <a:pPr lvl="1">
              <a:buSzPct val="100000"/>
            </a:pPr>
            <a:r>
              <a:rPr lang="en-US" dirty="0">
                <a:solidFill>
                  <a:schemeClr val="dk1"/>
                </a:solidFill>
                <a:ea typeface="Arial"/>
                <a:cs typeface="Arial"/>
                <a:sym typeface="Arial"/>
              </a:rPr>
              <a:t>SNMP traps</a:t>
            </a:r>
          </a:p>
          <a:p>
            <a:pPr lvl="1">
              <a:buSzPct val="100000"/>
            </a:pPr>
            <a:r>
              <a:rPr lang="en-US" dirty="0">
                <a:solidFill>
                  <a:schemeClr val="dk1"/>
                </a:solidFill>
                <a:ea typeface="Arial"/>
                <a:cs typeface="Arial"/>
                <a:sym typeface="Arial"/>
              </a:rPr>
              <a:t>Emails</a:t>
            </a:r>
          </a:p>
          <a:p>
            <a:pPr>
              <a:buSzPct val="100000"/>
            </a:pPr>
            <a:endParaRPr lang="en-US" sz="1800" kern="1200" dirty="0"/>
          </a:p>
        </p:txBody>
      </p:sp>
    </p:spTree>
    <p:extLst>
      <p:ext uri="{BB962C8B-B14F-4D97-AF65-F5344CB8AC3E}">
        <p14:creationId xmlns:p14="http://schemas.microsoft.com/office/powerpoint/2010/main" xmlns="" val="14754847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4566" y="1232515"/>
            <a:ext cx="11135785" cy="3852000"/>
          </a:xfrm>
        </p:spPr>
        <p:txBody>
          <a:bodyPr/>
          <a:lstStyle/>
          <a:p>
            <a:pPr lvl="0">
              <a:buSzPct val="100000"/>
            </a:pPr>
            <a:r>
              <a:rPr lang="en-US" dirty="0">
                <a:sym typeface="Arial"/>
              </a:rPr>
              <a:t>Out-of-the-box basic service-level monitoring solution</a:t>
            </a:r>
          </a:p>
          <a:p>
            <a:pPr lvl="0">
              <a:buSzPct val="100000"/>
            </a:pPr>
            <a:r>
              <a:rPr lang="en-US" dirty="0">
                <a:sym typeface="Arial"/>
              </a:rPr>
              <a:t>Part of the VSPP GUI</a:t>
            </a:r>
          </a:p>
          <a:p>
            <a:pPr lvl="0">
              <a:buSzPct val="100000"/>
            </a:pPr>
            <a:r>
              <a:rPr lang="en-US" dirty="0">
                <a:sym typeface="Arial"/>
              </a:rPr>
              <a:t>Static structure</a:t>
            </a:r>
          </a:p>
          <a:p>
            <a:pPr lvl="1">
              <a:buSzPct val="100000"/>
            </a:pPr>
            <a:r>
              <a:rPr lang="en-US" dirty="0">
                <a:sym typeface="Arial"/>
              </a:rPr>
              <a:t>Supports a small amount of basic views</a:t>
            </a:r>
          </a:p>
          <a:p>
            <a:endParaRPr lang="he-IL" dirty="0"/>
          </a:p>
        </p:txBody>
      </p:sp>
      <p:sp>
        <p:nvSpPr>
          <p:cNvPr id="3" name="Title 2"/>
          <p:cNvSpPr>
            <a:spLocks noGrp="1"/>
          </p:cNvSpPr>
          <p:nvPr>
            <p:ph type="title"/>
          </p:nvPr>
        </p:nvSpPr>
        <p:spPr>
          <a:xfrm>
            <a:off x="524934" y="239714"/>
            <a:ext cx="10583332" cy="1085371"/>
          </a:xfrm>
        </p:spPr>
        <p:txBody>
          <a:bodyPr/>
          <a:lstStyle/>
          <a:p>
            <a:r>
              <a:rPr lang="en-US" dirty="0"/>
              <a:t>DashboaRDs</a:t>
            </a:r>
            <a:endParaRPr lang="he-IL" dirty="0"/>
          </a:p>
        </p:txBody>
      </p:sp>
      <p:pic>
        <p:nvPicPr>
          <p:cNvPr id="4" name="Shape 159"/>
          <p:cNvPicPr preferRelativeResize="0"/>
          <p:nvPr/>
        </p:nvPicPr>
        <p:blipFill rotWithShape="1">
          <a:blip r:embed="rId3" cstate="print">
            <a:alphaModFix/>
          </a:blip>
          <a:srcRect/>
          <a:stretch/>
        </p:blipFill>
        <p:spPr>
          <a:xfrm>
            <a:off x="1053707" y="4267276"/>
            <a:ext cx="5294512" cy="2012790"/>
          </a:xfrm>
          <a:prstGeom prst="rect">
            <a:avLst/>
          </a:prstGeom>
          <a:noFill/>
          <a:ln>
            <a:noFill/>
          </a:ln>
        </p:spPr>
      </p:pic>
      <p:pic>
        <p:nvPicPr>
          <p:cNvPr id="5" name="Shape 158"/>
          <p:cNvPicPr preferRelativeResize="0"/>
          <p:nvPr/>
        </p:nvPicPr>
        <p:blipFill rotWithShape="1">
          <a:blip r:embed="rId4" cstate="print">
            <a:alphaModFix/>
          </a:blip>
          <a:srcRect/>
          <a:stretch/>
        </p:blipFill>
        <p:spPr>
          <a:xfrm>
            <a:off x="5097315" y="3158515"/>
            <a:ext cx="6201008" cy="2760044"/>
          </a:xfrm>
          <a:prstGeom prst="rect">
            <a:avLst/>
          </a:prstGeom>
          <a:noFill/>
          <a:ln>
            <a:noFill/>
          </a:ln>
        </p:spPr>
      </p:pic>
    </p:spTree>
    <p:extLst>
      <p:ext uri="{BB962C8B-B14F-4D97-AF65-F5344CB8AC3E}">
        <p14:creationId xmlns:p14="http://schemas.microsoft.com/office/powerpoint/2010/main" xmlns="" val="18640305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4934" y="239714"/>
            <a:ext cx="10583332" cy="1085371"/>
          </a:xfrm>
        </p:spPr>
        <p:txBody>
          <a:bodyPr/>
          <a:lstStyle/>
          <a:p>
            <a:r>
              <a:rPr lang="en-US" dirty="0"/>
              <a:t>DashboaRDs – Cont’d</a:t>
            </a:r>
            <a:endParaRPr lang="he-IL" dirty="0"/>
          </a:p>
        </p:txBody>
      </p:sp>
      <p:sp>
        <p:nvSpPr>
          <p:cNvPr id="6" name="Content Placeholder 4"/>
          <p:cNvSpPr txBox="1">
            <a:spLocks/>
          </p:cNvSpPr>
          <p:nvPr/>
        </p:nvSpPr>
        <p:spPr bwMode="auto">
          <a:xfrm>
            <a:off x="304800" y="1261584"/>
            <a:ext cx="10936819" cy="2167416"/>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lvl="0" indent="0">
              <a:buNone/>
            </a:pPr>
            <a:r>
              <a:rPr lang="en-US" sz="2200" b="1" kern="1200" dirty="0"/>
              <a:t>Graphite Dashboards: </a:t>
            </a:r>
            <a:r>
              <a:rPr lang="en-US" sz="2000" b="1" dirty="0">
                <a:solidFill>
                  <a:schemeClr val="dk1"/>
                </a:solidFill>
                <a:ea typeface="Arial"/>
                <a:cs typeface="Arial"/>
                <a:sym typeface="Arial"/>
              </a:rPr>
              <a:t>Visualization of Metrics - System and Service Level</a:t>
            </a:r>
          </a:p>
        </p:txBody>
      </p:sp>
      <p:sp>
        <p:nvSpPr>
          <p:cNvPr id="7" name="Content Placeholder 6"/>
          <p:cNvSpPr>
            <a:spLocks noGrp="1"/>
          </p:cNvSpPr>
          <p:nvPr>
            <p:ph idx="1"/>
          </p:nvPr>
        </p:nvSpPr>
        <p:spPr>
          <a:xfrm>
            <a:off x="292101" y="2041300"/>
            <a:ext cx="11135785" cy="3852000"/>
          </a:xfrm>
        </p:spPr>
        <p:txBody>
          <a:bodyPr/>
          <a:lstStyle/>
          <a:p>
            <a:pPr>
              <a:buSzPct val="100000"/>
            </a:pPr>
            <a:r>
              <a:rPr lang="en-US" sz="2000" dirty="0">
                <a:sym typeface="Arial"/>
              </a:rPr>
              <a:t>Based on the continuously collated metric data</a:t>
            </a:r>
          </a:p>
          <a:p>
            <a:pPr>
              <a:buSzPct val="100000"/>
            </a:pPr>
            <a:r>
              <a:rPr lang="en-US" sz="2000" dirty="0">
                <a:sym typeface="Arial"/>
              </a:rPr>
              <a:t>Seamless on the fly provisioning and customization of new graphs and views</a:t>
            </a:r>
          </a:p>
        </p:txBody>
      </p:sp>
      <p:pic>
        <p:nvPicPr>
          <p:cNvPr id="9" name="Shape 167"/>
          <p:cNvPicPr preferRelativeResize="0"/>
          <p:nvPr/>
        </p:nvPicPr>
        <p:blipFill rotWithShape="1">
          <a:blip r:embed="rId3" cstate="print">
            <a:alphaModFix/>
          </a:blip>
          <a:srcRect/>
          <a:stretch/>
        </p:blipFill>
        <p:spPr>
          <a:xfrm>
            <a:off x="4849275" y="2882652"/>
            <a:ext cx="5221409" cy="3340348"/>
          </a:xfrm>
          <a:prstGeom prst="rect">
            <a:avLst/>
          </a:prstGeom>
          <a:noFill/>
          <a:ln>
            <a:noFill/>
          </a:ln>
        </p:spPr>
      </p:pic>
    </p:spTree>
    <p:extLst>
      <p:ext uri="{BB962C8B-B14F-4D97-AF65-F5344CB8AC3E}">
        <p14:creationId xmlns:p14="http://schemas.microsoft.com/office/powerpoint/2010/main" xmlns="" val="1992589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5" name="CustomShape 1"/>
          <p:cNvSpPr/>
          <p:nvPr/>
        </p:nvSpPr>
        <p:spPr>
          <a:xfrm>
            <a:off x="789600" y="548640"/>
            <a:ext cx="10640160" cy="434160"/>
          </a:xfrm>
          <a:prstGeom prst="rect">
            <a:avLst/>
          </a:prstGeom>
          <a:noFill/>
          <a:ln>
            <a:noFill/>
          </a:ln>
        </p:spPr>
        <p:txBody>
          <a:bodyPr lIns="90000" tIns="45000" rIns="90000" bIns="45000" anchor="ctr"/>
          <a:lstStyle/>
          <a:p>
            <a:pPr algn="ctr" rtl="0">
              <a:lnSpc>
                <a:spcPct val="85000"/>
              </a:lnSpc>
            </a:pPr>
            <a:r>
              <a:rPr lang="en-US" sz="4000" dirty="0">
                <a:solidFill>
                  <a:srgbClr val="000000"/>
                </a:solidFill>
                <a:latin typeface="+mj-lt"/>
                <a:ea typeface="DejaVu Sans"/>
              </a:rPr>
              <a:t>Graphite Examples</a:t>
            </a:r>
            <a:endParaRPr sz="2800" dirty="0">
              <a:latin typeface="+mj-lt"/>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09680" y="1066800"/>
            <a:ext cx="5054600" cy="236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27382" y="1066800"/>
            <a:ext cx="5016500" cy="236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14681" y="3645024"/>
            <a:ext cx="5029200" cy="2343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111003" y="3658344"/>
            <a:ext cx="5016500" cy="2343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719202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5" name="CustomShape 1"/>
          <p:cNvSpPr/>
          <p:nvPr/>
        </p:nvSpPr>
        <p:spPr>
          <a:xfrm>
            <a:off x="789600" y="548640"/>
            <a:ext cx="10640160" cy="434160"/>
          </a:xfrm>
          <a:prstGeom prst="rect">
            <a:avLst/>
          </a:prstGeom>
          <a:noFill/>
          <a:ln>
            <a:noFill/>
          </a:ln>
        </p:spPr>
        <p:txBody>
          <a:bodyPr lIns="90000" tIns="45000" rIns="90000" bIns="45000" anchor="ctr"/>
          <a:lstStyle/>
          <a:p>
            <a:pPr algn="ctr" rtl="0">
              <a:lnSpc>
                <a:spcPct val="85000"/>
              </a:lnSpc>
            </a:pPr>
            <a:r>
              <a:rPr lang="en-US" sz="4000" dirty="0">
                <a:solidFill>
                  <a:srgbClr val="000000"/>
                </a:solidFill>
                <a:latin typeface="+mj-lt"/>
                <a:ea typeface="DejaVu Sans"/>
              </a:rPr>
              <a:t>Graphite Examples</a:t>
            </a:r>
            <a:endParaRPr sz="2800" dirty="0">
              <a:latin typeface="+mj-lt"/>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1371" y="986745"/>
            <a:ext cx="4991100" cy="231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83387" y="1187415"/>
            <a:ext cx="4953000" cy="2143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69471" y="3645025"/>
            <a:ext cx="4953000" cy="231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109680" y="3610993"/>
            <a:ext cx="4953000" cy="231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7340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Reports </a:t>
            </a:r>
            <a:endParaRPr lang="he-IL" dirty="0"/>
          </a:p>
        </p:txBody>
      </p:sp>
      <p:sp>
        <p:nvSpPr>
          <p:cNvPr id="5" name="Content Placeholder 4"/>
          <p:cNvSpPr>
            <a:spLocks noGrp="1"/>
          </p:cNvSpPr>
          <p:nvPr>
            <p:ph idx="1"/>
          </p:nvPr>
        </p:nvSpPr>
        <p:spPr>
          <a:xfrm>
            <a:off x="355600" y="723900"/>
            <a:ext cx="11173887" cy="5283200"/>
          </a:xfrm>
        </p:spPr>
        <p:txBody>
          <a:bodyPr/>
          <a:lstStyle/>
          <a:p>
            <a:endParaRPr lang="en-US" dirty="0"/>
          </a:p>
          <a:p>
            <a:pPr marL="0" indent="0">
              <a:buNone/>
            </a:pPr>
            <a:r>
              <a:rPr lang="en-US" sz="2200" dirty="0">
                <a:solidFill>
                  <a:schemeClr val="dk1"/>
                </a:solidFill>
                <a:ea typeface="Arial"/>
                <a:cs typeface="Arial"/>
                <a:sym typeface="Arial"/>
              </a:rPr>
              <a:t>This feature enables performing an in depth business level system and a service level proactive analysis and monitoring of activities and exposes the following options</a:t>
            </a:r>
            <a:r>
              <a:rPr lang="en-US" dirty="0">
                <a:solidFill>
                  <a:schemeClr val="dk1"/>
                </a:solidFill>
                <a:ea typeface="Arial"/>
                <a:cs typeface="Arial"/>
                <a:sym typeface="Arial"/>
              </a:rPr>
              <a:t>:</a:t>
            </a:r>
          </a:p>
          <a:p>
            <a:pPr marL="0" indent="0">
              <a:buNone/>
            </a:pPr>
            <a:endParaRPr lang="en-US" dirty="0">
              <a:solidFill>
                <a:schemeClr val="dk1"/>
              </a:solidFill>
              <a:ea typeface="Arial"/>
              <a:cs typeface="Arial"/>
              <a:sym typeface="Arial"/>
            </a:endParaRPr>
          </a:p>
          <a:p>
            <a:pPr>
              <a:buSzPct val="100000"/>
            </a:pPr>
            <a:r>
              <a:rPr lang="en-US" sz="2000" b="1" dirty="0">
                <a:solidFill>
                  <a:schemeClr val="dk1"/>
                </a:solidFill>
                <a:ea typeface="Arial"/>
                <a:cs typeface="Arial"/>
                <a:sym typeface="Arial"/>
              </a:rPr>
              <a:t>Daily raw data CSV files generation and export </a:t>
            </a:r>
            <a:r>
              <a:rPr lang="en-US" sz="2000" dirty="0">
                <a:solidFill>
                  <a:schemeClr val="dk1"/>
                </a:solidFill>
                <a:ea typeface="Arial"/>
                <a:cs typeface="Arial"/>
                <a:sym typeface="Arial"/>
              </a:rPr>
              <a:t>to any external BI systems used on customer premises for the analysis activities:</a:t>
            </a:r>
          </a:p>
          <a:p>
            <a:pPr lvl="1">
              <a:buSzPct val="100000"/>
            </a:pPr>
            <a:r>
              <a:rPr lang="en-US" b="1" dirty="0">
                <a:solidFill>
                  <a:schemeClr val="dk1"/>
                </a:solidFill>
                <a:ea typeface="Arial"/>
                <a:cs typeface="Arial"/>
                <a:sym typeface="Arial"/>
              </a:rPr>
              <a:t>SDRs and other file reports:</a:t>
            </a:r>
            <a:r>
              <a:rPr lang="en-US" dirty="0">
                <a:solidFill>
                  <a:schemeClr val="dk1"/>
                </a:solidFill>
                <a:ea typeface="Arial"/>
                <a:cs typeface="Arial"/>
                <a:sym typeface="Arial"/>
              </a:rPr>
              <a:t> session-based metrics and statistics </a:t>
            </a:r>
          </a:p>
          <a:p>
            <a:pPr lvl="1">
              <a:buSzPct val="100000"/>
            </a:pPr>
            <a:r>
              <a:rPr lang="en-US" b="1" dirty="0">
                <a:solidFill>
                  <a:schemeClr val="dk1"/>
                </a:solidFill>
                <a:ea typeface="Arial"/>
                <a:cs typeface="Arial"/>
                <a:sym typeface="Arial"/>
              </a:rPr>
              <a:t>Mon-agent report:</a:t>
            </a:r>
            <a:r>
              <a:rPr lang="en-US" dirty="0">
                <a:solidFill>
                  <a:schemeClr val="dk1"/>
                </a:solidFill>
                <a:ea typeface="Arial"/>
                <a:cs typeface="Arial"/>
                <a:sym typeface="Arial"/>
              </a:rPr>
              <a:t> aggregated system level metrics</a:t>
            </a:r>
            <a:br>
              <a:rPr lang="en-US" dirty="0">
                <a:solidFill>
                  <a:schemeClr val="dk1"/>
                </a:solidFill>
                <a:ea typeface="Arial"/>
                <a:cs typeface="Arial"/>
                <a:sym typeface="Arial"/>
              </a:rPr>
            </a:br>
            <a:endParaRPr lang="en-US" dirty="0">
              <a:solidFill>
                <a:schemeClr val="dk1"/>
              </a:solidFill>
              <a:ea typeface="Arial"/>
              <a:cs typeface="Arial"/>
              <a:sym typeface="Arial"/>
            </a:endParaRPr>
          </a:p>
          <a:p>
            <a:pPr lvl="0">
              <a:buSzPct val="100000"/>
            </a:pPr>
            <a:r>
              <a:rPr lang="en-US" sz="2000" b="1" dirty="0">
                <a:solidFill>
                  <a:schemeClr val="dk1"/>
                </a:solidFill>
                <a:ea typeface="Arial"/>
                <a:cs typeface="Arial"/>
                <a:sym typeface="Arial"/>
              </a:rPr>
              <a:t>Out of the box reports, </a:t>
            </a:r>
            <a:r>
              <a:rPr lang="en-US" sz="2000" dirty="0">
                <a:solidFill>
                  <a:schemeClr val="dk1"/>
                </a:solidFill>
                <a:ea typeface="Arial"/>
                <a:cs typeface="Arial"/>
                <a:sym typeface="Arial"/>
              </a:rPr>
              <a:t>predefined reports start-packs as a installation packaged (</a:t>
            </a:r>
            <a:r>
              <a:rPr lang="en-US" sz="2000" dirty="0" err="1">
                <a:solidFill>
                  <a:schemeClr val="dk1"/>
                </a:solidFill>
                <a:ea typeface="Arial"/>
                <a:cs typeface="Arial"/>
                <a:sym typeface="Arial"/>
              </a:rPr>
              <a:t>vAPPs</a:t>
            </a:r>
            <a:r>
              <a:rPr lang="en-US" sz="2000" dirty="0">
                <a:solidFill>
                  <a:schemeClr val="dk1"/>
                </a:solidFill>
                <a:ea typeface="Arial"/>
                <a:cs typeface="Arial"/>
                <a:sym typeface="Arial"/>
              </a:rPr>
              <a:t>) for </a:t>
            </a:r>
            <a:br>
              <a:rPr lang="en-US" sz="2000" dirty="0">
                <a:solidFill>
                  <a:schemeClr val="dk1"/>
                </a:solidFill>
                <a:ea typeface="Arial"/>
                <a:cs typeface="Arial"/>
                <a:sym typeface="Arial"/>
              </a:rPr>
            </a:br>
            <a:r>
              <a:rPr lang="en-US" sz="2000" dirty="0">
                <a:solidFill>
                  <a:schemeClr val="dk1"/>
                </a:solidFill>
                <a:ea typeface="Arial"/>
                <a:cs typeface="Arial"/>
                <a:sym typeface="Arial"/>
              </a:rPr>
              <a:t>on-premises </a:t>
            </a:r>
            <a:r>
              <a:rPr lang="en-US" sz="2000" dirty="0" err="1">
                <a:solidFill>
                  <a:schemeClr val="dk1"/>
                </a:solidFill>
                <a:ea typeface="Arial"/>
                <a:cs typeface="Arial"/>
                <a:sym typeface="Arial"/>
              </a:rPr>
              <a:t>splunk</a:t>
            </a:r>
            <a:r>
              <a:rPr lang="en-US" sz="2000" dirty="0">
                <a:solidFill>
                  <a:schemeClr val="dk1"/>
                </a:solidFill>
                <a:ea typeface="Arial"/>
                <a:cs typeface="Arial"/>
                <a:sym typeface="Arial"/>
              </a:rPr>
              <a:t> based BI systems.</a:t>
            </a:r>
            <a:br>
              <a:rPr lang="en-US" sz="2000" dirty="0">
                <a:solidFill>
                  <a:schemeClr val="dk1"/>
                </a:solidFill>
                <a:ea typeface="Arial"/>
                <a:cs typeface="Arial"/>
                <a:sym typeface="Arial"/>
              </a:rPr>
            </a:br>
            <a:endParaRPr lang="en-US" sz="2000" dirty="0">
              <a:solidFill>
                <a:schemeClr val="dk1"/>
              </a:solidFill>
              <a:ea typeface="Arial"/>
              <a:cs typeface="Arial"/>
              <a:sym typeface="Arial"/>
            </a:endParaRPr>
          </a:p>
          <a:p>
            <a:pPr lvl="0">
              <a:buSzPct val="100000"/>
            </a:pPr>
            <a:r>
              <a:rPr lang="en-US" sz="2000" b="1" dirty="0">
                <a:solidFill>
                  <a:schemeClr val="dk1"/>
                </a:solidFill>
                <a:ea typeface="Arial"/>
                <a:cs typeface="Arial"/>
                <a:sym typeface="Arial"/>
              </a:rPr>
              <a:t>Diagnostics central, </a:t>
            </a:r>
            <a:r>
              <a:rPr lang="en-US" sz="2000" dirty="0" err="1">
                <a:solidFill>
                  <a:schemeClr val="dk1"/>
                </a:solidFill>
                <a:ea typeface="Arial"/>
                <a:cs typeface="Arial"/>
                <a:sym typeface="Arial"/>
              </a:rPr>
              <a:t>splunk</a:t>
            </a:r>
            <a:r>
              <a:rPr lang="en-US" sz="2000" dirty="0">
                <a:solidFill>
                  <a:schemeClr val="dk1"/>
                </a:solidFill>
                <a:ea typeface="Arial"/>
                <a:cs typeface="Arial"/>
                <a:sym typeface="Arial"/>
              </a:rPr>
              <a:t> based cloud environment </a:t>
            </a:r>
          </a:p>
          <a:p>
            <a:pPr lvl="1">
              <a:buSzPct val="100000"/>
            </a:pPr>
            <a:r>
              <a:rPr lang="en-US" dirty="0">
                <a:solidFill>
                  <a:schemeClr val="dk1"/>
                </a:solidFill>
                <a:ea typeface="Arial"/>
                <a:cs typeface="Arial"/>
                <a:sym typeface="Arial"/>
              </a:rPr>
              <a:t>Enables tier-2 support for the E/// operational team to maintain stable production systems</a:t>
            </a:r>
          </a:p>
          <a:p>
            <a:pPr marL="620713" lvl="0" indent="-265113">
              <a:spcBef>
                <a:spcPts val="1200"/>
              </a:spcBef>
              <a:spcAft>
                <a:spcPts val="0"/>
              </a:spcAft>
              <a:buSzPct val="100000"/>
              <a:buFont typeface="Wingdings" panose="05000000000000000000" pitchFamily="2" charset="2"/>
              <a:buChar char="§"/>
            </a:pPr>
            <a:endParaRPr lang="en-US" sz="2200" dirty="0">
              <a:solidFill>
                <a:schemeClr val="dk1"/>
              </a:solidFill>
              <a:cs typeface="Arial"/>
              <a:sym typeface="Arial"/>
            </a:endParaRPr>
          </a:p>
          <a:p>
            <a:pPr marL="620713" lvl="0" indent="-265113">
              <a:spcBef>
                <a:spcPts val="1200"/>
              </a:spcBef>
              <a:spcAft>
                <a:spcPts val="0"/>
              </a:spcAft>
              <a:buSzPct val="100000"/>
              <a:buFont typeface="Wingdings" panose="05000000000000000000" pitchFamily="2" charset="2"/>
              <a:buChar char="§"/>
            </a:pPr>
            <a:endParaRPr lang="he-IL" dirty="0"/>
          </a:p>
          <a:p>
            <a:endParaRPr lang="he-IL" b="1" dirty="0"/>
          </a:p>
        </p:txBody>
      </p:sp>
      <p:sp>
        <p:nvSpPr>
          <p:cNvPr id="6" name="Rectangle 5"/>
          <p:cNvSpPr/>
          <p:nvPr/>
        </p:nvSpPr>
        <p:spPr>
          <a:xfrm>
            <a:off x="3048000" y="2767281"/>
            <a:ext cx="6096000" cy="400110"/>
          </a:xfrm>
          <a:prstGeom prst="rect">
            <a:avLst/>
          </a:prstGeom>
        </p:spPr>
        <p:txBody>
          <a:bodyPr>
            <a:spAutoFit/>
          </a:bodyPr>
          <a:lstStyle/>
          <a:p>
            <a:endParaRPr lang="he-IL" dirty="0"/>
          </a:p>
        </p:txBody>
      </p:sp>
    </p:spTree>
    <p:extLst>
      <p:ext uri="{BB962C8B-B14F-4D97-AF65-F5344CB8AC3E}">
        <p14:creationId xmlns:p14="http://schemas.microsoft.com/office/powerpoint/2010/main" xmlns="" val="3197057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General Architecture</a:t>
            </a:r>
            <a:endParaRPr lang="he-IL" dirty="0"/>
          </a:p>
        </p:txBody>
      </p:sp>
      <p:pic>
        <p:nvPicPr>
          <p:cNvPr id="4" name="Shape 180"/>
          <p:cNvPicPr preferRelativeResize="0">
            <a:picLocks noGrp="1"/>
          </p:cNvPicPr>
          <p:nvPr>
            <p:ph idx="1"/>
          </p:nvPr>
        </p:nvPicPr>
        <p:blipFill rotWithShape="1">
          <a:blip r:embed="rId3" cstate="print">
            <a:alphaModFix/>
          </a:blip>
          <a:srcRect/>
          <a:stretch/>
        </p:blipFill>
        <p:spPr>
          <a:xfrm>
            <a:off x="3526971" y="1104405"/>
            <a:ext cx="8452369" cy="5320146"/>
          </a:xfrm>
          <a:prstGeom prst="rect">
            <a:avLst/>
          </a:prstGeom>
          <a:noFill/>
          <a:ln>
            <a:noFill/>
          </a:ln>
        </p:spPr>
      </p:pic>
      <p:sp>
        <p:nvSpPr>
          <p:cNvPr id="5" name="Rectangle 4"/>
          <p:cNvSpPr/>
          <p:nvPr/>
        </p:nvSpPr>
        <p:spPr>
          <a:xfrm>
            <a:off x="143933" y="1235486"/>
            <a:ext cx="3798675" cy="2903359"/>
          </a:xfrm>
          <a:prstGeom prst="rect">
            <a:avLst/>
          </a:prstGeom>
        </p:spPr>
        <p:txBody>
          <a:bodyPr wrap="square">
            <a:spAutoFit/>
          </a:bodyPr>
          <a:lstStyle/>
          <a:p>
            <a:pPr marL="176213" lvl="0" indent="-176213">
              <a:spcBef>
                <a:spcPts val="0"/>
              </a:spcBef>
              <a:spcAft>
                <a:spcPts val="0"/>
              </a:spcAft>
              <a:buClr>
                <a:srgbClr val="00A9D4"/>
              </a:buClr>
              <a:buSzPct val="100000"/>
              <a:buFont typeface="Arial"/>
              <a:buChar char="›"/>
            </a:pPr>
            <a:r>
              <a:rPr lang="en-US" sz="1600" b="1" dirty="0">
                <a:solidFill>
                  <a:schemeClr val="dk1"/>
                </a:solidFill>
                <a:latin typeface="Arial"/>
                <a:ea typeface="Arial"/>
                <a:cs typeface="Arial"/>
                <a:sym typeface="Arial"/>
              </a:rPr>
              <a:t>Mon-agent, </a:t>
            </a:r>
            <a:r>
              <a:rPr lang="en-US" sz="1600" dirty="0">
                <a:solidFill>
                  <a:schemeClr val="dk1"/>
                </a:solidFill>
                <a:latin typeface="Arial"/>
                <a:ea typeface="Arial"/>
                <a:cs typeface="Arial"/>
                <a:sym typeface="Arial"/>
              </a:rPr>
              <a:t>VSPP in-house developed Python tool, runs on all the system nodes, collects different system/service level metrics and continuously reports them to the Diagnostics Admin server.</a:t>
            </a:r>
          </a:p>
          <a:p>
            <a:pPr marL="176213" lvl="0" indent="-176213">
              <a:spcBef>
                <a:spcPts val="360"/>
              </a:spcBef>
              <a:spcAft>
                <a:spcPts val="0"/>
              </a:spcAft>
              <a:buClr>
                <a:srgbClr val="00A9D4"/>
              </a:buClr>
              <a:buSzPct val="100000"/>
              <a:buFont typeface="Arial"/>
              <a:buChar char="›"/>
            </a:pPr>
            <a:endParaRPr lang="en-US" sz="1600" b="1" dirty="0">
              <a:solidFill>
                <a:schemeClr val="dk1"/>
              </a:solidFill>
              <a:latin typeface="Arial"/>
              <a:ea typeface="Arial"/>
              <a:cs typeface="Arial"/>
              <a:sym typeface="Arial"/>
            </a:endParaRPr>
          </a:p>
          <a:p>
            <a:pPr marL="176213" lvl="0" indent="-176213">
              <a:spcBef>
                <a:spcPts val="360"/>
              </a:spcBef>
              <a:spcAft>
                <a:spcPts val="0"/>
              </a:spcAft>
              <a:buClr>
                <a:srgbClr val="00A9D4"/>
              </a:buClr>
              <a:buSzPct val="100000"/>
              <a:buFont typeface="Arial"/>
              <a:buChar char="›"/>
            </a:pPr>
            <a:r>
              <a:rPr lang="en-US" sz="1600" b="1" dirty="0">
                <a:solidFill>
                  <a:schemeClr val="dk1"/>
                </a:solidFill>
                <a:latin typeface="Arial"/>
                <a:ea typeface="Arial"/>
                <a:cs typeface="Arial"/>
                <a:sym typeface="Arial"/>
              </a:rPr>
              <a:t>SDR,  </a:t>
            </a:r>
            <a:r>
              <a:rPr lang="en-US" sz="1600" dirty="0">
                <a:solidFill>
                  <a:schemeClr val="dk1"/>
                </a:solidFill>
                <a:latin typeface="Arial"/>
                <a:ea typeface="Arial"/>
                <a:cs typeface="Arial"/>
                <a:sym typeface="Arial"/>
              </a:rPr>
              <a:t>A raw data daily report containing different metrics on  sessions managed by the system during the course of a day.</a:t>
            </a:r>
          </a:p>
        </p:txBody>
      </p:sp>
    </p:spTree>
    <p:extLst>
      <p:ext uri="{BB962C8B-B14F-4D97-AF65-F5344CB8AC3E}">
        <p14:creationId xmlns:p14="http://schemas.microsoft.com/office/powerpoint/2010/main" xmlns="" val="620410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7" y="1355500"/>
            <a:ext cx="11135785" cy="3852000"/>
          </a:xfrm>
        </p:spPr>
        <p:txBody>
          <a:bodyPr/>
          <a:lstStyle/>
          <a:p>
            <a:pPr lvl="0">
              <a:spcBef>
                <a:spcPts val="0"/>
              </a:spcBef>
              <a:spcAft>
                <a:spcPts val="0"/>
              </a:spcAft>
              <a:buSzPct val="100000"/>
              <a:buFont typeface="Arial"/>
              <a:buChar char="›"/>
            </a:pPr>
            <a:r>
              <a:rPr lang="en-US" dirty="0">
                <a:solidFill>
                  <a:schemeClr val="dk1"/>
                </a:solidFill>
                <a:ea typeface="Arial"/>
                <a:cs typeface="Arial"/>
                <a:sym typeface="Arial"/>
              </a:rPr>
              <a:t>Centralized monitoring and diagnostics server (*)</a:t>
            </a:r>
          </a:p>
          <a:p>
            <a:pPr lvl="0">
              <a:spcBef>
                <a:spcPts val="400"/>
              </a:spcBef>
              <a:spcAft>
                <a:spcPts val="0"/>
              </a:spcAft>
              <a:buSzPct val="100000"/>
              <a:buFont typeface="Arial"/>
              <a:buChar char="›"/>
            </a:pPr>
            <a:r>
              <a:rPr lang="en-US" dirty="0">
                <a:solidFill>
                  <a:schemeClr val="dk1"/>
                </a:solidFill>
                <a:ea typeface="Arial"/>
                <a:cs typeface="Arial"/>
                <a:sym typeface="Arial"/>
              </a:rPr>
              <a:t>Resides on customer premises and continuously collects data and metrics from the deployed systems</a:t>
            </a:r>
          </a:p>
          <a:p>
            <a:pPr lvl="0">
              <a:spcBef>
                <a:spcPts val="400"/>
              </a:spcBef>
              <a:spcAft>
                <a:spcPts val="0"/>
              </a:spcAft>
              <a:buSzPct val="100000"/>
              <a:buFont typeface="Arial"/>
              <a:buChar char="›"/>
            </a:pPr>
            <a:r>
              <a:rPr lang="en-US" dirty="0">
                <a:solidFill>
                  <a:schemeClr val="dk1"/>
                </a:solidFill>
                <a:ea typeface="Arial"/>
                <a:cs typeface="Arial"/>
                <a:sym typeface="Arial"/>
              </a:rPr>
              <a:t>Exposes centralized SNMP interface and real-time notifications engine </a:t>
            </a:r>
          </a:p>
          <a:p>
            <a:pPr lvl="0">
              <a:spcBef>
                <a:spcPts val="400"/>
              </a:spcBef>
              <a:spcAft>
                <a:spcPts val="0"/>
              </a:spcAft>
              <a:buSzPct val="100000"/>
              <a:buFont typeface="Arial"/>
              <a:buChar char="›"/>
            </a:pPr>
            <a:r>
              <a:rPr lang="en-US" dirty="0">
                <a:solidFill>
                  <a:schemeClr val="dk1"/>
                </a:solidFill>
                <a:ea typeface="Arial"/>
                <a:cs typeface="Arial"/>
                <a:sym typeface="Arial"/>
              </a:rPr>
              <a:t>Graphite dashboard -  visualization of system and service level data analysis over time, based on the collected metrics.</a:t>
            </a:r>
          </a:p>
          <a:p>
            <a:pPr lvl="0">
              <a:spcBef>
                <a:spcPts val="400"/>
              </a:spcBef>
              <a:spcAft>
                <a:spcPts val="0"/>
              </a:spcAft>
              <a:buSzPct val="100000"/>
              <a:buFont typeface="Arial"/>
              <a:buChar char="›"/>
            </a:pPr>
            <a:r>
              <a:rPr lang="en-US" dirty="0">
                <a:solidFill>
                  <a:schemeClr val="dk1"/>
                </a:solidFill>
                <a:ea typeface="Arial"/>
                <a:cs typeface="Arial"/>
                <a:sym typeface="Arial"/>
              </a:rPr>
              <a:t>Raw data files aggregation/extraction and ETL process</a:t>
            </a:r>
          </a:p>
          <a:p>
            <a:pPr lvl="0">
              <a:spcBef>
                <a:spcPts val="400"/>
              </a:spcBef>
              <a:spcAft>
                <a:spcPts val="0"/>
              </a:spcAft>
              <a:buSzPct val="100000"/>
              <a:buFont typeface="Arial"/>
              <a:buChar char="›"/>
            </a:pPr>
            <a:r>
              <a:rPr lang="en-US" dirty="0">
                <a:solidFill>
                  <a:schemeClr val="dk1"/>
                </a:solidFill>
                <a:ea typeface="Arial"/>
                <a:cs typeface="Arial"/>
                <a:sym typeface="Arial"/>
              </a:rPr>
              <a:t>Stand alone component with no dependency on the VSPP SW version.</a:t>
            </a:r>
          </a:p>
          <a:p>
            <a:pPr>
              <a:spcBef>
                <a:spcPts val="400"/>
              </a:spcBef>
              <a:spcAft>
                <a:spcPts val="0"/>
              </a:spcAft>
              <a:buSzPct val="100000"/>
              <a:buFont typeface="Arial"/>
              <a:buChar char="›"/>
            </a:pPr>
            <a:r>
              <a:rPr lang="en-US" dirty="0">
                <a:solidFill>
                  <a:schemeClr val="dk1"/>
                </a:solidFill>
                <a:ea typeface="Arial"/>
                <a:cs typeface="Arial"/>
                <a:sym typeface="Arial"/>
              </a:rPr>
              <a:t>Recommended to install on VM cluster with the embedded HA technology for seamless scale out</a:t>
            </a:r>
          </a:p>
          <a:p>
            <a:pPr marL="0" indent="0">
              <a:spcBef>
                <a:spcPts val="400"/>
              </a:spcBef>
              <a:spcAft>
                <a:spcPts val="0"/>
              </a:spcAft>
              <a:buSzPct val="100000"/>
              <a:buNone/>
            </a:pPr>
            <a:endParaRPr lang="en-US" sz="1800" dirty="0">
              <a:solidFill>
                <a:schemeClr val="dk1"/>
              </a:solidFill>
              <a:ea typeface="Arial"/>
              <a:cs typeface="Arial"/>
              <a:sym typeface="Arial"/>
            </a:endParaRPr>
          </a:p>
          <a:p>
            <a:pPr marL="0" indent="0">
              <a:spcBef>
                <a:spcPts val="400"/>
              </a:spcBef>
              <a:spcAft>
                <a:spcPts val="0"/>
              </a:spcAft>
              <a:buSzPct val="100000"/>
              <a:buNone/>
            </a:pPr>
            <a:r>
              <a:rPr lang="en-US" sz="2000" b="1" dirty="0">
                <a:solidFill>
                  <a:schemeClr val="dk1"/>
                </a:solidFill>
                <a:ea typeface="Arial"/>
                <a:cs typeface="Arial"/>
                <a:sym typeface="Arial"/>
              </a:rPr>
              <a:t>* The HW/VM infrastructure to install on should be provided by the customer</a:t>
            </a:r>
          </a:p>
          <a:p>
            <a:pPr marL="0" lvl="0" indent="0">
              <a:spcBef>
                <a:spcPts val="400"/>
              </a:spcBef>
              <a:spcAft>
                <a:spcPts val="0"/>
              </a:spcAft>
              <a:buSzPct val="100000"/>
              <a:buNone/>
            </a:pPr>
            <a:endParaRPr lang="en-US" dirty="0">
              <a:solidFill>
                <a:schemeClr val="dk1"/>
              </a:solidFill>
              <a:ea typeface="Arial"/>
              <a:cs typeface="Arial"/>
              <a:sym typeface="Arial"/>
            </a:endParaRPr>
          </a:p>
          <a:p>
            <a:pPr lvl="0" indent="-23812">
              <a:spcBef>
                <a:spcPts val="480"/>
              </a:spcBef>
              <a:spcAft>
                <a:spcPts val="0"/>
              </a:spcAft>
              <a:buNone/>
            </a:pPr>
            <a:endParaRPr lang="en-US" sz="2800" dirty="0">
              <a:solidFill>
                <a:schemeClr val="dk1"/>
              </a:solidFill>
              <a:ea typeface="Arial"/>
              <a:cs typeface="Arial"/>
              <a:sym typeface="Arial"/>
            </a:endParaRPr>
          </a:p>
        </p:txBody>
      </p:sp>
      <p:sp>
        <p:nvSpPr>
          <p:cNvPr id="3" name="Title 2"/>
          <p:cNvSpPr>
            <a:spLocks noGrp="1"/>
          </p:cNvSpPr>
          <p:nvPr>
            <p:ph type="title"/>
          </p:nvPr>
        </p:nvSpPr>
        <p:spPr/>
        <p:txBody>
          <a:bodyPr>
            <a:normAutofit/>
          </a:bodyPr>
          <a:lstStyle/>
          <a:p>
            <a:r>
              <a:rPr lang="en-US" sz="4200" dirty="0"/>
              <a:t>Diagnostics Admin Server</a:t>
            </a:r>
            <a:endParaRPr lang="he-IL" sz="4200" dirty="0"/>
          </a:p>
        </p:txBody>
      </p:sp>
    </p:spTree>
    <p:extLst>
      <p:ext uri="{BB962C8B-B14F-4D97-AF65-F5344CB8AC3E}">
        <p14:creationId xmlns:p14="http://schemas.microsoft.com/office/powerpoint/2010/main" xmlns="" val="261777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24933" y="1398133"/>
            <a:ext cx="10978381" cy="4906742"/>
            <a:chOff x="1463358" y="1325564"/>
            <a:chExt cx="9347710" cy="4177921"/>
          </a:xfrm>
        </p:grpSpPr>
        <p:pic>
          <p:nvPicPr>
            <p:cNvPr id="11" name="Picture 10" descr="slide 13.eps"/>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814894" y="1656816"/>
              <a:ext cx="8664255" cy="3784601"/>
            </a:xfrm>
            <a:prstGeom prst="rect">
              <a:avLst/>
            </a:prstGeom>
          </p:spPr>
        </p:pic>
        <p:sp>
          <p:nvSpPr>
            <p:cNvPr id="21690" name="Text Box 20"/>
            <p:cNvSpPr txBox="1">
              <a:spLocks noChangeArrowheads="1"/>
            </p:cNvSpPr>
            <p:nvPr/>
          </p:nvSpPr>
          <p:spPr bwMode="auto">
            <a:xfrm>
              <a:off x="4098298" y="1325564"/>
              <a:ext cx="4015439" cy="340680"/>
            </a:xfrm>
            <a:prstGeom prst="rect">
              <a:avLst/>
            </a:prstGeom>
            <a:noFill/>
            <a:ln>
              <a:noFill/>
            </a:ln>
            <a:effectLst/>
            <a:extLst>
              <a:ext uri="{909E8E84-426E-40DD-AFC4-6F175D3DCCD1}">
                <a14:hiddenFill xmlns:a14="http://schemas.microsoft.com/office/drawing/2010/main" xmlns="">
                  <a:solidFill>
                    <a:srgbClr val="00285F"/>
                  </a:solidFill>
                </a14:hiddenFill>
              </a:ext>
              <a:ext uri="{91240B29-F687-4F45-9708-019B960494DF}">
                <a14:hiddenLine xmlns:a14="http://schemas.microsoft.com/office/drawing/2010/main" xmlns="" w="28575">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ctr" eaLnBrk="1" hangingPunct="1"/>
              <a:r>
                <a:rPr lang="en-US" altLang="en-US" dirty="0">
                  <a:solidFill>
                    <a:srgbClr val="007DC3"/>
                  </a:solidFill>
                </a:rPr>
                <a:t>High Performance Clustered Storage</a:t>
              </a:r>
            </a:p>
          </p:txBody>
        </p:sp>
        <p:sp>
          <p:nvSpPr>
            <p:cNvPr id="21691" name="AutoShape 21"/>
            <p:cNvSpPr>
              <a:spLocks noChangeArrowheads="1"/>
            </p:cNvSpPr>
            <p:nvPr/>
          </p:nvSpPr>
          <p:spPr bwMode="auto">
            <a:xfrm rot="5400000">
              <a:off x="6041617" y="3657222"/>
              <a:ext cx="173014" cy="3414435"/>
            </a:xfrm>
            <a:prstGeom prst="can">
              <a:avLst>
                <a:gd name="adj" fmla="val 101876"/>
              </a:avLst>
            </a:prstGeom>
            <a:solidFill>
              <a:schemeClr val="bg1"/>
            </a:solidFill>
            <a:ln w="12700" cap="flat" cmpd="sng" algn="ctr">
              <a:solidFill>
                <a:srgbClr val="B1B3B4"/>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sz="1600" dirty="0">
                <a:solidFill>
                  <a:schemeClr val="bg2"/>
                </a:solidFill>
                <a:latin typeface="Calibri" pitchFamily="34" charset="0"/>
              </a:endParaRPr>
            </a:p>
          </p:txBody>
        </p:sp>
        <p:sp>
          <p:nvSpPr>
            <p:cNvPr id="21693" name="Text Box 23"/>
            <p:cNvSpPr txBox="1">
              <a:spLocks noChangeArrowheads="1"/>
            </p:cNvSpPr>
            <p:nvPr/>
          </p:nvSpPr>
          <p:spPr bwMode="auto">
            <a:xfrm>
              <a:off x="4563901" y="5241424"/>
              <a:ext cx="3070900" cy="26206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ctr" eaLnBrk="1" hangingPunct="1">
                <a:spcBef>
                  <a:spcPct val="50000"/>
                </a:spcBef>
              </a:pPr>
              <a:r>
                <a:rPr lang="en-US" altLang="en-US" sz="1400" dirty="0">
                  <a:latin typeface="Calibri" pitchFamily="34" charset="0"/>
                </a:rPr>
                <a:t>10 GbE Storage Nodes Interconnect</a:t>
              </a:r>
            </a:p>
          </p:txBody>
        </p:sp>
        <p:sp>
          <p:nvSpPr>
            <p:cNvPr id="21516" name="Text Box 103"/>
            <p:cNvSpPr txBox="1">
              <a:spLocks noChangeArrowheads="1"/>
            </p:cNvSpPr>
            <p:nvPr/>
          </p:nvSpPr>
          <p:spPr bwMode="auto">
            <a:xfrm>
              <a:off x="1558395" y="1648171"/>
              <a:ext cx="1281722" cy="2227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100" dirty="0">
                  <a:solidFill>
                    <a:srgbClr val="00A9D4"/>
                  </a:solidFill>
                  <a:latin typeface="+mn-lt"/>
                </a:rPr>
                <a:t>Incoming Video</a:t>
              </a:r>
            </a:p>
          </p:txBody>
        </p:sp>
        <p:sp>
          <p:nvSpPr>
            <p:cNvPr id="213" name="Freeform 7"/>
            <p:cNvSpPr>
              <a:spLocks noChangeAspect="1"/>
            </p:cNvSpPr>
            <p:nvPr/>
          </p:nvSpPr>
          <p:spPr bwMode="auto">
            <a:xfrm>
              <a:off x="4380798" y="1779983"/>
              <a:ext cx="3454544" cy="320026"/>
            </a:xfrm>
            <a:custGeom>
              <a:avLst/>
              <a:gdLst>
                <a:gd name="T0" fmla="*/ 2147483647 w 2234"/>
                <a:gd name="T1" fmla="*/ 2147483647 h 227"/>
                <a:gd name="T2" fmla="*/ 0 w 2234"/>
                <a:gd name="T3" fmla="*/ 2147483647 h 227"/>
                <a:gd name="T4" fmla="*/ 0 w 2234"/>
                <a:gd name="T5" fmla="*/ 2147483647 h 227"/>
                <a:gd name="T6" fmla="*/ 0 w 2234"/>
                <a:gd name="T7" fmla="*/ 2147483647 h 227"/>
                <a:gd name="T8" fmla="*/ 2147483647 w 2234"/>
                <a:gd name="T9" fmla="*/ 0 h 227"/>
                <a:gd name="T10" fmla="*/ 2147483647 w 2234"/>
                <a:gd name="T11" fmla="*/ 0 h 227"/>
                <a:gd name="T12" fmla="*/ 2147483647 w 2234"/>
                <a:gd name="T13" fmla="*/ 0 h 227"/>
                <a:gd name="T14" fmla="*/ 2147483647 w 2234"/>
                <a:gd name="T15" fmla="*/ 2147483647 h 227"/>
                <a:gd name="T16" fmla="*/ 2147483647 w 2234"/>
                <a:gd name="T17" fmla="*/ 2147483647 h 227"/>
                <a:gd name="T18" fmla="*/ 2147483647 w 2234"/>
                <a:gd name="T19" fmla="*/ 2147483647 h 227"/>
                <a:gd name="T20" fmla="*/ 2147483647 w 2234"/>
                <a:gd name="T21" fmla="*/ 2147483647 h 227"/>
                <a:gd name="T22" fmla="*/ 2147483647 w 2234"/>
                <a:gd name="T23" fmla="*/ 2147483647 h 227"/>
                <a:gd name="T24" fmla="*/ 2147483647 w 2234"/>
                <a:gd name="T25" fmla="*/ 2147483647 h 227"/>
                <a:gd name="T26" fmla="*/ 2147483647 w 2234"/>
                <a:gd name="T27" fmla="*/ 2147483647 h 227"/>
                <a:gd name="T28" fmla="*/ 2147483647 w 2234"/>
                <a:gd name="T29" fmla="*/ 2147483647 h 227"/>
                <a:gd name="T30" fmla="*/ 2147483647 w 2234"/>
                <a:gd name="T31" fmla="*/ 2147483647 h 227"/>
                <a:gd name="T32" fmla="*/ 2147483647 w 2234"/>
                <a:gd name="T33" fmla="*/ 2147483647 h 227"/>
                <a:gd name="T34" fmla="*/ 2147483647 w 2234"/>
                <a:gd name="T35" fmla="*/ 2147483647 h 227"/>
                <a:gd name="T36" fmla="*/ 2147483647 w 2234"/>
                <a:gd name="T37" fmla="*/ 2147483647 h 227"/>
                <a:gd name="T38" fmla="*/ 2147483647 w 2234"/>
                <a:gd name="T39" fmla="*/ 2147483647 h 227"/>
                <a:gd name="T40" fmla="*/ 2147483647 w 2234"/>
                <a:gd name="T41" fmla="*/ 2147483647 h 227"/>
                <a:gd name="T42" fmla="*/ 2147483647 w 2234"/>
                <a:gd name="T43" fmla="*/ 2147483647 h 227"/>
                <a:gd name="T44" fmla="*/ 2147483647 w 2234"/>
                <a:gd name="T45" fmla="*/ 2147483647 h 227"/>
                <a:gd name="T46" fmla="*/ 2147483647 w 2234"/>
                <a:gd name="T47" fmla="*/ 2147483647 h 227"/>
                <a:gd name="T48" fmla="*/ 2147483647 w 2234"/>
                <a:gd name="T49" fmla="*/ 2147483647 h 227"/>
                <a:gd name="T50" fmla="*/ 2147483647 w 2234"/>
                <a:gd name="T51" fmla="*/ 2147483647 h 227"/>
                <a:gd name="T52" fmla="*/ 2147483647 w 2234"/>
                <a:gd name="T53" fmla="*/ 2147483647 h 227"/>
                <a:gd name="T54" fmla="*/ 2147483647 w 2234"/>
                <a:gd name="T55" fmla="*/ 2147483647 h 227"/>
                <a:gd name="T56" fmla="*/ 2147483647 w 2234"/>
                <a:gd name="T57" fmla="*/ 2147483647 h 227"/>
                <a:gd name="T58" fmla="*/ 2147483647 w 2234"/>
                <a:gd name="T59" fmla="*/ 2147483647 h 227"/>
                <a:gd name="T60" fmla="*/ 2147483647 w 2234"/>
                <a:gd name="T61" fmla="*/ 2147483647 h 227"/>
                <a:gd name="T62" fmla="*/ 2147483647 w 2234"/>
                <a:gd name="T63" fmla="*/ 2147483647 h 227"/>
                <a:gd name="T64" fmla="*/ 2147483647 w 2234"/>
                <a:gd name="T65" fmla="*/ 2147483647 h 227"/>
                <a:gd name="T66" fmla="*/ 2147483647 w 2234"/>
                <a:gd name="T67" fmla="*/ 2147483647 h 227"/>
                <a:gd name="T68" fmla="*/ 2147483647 w 2234"/>
                <a:gd name="T69" fmla="*/ 2147483647 h 227"/>
                <a:gd name="T70" fmla="*/ 2147483647 w 2234"/>
                <a:gd name="T71" fmla="*/ 2147483647 h 2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4"/>
                <a:gd name="T109" fmla="*/ 0 h 227"/>
                <a:gd name="T110" fmla="*/ 2234 w 2234"/>
                <a:gd name="T111" fmla="*/ 227 h 2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4"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2203" y="0"/>
                    <a:pt x="2203" y="0"/>
                    <a:pt x="2203" y="0"/>
                  </a:cubicBezTo>
                  <a:cubicBezTo>
                    <a:pt x="2220" y="0"/>
                    <a:pt x="2234" y="13"/>
                    <a:pt x="2234" y="30"/>
                  </a:cubicBezTo>
                  <a:cubicBezTo>
                    <a:pt x="2234" y="30"/>
                    <a:pt x="2234" y="30"/>
                    <a:pt x="2234" y="30"/>
                  </a:cubicBezTo>
                  <a:cubicBezTo>
                    <a:pt x="2234" y="52"/>
                    <a:pt x="2234" y="52"/>
                    <a:pt x="2234" y="52"/>
                  </a:cubicBezTo>
                  <a:cubicBezTo>
                    <a:pt x="2234" y="57"/>
                    <a:pt x="2230" y="60"/>
                    <a:pt x="2226" y="60"/>
                  </a:cubicBezTo>
                  <a:cubicBezTo>
                    <a:pt x="2226" y="60"/>
                    <a:pt x="2226" y="60"/>
                    <a:pt x="2226" y="60"/>
                  </a:cubicBezTo>
                  <a:cubicBezTo>
                    <a:pt x="2221" y="60"/>
                    <a:pt x="2218" y="57"/>
                    <a:pt x="2218" y="52"/>
                  </a:cubicBezTo>
                  <a:cubicBezTo>
                    <a:pt x="2218" y="52"/>
                    <a:pt x="2218" y="52"/>
                    <a:pt x="2218" y="52"/>
                  </a:cubicBezTo>
                  <a:cubicBezTo>
                    <a:pt x="2218" y="30"/>
                    <a:pt x="2218" y="30"/>
                    <a:pt x="2218" y="30"/>
                  </a:cubicBezTo>
                  <a:cubicBezTo>
                    <a:pt x="2218" y="22"/>
                    <a:pt x="2211" y="16"/>
                    <a:pt x="2203" y="16"/>
                  </a:cubicBezTo>
                  <a:cubicBezTo>
                    <a:pt x="2203" y="16"/>
                    <a:pt x="2203" y="16"/>
                    <a:pt x="2203"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2203" y="211"/>
                    <a:pt x="2203" y="211"/>
                    <a:pt x="2203" y="211"/>
                  </a:cubicBezTo>
                  <a:cubicBezTo>
                    <a:pt x="2211" y="211"/>
                    <a:pt x="2218" y="204"/>
                    <a:pt x="2218" y="196"/>
                  </a:cubicBezTo>
                  <a:cubicBezTo>
                    <a:pt x="2218" y="196"/>
                    <a:pt x="2218" y="196"/>
                    <a:pt x="2218" y="196"/>
                  </a:cubicBezTo>
                  <a:cubicBezTo>
                    <a:pt x="2218" y="82"/>
                    <a:pt x="2218" y="82"/>
                    <a:pt x="2218" y="82"/>
                  </a:cubicBezTo>
                  <a:cubicBezTo>
                    <a:pt x="2218" y="82"/>
                    <a:pt x="2218" y="82"/>
                    <a:pt x="2218" y="82"/>
                  </a:cubicBezTo>
                  <a:cubicBezTo>
                    <a:pt x="2218" y="78"/>
                    <a:pt x="2221" y="74"/>
                    <a:pt x="2226" y="74"/>
                  </a:cubicBezTo>
                  <a:cubicBezTo>
                    <a:pt x="2226" y="74"/>
                    <a:pt x="2226" y="74"/>
                    <a:pt x="2226" y="74"/>
                  </a:cubicBezTo>
                  <a:cubicBezTo>
                    <a:pt x="2230" y="74"/>
                    <a:pt x="2234" y="78"/>
                    <a:pt x="2234" y="82"/>
                  </a:cubicBezTo>
                  <a:cubicBezTo>
                    <a:pt x="2234" y="82"/>
                    <a:pt x="2234" y="82"/>
                    <a:pt x="2234" y="82"/>
                  </a:cubicBezTo>
                  <a:cubicBezTo>
                    <a:pt x="2234" y="196"/>
                    <a:pt x="2234" y="196"/>
                    <a:pt x="2234" y="196"/>
                  </a:cubicBezTo>
                  <a:cubicBezTo>
                    <a:pt x="2234" y="213"/>
                    <a:pt x="2220" y="227"/>
                    <a:pt x="2203" y="227"/>
                  </a:cubicBezTo>
                  <a:cubicBezTo>
                    <a:pt x="2203" y="227"/>
                    <a:pt x="2203" y="227"/>
                    <a:pt x="2203" y="227"/>
                  </a:cubicBezTo>
                  <a:cubicBezTo>
                    <a:pt x="31" y="227"/>
                    <a:pt x="31" y="227"/>
                    <a:pt x="31" y="227"/>
                  </a:cubicBezTo>
                  <a:close/>
                </a:path>
              </a:pathLst>
            </a:custGeom>
            <a:solidFill>
              <a:srgbClr val="C3C5D9"/>
            </a:solidFill>
            <a:ln>
              <a:noFill/>
            </a:ln>
            <a:extLst>
              <a:ext uri="{91240B29-F687-4F45-9708-019B960494DF}">
                <a14:hiddenLine xmlns:a14="http://schemas.microsoft.com/office/drawing/2010/main" xmlns="" w="9525">
                  <a:solidFill>
                    <a:srgbClr val="000000"/>
                  </a:solidFill>
                  <a:round/>
                  <a:headEnd/>
                  <a:tailEnd/>
                </a14:hiddenLine>
              </a:ext>
            </a:extLst>
          </p:spPr>
          <p:txBody>
            <a:bodyPr lIns="126000" tIns="82800" rIns="126000" anchor="ctr" anchorCtr="0"/>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r>
                <a:rPr lang="en-US" altLang="en-US" sz="1400" b="1" dirty="0">
                  <a:solidFill>
                    <a:srgbClr val="00285F"/>
                  </a:solidFill>
                </a:rPr>
                <a:t>Grid Management and Business Interfaces</a:t>
              </a:r>
              <a:r>
                <a:rPr lang="en-US" altLang="en-US" sz="1800" dirty="0">
                  <a:solidFill>
                    <a:srgbClr val="007DC3"/>
                  </a:solidFill>
                </a:rPr>
                <a:t> </a:t>
              </a:r>
            </a:p>
          </p:txBody>
        </p:sp>
        <p:grpSp>
          <p:nvGrpSpPr>
            <p:cNvPr id="9" name="Group 8"/>
            <p:cNvGrpSpPr/>
            <p:nvPr/>
          </p:nvGrpSpPr>
          <p:grpSpPr>
            <a:xfrm>
              <a:off x="1463358" y="1894233"/>
              <a:ext cx="1244751" cy="362658"/>
              <a:chOff x="371476" y="1774117"/>
              <a:chExt cx="1323385" cy="423539"/>
            </a:xfrm>
          </p:grpSpPr>
          <p:sp>
            <p:nvSpPr>
              <p:cNvPr id="6" name="Freeform 3"/>
              <p:cNvSpPr>
                <a:spLocks noChangeAspect="1" noEditPoints="1"/>
              </p:cNvSpPr>
              <p:nvPr/>
            </p:nvSpPr>
            <p:spPr bwMode="auto">
              <a:xfrm>
                <a:off x="819944" y="1834842"/>
                <a:ext cx="428937" cy="341585"/>
              </a:xfrm>
              <a:custGeom>
                <a:avLst/>
                <a:gdLst>
                  <a:gd name="T0" fmla="*/ 410 w 418"/>
                  <a:gd name="T1" fmla="*/ 102 h 333"/>
                  <a:gd name="T2" fmla="*/ 418 w 418"/>
                  <a:gd name="T3" fmla="*/ 31 h 333"/>
                  <a:gd name="T4" fmla="*/ 31 w 418"/>
                  <a:gd name="T5" fmla="*/ 0 h 333"/>
                  <a:gd name="T6" fmla="*/ 0 w 418"/>
                  <a:gd name="T7" fmla="*/ 303 h 333"/>
                  <a:gd name="T8" fmla="*/ 388 w 418"/>
                  <a:gd name="T9" fmla="*/ 333 h 333"/>
                  <a:gd name="T10" fmla="*/ 418 w 418"/>
                  <a:gd name="T11" fmla="*/ 125 h 333"/>
                  <a:gd name="T12" fmla="*/ 402 w 418"/>
                  <a:gd name="T13" fmla="*/ 125 h 333"/>
                  <a:gd name="T14" fmla="*/ 18 w 418"/>
                  <a:gd name="T15" fmla="*/ 264 h 333"/>
                  <a:gd name="T16" fmla="*/ 402 w 418"/>
                  <a:gd name="T17" fmla="*/ 69 h 333"/>
                  <a:gd name="T18" fmla="*/ 353 w 418"/>
                  <a:gd name="T19" fmla="*/ 292 h 333"/>
                  <a:gd name="T20" fmla="*/ 390 w 418"/>
                  <a:gd name="T21" fmla="*/ 280 h 333"/>
                  <a:gd name="T22" fmla="*/ 402 w 418"/>
                  <a:gd name="T23" fmla="*/ 305 h 333"/>
                  <a:gd name="T24" fmla="*/ 365 w 418"/>
                  <a:gd name="T25" fmla="*/ 317 h 333"/>
                  <a:gd name="T26" fmla="*/ 353 w 418"/>
                  <a:gd name="T27" fmla="*/ 292 h 333"/>
                  <a:gd name="T28" fmla="*/ 297 w 418"/>
                  <a:gd name="T29" fmla="*/ 280 h 333"/>
                  <a:gd name="T30" fmla="*/ 335 w 418"/>
                  <a:gd name="T31" fmla="*/ 292 h 333"/>
                  <a:gd name="T32" fmla="*/ 323 w 418"/>
                  <a:gd name="T33" fmla="*/ 317 h 333"/>
                  <a:gd name="T34" fmla="*/ 286 w 418"/>
                  <a:gd name="T35" fmla="*/ 305 h 333"/>
                  <a:gd name="T36" fmla="*/ 218 w 418"/>
                  <a:gd name="T37" fmla="*/ 292 h 333"/>
                  <a:gd name="T38" fmla="*/ 256 w 418"/>
                  <a:gd name="T39" fmla="*/ 280 h 333"/>
                  <a:gd name="T40" fmla="*/ 268 w 418"/>
                  <a:gd name="T41" fmla="*/ 305 h 333"/>
                  <a:gd name="T42" fmla="*/ 230 w 418"/>
                  <a:gd name="T43" fmla="*/ 317 h 333"/>
                  <a:gd name="T44" fmla="*/ 218 w 418"/>
                  <a:gd name="T45" fmla="*/ 292 h 333"/>
                  <a:gd name="T46" fmla="*/ 163 w 418"/>
                  <a:gd name="T47" fmla="*/ 280 h 333"/>
                  <a:gd name="T48" fmla="*/ 200 w 418"/>
                  <a:gd name="T49" fmla="*/ 292 h 333"/>
                  <a:gd name="T50" fmla="*/ 189 w 418"/>
                  <a:gd name="T51" fmla="*/ 317 h 333"/>
                  <a:gd name="T52" fmla="*/ 151 w 418"/>
                  <a:gd name="T53" fmla="*/ 305 h 333"/>
                  <a:gd name="T54" fmla="*/ 84 w 418"/>
                  <a:gd name="T55" fmla="*/ 292 h 333"/>
                  <a:gd name="T56" fmla="*/ 121 w 418"/>
                  <a:gd name="T57" fmla="*/ 280 h 333"/>
                  <a:gd name="T58" fmla="*/ 133 w 418"/>
                  <a:gd name="T59" fmla="*/ 305 h 333"/>
                  <a:gd name="T60" fmla="*/ 96 w 418"/>
                  <a:gd name="T61" fmla="*/ 317 h 333"/>
                  <a:gd name="T62" fmla="*/ 84 w 418"/>
                  <a:gd name="T63" fmla="*/ 292 h 333"/>
                  <a:gd name="T64" fmla="*/ 54 w 418"/>
                  <a:gd name="T65" fmla="*/ 280 h 333"/>
                  <a:gd name="T66" fmla="*/ 66 w 418"/>
                  <a:gd name="T67" fmla="*/ 305 h 333"/>
                  <a:gd name="T68" fmla="*/ 28 w 418"/>
                  <a:gd name="T69" fmla="*/ 317 h 333"/>
                  <a:gd name="T70" fmla="*/ 17 w 418"/>
                  <a:gd name="T71" fmla="*/ 292 h 333"/>
                  <a:gd name="T72" fmla="*/ 65 w 418"/>
                  <a:gd name="T73" fmla="*/ 41 h 333"/>
                  <a:gd name="T74" fmla="*/ 28 w 418"/>
                  <a:gd name="T75" fmla="*/ 53 h 333"/>
                  <a:gd name="T76" fmla="*/ 16 w 418"/>
                  <a:gd name="T77" fmla="*/ 28 h 333"/>
                  <a:gd name="T78" fmla="*/ 54 w 418"/>
                  <a:gd name="T79" fmla="*/ 17 h 333"/>
                  <a:gd name="T80" fmla="*/ 65 w 418"/>
                  <a:gd name="T81" fmla="*/ 41 h 333"/>
                  <a:gd name="T82" fmla="*/ 121 w 418"/>
                  <a:gd name="T83" fmla="*/ 53 h 333"/>
                  <a:gd name="T84" fmla="*/ 84 w 418"/>
                  <a:gd name="T85" fmla="*/ 41 h 333"/>
                  <a:gd name="T86" fmla="*/ 95 w 418"/>
                  <a:gd name="T87" fmla="*/ 17 h 333"/>
                  <a:gd name="T88" fmla="*/ 133 w 418"/>
                  <a:gd name="T89" fmla="*/ 28 h 333"/>
                  <a:gd name="T90" fmla="*/ 200 w 418"/>
                  <a:gd name="T91" fmla="*/ 41 h 333"/>
                  <a:gd name="T92" fmla="*/ 162 w 418"/>
                  <a:gd name="T93" fmla="*/ 53 h 333"/>
                  <a:gd name="T94" fmla="*/ 151 w 418"/>
                  <a:gd name="T95" fmla="*/ 28 h 333"/>
                  <a:gd name="T96" fmla="*/ 188 w 418"/>
                  <a:gd name="T97" fmla="*/ 17 h 333"/>
                  <a:gd name="T98" fmla="*/ 200 w 418"/>
                  <a:gd name="T99" fmla="*/ 41 h 333"/>
                  <a:gd name="T100" fmla="*/ 256 w 418"/>
                  <a:gd name="T101" fmla="*/ 53 h 333"/>
                  <a:gd name="T102" fmla="*/ 218 w 418"/>
                  <a:gd name="T103" fmla="*/ 41 h 333"/>
                  <a:gd name="T104" fmla="*/ 230 w 418"/>
                  <a:gd name="T105" fmla="*/ 17 h 333"/>
                  <a:gd name="T106" fmla="*/ 267 w 418"/>
                  <a:gd name="T107" fmla="*/ 28 h 333"/>
                  <a:gd name="T108" fmla="*/ 335 w 418"/>
                  <a:gd name="T109" fmla="*/ 41 h 333"/>
                  <a:gd name="T110" fmla="*/ 297 w 418"/>
                  <a:gd name="T111" fmla="*/ 53 h 333"/>
                  <a:gd name="T112" fmla="*/ 285 w 418"/>
                  <a:gd name="T113" fmla="*/ 28 h 333"/>
                  <a:gd name="T114" fmla="*/ 323 w 418"/>
                  <a:gd name="T115" fmla="*/ 17 h 333"/>
                  <a:gd name="T116" fmla="*/ 335 w 418"/>
                  <a:gd name="T117" fmla="*/ 41 h 333"/>
                  <a:gd name="T118" fmla="*/ 390 w 418"/>
                  <a:gd name="T119" fmla="*/ 53 h 333"/>
                  <a:gd name="T120" fmla="*/ 353 w 418"/>
                  <a:gd name="T121" fmla="*/ 41 h 333"/>
                  <a:gd name="T122" fmla="*/ 364 w 418"/>
                  <a:gd name="T123" fmla="*/ 17 h 333"/>
                  <a:gd name="T124" fmla="*/ 402 w 418"/>
                  <a:gd name="T125" fmla="*/ 2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8" h="333">
                    <a:moveTo>
                      <a:pt x="402" y="94"/>
                    </a:moveTo>
                    <a:cubicBezTo>
                      <a:pt x="402" y="98"/>
                      <a:pt x="406" y="102"/>
                      <a:pt x="410" y="102"/>
                    </a:cubicBezTo>
                    <a:cubicBezTo>
                      <a:pt x="415" y="102"/>
                      <a:pt x="418" y="98"/>
                      <a:pt x="418" y="94"/>
                    </a:cubicBezTo>
                    <a:cubicBezTo>
                      <a:pt x="418" y="31"/>
                      <a:pt x="418" y="31"/>
                      <a:pt x="418" y="31"/>
                    </a:cubicBezTo>
                    <a:cubicBezTo>
                      <a:pt x="418" y="14"/>
                      <a:pt x="405" y="0"/>
                      <a:pt x="388" y="0"/>
                    </a:cubicBezTo>
                    <a:cubicBezTo>
                      <a:pt x="31" y="0"/>
                      <a:pt x="31" y="0"/>
                      <a:pt x="31" y="0"/>
                    </a:cubicBezTo>
                    <a:cubicBezTo>
                      <a:pt x="14" y="0"/>
                      <a:pt x="0" y="14"/>
                      <a:pt x="0" y="31"/>
                    </a:cubicBezTo>
                    <a:cubicBezTo>
                      <a:pt x="0" y="303"/>
                      <a:pt x="0" y="303"/>
                      <a:pt x="0" y="303"/>
                    </a:cubicBezTo>
                    <a:cubicBezTo>
                      <a:pt x="0" y="320"/>
                      <a:pt x="14" y="333"/>
                      <a:pt x="31" y="333"/>
                    </a:cubicBezTo>
                    <a:cubicBezTo>
                      <a:pt x="388" y="333"/>
                      <a:pt x="388" y="333"/>
                      <a:pt x="388" y="333"/>
                    </a:cubicBezTo>
                    <a:cubicBezTo>
                      <a:pt x="405" y="333"/>
                      <a:pt x="418" y="320"/>
                      <a:pt x="418" y="303"/>
                    </a:cubicBezTo>
                    <a:cubicBezTo>
                      <a:pt x="418" y="125"/>
                      <a:pt x="418" y="125"/>
                      <a:pt x="418" y="125"/>
                    </a:cubicBezTo>
                    <a:cubicBezTo>
                      <a:pt x="418" y="121"/>
                      <a:pt x="415" y="117"/>
                      <a:pt x="410" y="117"/>
                    </a:cubicBezTo>
                    <a:cubicBezTo>
                      <a:pt x="406" y="117"/>
                      <a:pt x="402" y="121"/>
                      <a:pt x="402" y="125"/>
                    </a:cubicBezTo>
                    <a:cubicBezTo>
                      <a:pt x="402" y="264"/>
                      <a:pt x="402" y="264"/>
                      <a:pt x="402" y="264"/>
                    </a:cubicBezTo>
                    <a:cubicBezTo>
                      <a:pt x="18" y="264"/>
                      <a:pt x="18" y="264"/>
                      <a:pt x="18" y="264"/>
                    </a:cubicBezTo>
                    <a:cubicBezTo>
                      <a:pt x="18" y="69"/>
                      <a:pt x="18" y="69"/>
                      <a:pt x="18" y="69"/>
                    </a:cubicBezTo>
                    <a:cubicBezTo>
                      <a:pt x="402" y="69"/>
                      <a:pt x="402" y="69"/>
                      <a:pt x="402" y="69"/>
                    </a:cubicBezTo>
                    <a:lnTo>
                      <a:pt x="402" y="94"/>
                    </a:lnTo>
                    <a:close/>
                    <a:moveTo>
                      <a:pt x="353" y="292"/>
                    </a:moveTo>
                    <a:cubicBezTo>
                      <a:pt x="353" y="286"/>
                      <a:pt x="358" y="280"/>
                      <a:pt x="365" y="280"/>
                    </a:cubicBezTo>
                    <a:cubicBezTo>
                      <a:pt x="390" y="280"/>
                      <a:pt x="390" y="280"/>
                      <a:pt x="390" y="280"/>
                    </a:cubicBezTo>
                    <a:cubicBezTo>
                      <a:pt x="397" y="280"/>
                      <a:pt x="402" y="286"/>
                      <a:pt x="402" y="292"/>
                    </a:cubicBezTo>
                    <a:cubicBezTo>
                      <a:pt x="402" y="305"/>
                      <a:pt x="402" y="305"/>
                      <a:pt x="402" y="305"/>
                    </a:cubicBezTo>
                    <a:cubicBezTo>
                      <a:pt x="402" y="312"/>
                      <a:pt x="397" y="317"/>
                      <a:pt x="390" y="317"/>
                    </a:cubicBezTo>
                    <a:cubicBezTo>
                      <a:pt x="365" y="317"/>
                      <a:pt x="365" y="317"/>
                      <a:pt x="365" y="317"/>
                    </a:cubicBezTo>
                    <a:cubicBezTo>
                      <a:pt x="358" y="317"/>
                      <a:pt x="353" y="312"/>
                      <a:pt x="353" y="305"/>
                    </a:cubicBezTo>
                    <a:lnTo>
                      <a:pt x="353" y="292"/>
                    </a:lnTo>
                    <a:close/>
                    <a:moveTo>
                      <a:pt x="286" y="292"/>
                    </a:moveTo>
                    <a:cubicBezTo>
                      <a:pt x="286" y="286"/>
                      <a:pt x="291" y="280"/>
                      <a:pt x="297" y="280"/>
                    </a:cubicBezTo>
                    <a:cubicBezTo>
                      <a:pt x="323" y="280"/>
                      <a:pt x="323" y="280"/>
                      <a:pt x="323" y="280"/>
                    </a:cubicBezTo>
                    <a:cubicBezTo>
                      <a:pt x="330" y="280"/>
                      <a:pt x="335" y="286"/>
                      <a:pt x="335" y="292"/>
                    </a:cubicBezTo>
                    <a:cubicBezTo>
                      <a:pt x="335" y="305"/>
                      <a:pt x="335" y="305"/>
                      <a:pt x="335" y="305"/>
                    </a:cubicBezTo>
                    <a:cubicBezTo>
                      <a:pt x="335" y="312"/>
                      <a:pt x="330" y="317"/>
                      <a:pt x="323" y="317"/>
                    </a:cubicBezTo>
                    <a:cubicBezTo>
                      <a:pt x="297" y="317"/>
                      <a:pt x="297" y="317"/>
                      <a:pt x="297" y="317"/>
                    </a:cubicBezTo>
                    <a:cubicBezTo>
                      <a:pt x="291" y="317"/>
                      <a:pt x="286" y="312"/>
                      <a:pt x="286" y="305"/>
                    </a:cubicBezTo>
                    <a:lnTo>
                      <a:pt x="286" y="292"/>
                    </a:lnTo>
                    <a:close/>
                    <a:moveTo>
                      <a:pt x="218" y="292"/>
                    </a:moveTo>
                    <a:cubicBezTo>
                      <a:pt x="218" y="286"/>
                      <a:pt x="224" y="280"/>
                      <a:pt x="230" y="280"/>
                    </a:cubicBezTo>
                    <a:cubicBezTo>
                      <a:pt x="256" y="280"/>
                      <a:pt x="256" y="280"/>
                      <a:pt x="256" y="280"/>
                    </a:cubicBezTo>
                    <a:cubicBezTo>
                      <a:pt x="262" y="280"/>
                      <a:pt x="268" y="286"/>
                      <a:pt x="268" y="292"/>
                    </a:cubicBezTo>
                    <a:cubicBezTo>
                      <a:pt x="268" y="305"/>
                      <a:pt x="268" y="305"/>
                      <a:pt x="268" y="305"/>
                    </a:cubicBezTo>
                    <a:cubicBezTo>
                      <a:pt x="268" y="312"/>
                      <a:pt x="262" y="317"/>
                      <a:pt x="256" y="317"/>
                    </a:cubicBezTo>
                    <a:cubicBezTo>
                      <a:pt x="230" y="317"/>
                      <a:pt x="230" y="317"/>
                      <a:pt x="230" y="317"/>
                    </a:cubicBezTo>
                    <a:cubicBezTo>
                      <a:pt x="224" y="317"/>
                      <a:pt x="218" y="312"/>
                      <a:pt x="218" y="305"/>
                    </a:cubicBezTo>
                    <a:lnTo>
                      <a:pt x="218" y="292"/>
                    </a:lnTo>
                    <a:close/>
                    <a:moveTo>
                      <a:pt x="151" y="292"/>
                    </a:moveTo>
                    <a:cubicBezTo>
                      <a:pt x="151" y="286"/>
                      <a:pt x="156" y="280"/>
                      <a:pt x="163" y="280"/>
                    </a:cubicBezTo>
                    <a:cubicBezTo>
                      <a:pt x="189" y="280"/>
                      <a:pt x="189" y="280"/>
                      <a:pt x="189" y="280"/>
                    </a:cubicBezTo>
                    <a:cubicBezTo>
                      <a:pt x="195" y="280"/>
                      <a:pt x="200" y="286"/>
                      <a:pt x="200" y="292"/>
                    </a:cubicBezTo>
                    <a:cubicBezTo>
                      <a:pt x="200" y="305"/>
                      <a:pt x="200" y="305"/>
                      <a:pt x="200" y="305"/>
                    </a:cubicBezTo>
                    <a:cubicBezTo>
                      <a:pt x="200" y="312"/>
                      <a:pt x="195" y="317"/>
                      <a:pt x="189" y="317"/>
                    </a:cubicBezTo>
                    <a:cubicBezTo>
                      <a:pt x="163" y="317"/>
                      <a:pt x="163" y="317"/>
                      <a:pt x="163" y="317"/>
                    </a:cubicBezTo>
                    <a:cubicBezTo>
                      <a:pt x="156" y="317"/>
                      <a:pt x="151" y="312"/>
                      <a:pt x="151" y="305"/>
                    </a:cubicBezTo>
                    <a:lnTo>
                      <a:pt x="151" y="292"/>
                    </a:lnTo>
                    <a:close/>
                    <a:moveTo>
                      <a:pt x="84" y="292"/>
                    </a:moveTo>
                    <a:cubicBezTo>
                      <a:pt x="84" y="286"/>
                      <a:pt x="89" y="280"/>
                      <a:pt x="96" y="280"/>
                    </a:cubicBezTo>
                    <a:cubicBezTo>
                      <a:pt x="121" y="280"/>
                      <a:pt x="121" y="280"/>
                      <a:pt x="121" y="280"/>
                    </a:cubicBezTo>
                    <a:cubicBezTo>
                      <a:pt x="128" y="280"/>
                      <a:pt x="133" y="286"/>
                      <a:pt x="133" y="292"/>
                    </a:cubicBezTo>
                    <a:cubicBezTo>
                      <a:pt x="133" y="305"/>
                      <a:pt x="133" y="305"/>
                      <a:pt x="133" y="305"/>
                    </a:cubicBezTo>
                    <a:cubicBezTo>
                      <a:pt x="133" y="312"/>
                      <a:pt x="128" y="317"/>
                      <a:pt x="121" y="317"/>
                    </a:cubicBezTo>
                    <a:cubicBezTo>
                      <a:pt x="96" y="317"/>
                      <a:pt x="96" y="317"/>
                      <a:pt x="96" y="317"/>
                    </a:cubicBezTo>
                    <a:cubicBezTo>
                      <a:pt x="89" y="317"/>
                      <a:pt x="84" y="312"/>
                      <a:pt x="84" y="305"/>
                    </a:cubicBezTo>
                    <a:lnTo>
                      <a:pt x="84" y="292"/>
                    </a:lnTo>
                    <a:close/>
                    <a:moveTo>
                      <a:pt x="28" y="280"/>
                    </a:moveTo>
                    <a:cubicBezTo>
                      <a:pt x="54" y="280"/>
                      <a:pt x="54" y="280"/>
                      <a:pt x="54" y="280"/>
                    </a:cubicBezTo>
                    <a:cubicBezTo>
                      <a:pt x="61" y="280"/>
                      <a:pt x="66" y="286"/>
                      <a:pt x="66" y="292"/>
                    </a:cubicBezTo>
                    <a:cubicBezTo>
                      <a:pt x="66" y="305"/>
                      <a:pt x="66" y="305"/>
                      <a:pt x="66" y="305"/>
                    </a:cubicBezTo>
                    <a:cubicBezTo>
                      <a:pt x="66" y="312"/>
                      <a:pt x="61" y="317"/>
                      <a:pt x="54" y="317"/>
                    </a:cubicBezTo>
                    <a:cubicBezTo>
                      <a:pt x="28" y="317"/>
                      <a:pt x="28" y="317"/>
                      <a:pt x="28" y="317"/>
                    </a:cubicBezTo>
                    <a:cubicBezTo>
                      <a:pt x="22" y="317"/>
                      <a:pt x="17" y="312"/>
                      <a:pt x="17" y="305"/>
                    </a:cubicBezTo>
                    <a:cubicBezTo>
                      <a:pt x="17" y="292"/>
                      <a:pt x="17" y="292"/>
                      <a:pt x="17" y="292"/>
                    </a:cubicBezTo>
                    <a:cubicBezTo>
                      <a:pt x="17" y="286"/>
                      <a:pt x="22" y="280"/>
                      <a:pt x="28" y="280"/>
                    </a:cubicBezTo>
                    <a:close/>
                    <a:moveTo>
                      <a:pt x="65" y="41"/>
                    </a:moveTo>
                    <a:cubicBezTo>
                      <a:pt x="65" y="48"/>
                      <a:pt x="60" y="53"/>
                      <a:pt x="54" y="53"/>
                    </a:cubicBezTo>
                    <a:cubicBezTo>
                      <a:pt x="28" y="53"/>
                      <a:pt x="28" y="53"/>
                      <a:pt x="28" y="53"/>
                    </a:cubicBezTo>
                    <a:cubicBezTo>
                      <a:pt x="22" y="53"/>
                      <a:pt x="16" y="48"/>
                      <a:pt x="16" y="41"/>
                    </a:cubicBezTo>
                    <a:cubicBezTo>
                      <a:pt x="16" y="28"/>
                      <a:pt x="16" y="28"/>
                      <a:pt x="16" y="28"/>
                    </a:cubicBezTo>
                    <a:cubicBezTo>
                      <a:pt x="16" y="22"/>
                      <a:pt x="22" y="17"/>
                      <a:pt x="28" y="17"/>
                    </a:cubicBezTo>
                    <a:cubicBezTo>
                      <a:pt x="54" y="17"/>
                      <a:pt x="54" y="17"/>
                      <a:pt x="54" y="17"/>
                    </a:cubicBezTo>
                    <a:cubicBezTo>
                      <a:pt x="60" y="17"/>
                      <a:pt x="65" y="22"/>
                      <a:pt x="65" y="28"/>
                    </a:cubicBezTo>
                    <a:lnTo>
                      <a:pt x="65" y="41"/>
                    </a:lnTo>
                    <a:close/>
                    <a:moveTo>
                      <a:pt x="133" y="41"/>
                    </a:moveTo>
                    <a:cubicBezTo>
                      <a:pt x="133" y="48"/>
                      <a:pt x="128" y="53"/>
                      <a:pt x="121" y="53"/>
                    </a:cubicBezTo>
                    <a:cubicBezTo>
                      <a:pt x="95" y="53"/>
                      <a:pt x="95" y="53"/>
                      <a:pt x="95" y="53"/>
                    </a:cubicBezTo>
                    <a:cubicBezTo>
                      <a:pt x="89" y="53"/>
                      <a:pt x="84" y="48"/>
                      <a:pt x="84" y="41"/>
                    </a:cubicBezTo>
                    <a:cubicBezTo>
                      <a:pt x="84" y="28"/>
                      <a:pt x="84" y="28"/>
                      <a:pt x="84" y="28"/>
                    </a:cubicBezTo>
                    <a:cubicBezTo>
                      <a:pt x="84" y="22"/>
                      <a:pt x="89" y="17"/>
                      <a:pt x="95" y="17"/>
                    </a:cubicBezTo>
                    <a:cubicBezTo>
                      <a:pt x="121" y="17"/>
                      <a:pt x="121" y="17"/>
                      <a:pt x="121" y="17"/>
                    </a:cubicBezTo>
                    <a:cubicBezTo>
                      <a:pt x="128" y="17"/>
                      <a:pt x="133" y="22"/>
                      <a:pt x="133" y="28"/>
                    </a:cubicBezTo>
                    <a:lnTo>
                      <a:pt x="133" y="41"/>
                    </a:lnTo>
                    <a:close/>
                    <a:moveTo>
                      <a:pt x="200" y="41"/>
                    </a:moveTo>
                    <a:cubicBezTo>
                      <a:pt x="200" y="48"/>
                      <a:pt x="195" y="53"/>
                      <a:pt x="188" y="53"/>
                    </a:cubicBezTo>
                    <a:cubicBezTo>
                      <a:pt x="162" y="53"/>
                      <a:pt x="162" y="53"/>
                      <a:pt x="162" y="53"/>
                    </a:cubicBezTo>
                    <a:cubicBezTo>
                      <a:pt x="156" y="53"/>
                      <a:pt x="151" y="48"/>
                      <a:pt x="151" y="41"/>
                    </a:cubicBezTo>
                    <a:cubicBezTo>
                      <a:pt x="151" y="28"/>
                      <a:pt x="151" y="28"/>
                      <a:pt x="151" y="28"/>
                    </a:cubicBezTo>
                    <a:cubicBezTo>
                      <a:pt x="151" y="22"/>
                      <a:pt x="156" y="17"/>
                      <a:pt x="162" y="17"/>
                    </a:cubicBezTo>
                    <a:cubicBezTo>
                      <a:pt x="188" y="17"/>
                      <a:pt x="188" y="17"/>
                      <a:pt x="188" y="17"/>
                    </a:cubicBezTo>
                    <a:cubicBezTo>
                      <a:pt x="195" y="17"/>
                      <a:pt x="200" y="22"/>
                      <a:pt x="200" y="28"/>
                    </a:cubicBezTo>
                    <a:lnTo>
                      <a:pt x="200" y="41"/>
                    </a:lnTo>
                    <a:close/>
                    <a:moveTo>
                      <a:pt x="267" y="41"/>
                    </a:moveTo>
                    <a:cubicBezTo>
                      <a:pt x="267" y="48"/>
                      <a:pt x="262" y="53"/>
                      <a:pt x="256" y="53"/>
                    </a:cubicBezTo>
                    <a:cubicBezTo>
                      <a:pt x="230" y="53"/>
                      <a:pt x="230" y="53"/>
                      <a:pt x="230" y="53"/>
                    </a:cubicBezTo>
                    <a:cubicBezTo>
                      <a:pt x="223" y="53"/>
                      <a:pt x="218" y="48"/>
                      <a:pt x="218" y="41"/>
                    </a:cubicBezTo>
                    <a:cubicBezTo>
                      <a:pt x="218" y="28"/>
                      <a:pt x="218" y="28"/>
                      <a:pt x="218" y="28"/>
                    </a:cubicBezTo>
                    <a:cubicBezTo>
                      <a:pt x="218" y="22"/>
                      <a:pt x="223" y="17"/>
                      <a:pt x="230" y="17"/>
                    </a:cubicBezTo>
                    <a:cubicBezTo>
                      <a:pt x="256" y="17"/>
                      <a:pt x="256" y="17"/>
                      <a:pt x="256" y="17"/>
                    </a:cubicBezTo>
                    <a:cubicBezTo>
                      <a:pt x="262" y="17"/>
                      <a:pt x="267" y="22"/>
                      <a:pt x="267" y="28"/>
                    </a:cubicBezTo>
                    <a:lnTo>
                      <a:pt x="267" y="41"/>
                    </a:lnTo>
                    <a:close/>
                    <a:moveTo>
                      <a:pt x="335" y="41"/>
                    </a:moveTo>
                    <a:cubicBezTo>
                      <a:pt x="335" y="48"/>
                      <a:pt x="329" y="53"/>
                      <a:pt x="323" y="53"/>
                    </a:cubicBezTo>
                    <a:cubicBezTo>
                      <a:pt x="297" y="53"/>
                      <a:pt x="297" y="53"/>
                      <a:pt x="297" y="53"/>
                    </a:cubicBezTo>
                    <a:cubicBezTo>
                      <a:pt x="291" y="53"/>
                      <a:pt x="285" y="48"/>
                      <a:pt x="285" y="41"/>
                    </a:cubicBezTo>
                    <a:cubicBezTo>
                      <a:pt x="285" y="28"/>
                      <a:pt x="285" y="28"/>
                      <a:pt x="285" y="28"/>
                    </a:cubicBezTo>
                    <a:cubicBezTo>
                      <a:pt x="285" y="22"/>
                      <a:pt x="291" y="17"/>
                      <a:pt x="297" y="17"/>
                    </a:cubicBezTo>
                    <a:cubicBezTo>
                      <a:pt x="323" y="17"/>
                      <a:pt x="323" y="17"/>
                      <a:pt x="323" y="17"/>
                    </a:cubicBezTo>
                    <a:cubicBezTo>
                      <a:pt x="329" y="17"/>
                      <a:pt x="335" y="22"/>
                      <a:pt x="335" y="28"/>
                    </a:cubicBezTo>
                    <a:lnTo>
                      <a:pt x="335" y="41"/>
                    </a:lnTo>
                    <a:close/>
                    <a:moveTo>
                      <a:pt x="402" y="41"/>
                    </a:moveTo>
                    <a:cubicBezTo>
                      <a:pt x="402" y="48"/>
                      <a:pt x="397" y="53"/>
                      <a:pt x="390" y="53"/>
                    </a:cubicBezTo>
                    <a:cubicBezTo>
                      <a:pt x="364" y="53"/>
                      <a:pt x="364" y="53"/>
                      <a:pt x="364" y="53"/>
                    </a:cubicBezTo>
                    <a:cubicBezTo>
                      <a:pt x="358" y="53"/>
                      <a:pt x="353" y="48"/>
                      <a:pt x="353" y="41"/>
                    </a:cubicBezTo>
                    <a:cubicBezTo>
                      <a:pt x="353" y="28"/>
                      <a:pt x="353" y="28"/>
                      <a:pt x="353" y="28"/>
                    </a:cubicBezTo>
                    <a:cubicBezTo>
                      <a:pt x="353" y="22"/>
                      <a:pt x="358" y="17"/>
                      <a:pt x="364" y="17"/>
                    </a:cubicBezTo>
                    <a:cubicBezTo>
                      <a:pt x="390" y="17"/>
                      <a:pt x="390" y="17"/>
                      <a:pt x="390" y="17"/>
                    </a:cubicBezTo>
                    <a:cubicBezTo>
                      <a:pt x="397" y="17"/>
                      <a:pt x="402" y="22"/>
                      <a:pt x="402" y="28"/>
                    </a:cubicBezTo>
                    <a:lnTo>
                      <a:pt x="402" y="41"/>
                    </a:lnTo>
                    <a:close/>
                  </a:path>
                </a:pathLst>
              </a:custGeom>
              <a:solidFill>
                <a:srgbClr val="00A9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dirty="0"/>
              </a:p>
            </p:txBody>
          </p:sp>
          <p:sp>
            <p:nvSpPr>
              <p:cNvPr id="7" name="Freeform 4"/>
              <p:cNvSpPr>
                <a:spLocks noChangeAspect="1" noEditPoints="1"/>
              </p:cNvSpPr>
              <p:nvPr/>
            </p:nvSpPr>
            <p:spPr bwMode="auto">
              <a:xfrm>
                <a:off x="371476" y="1774117"/>
                <a:ext cx="373744" cy="382001"/>
              </a:xfrm>
              <a:custGeom>
                <a:avLst/>
                <a:gdLst>
                  <a:gd name="T0" fmla="*/ 227 w 364"/>
                  <a:gd name="T1" fmla="*/ 289 h 372"/>
                  <a:gd name="T2" fmla="*/ 219 w 364"/>
                  <a:gd name="T3" fmla="*/ 241 h 372"/>
                  <a:gd name="T4" fmla="*/ 303 w 364"/>
                  <a:gd name="T5" fmla="*/ 206 h 372"/>
                  <a:gd name="T6" fmla="*/ 303 w 364"/>
                  <a:gd name="T7" fmla="*/ 195 h 372"/>
                  <a:gd name="T8" fmla="*/ 279 w 364"/>
                  <a:gd name="T9" fmla="*/ 88 h 372"/>
                  <a:gd name="T10" fmla="*/ 287 w 364"/>
                  <a:gd name="T11" fmla="*/ 90 h 372"/>
                  <a:gd name="T12" fmla="*/ 312 w 364"/>
                  <a:gd name="T13" fmla="*/ 73 h 372"/>
                  <a:gd name="T14" fmla="*/ 312 w 364"/>
                  <a:gd name="T15" fmla="*/ 45 h 372"/>
                  <a:gd name="T16" fmla="*/ 259 w 364"/>
                  <a:gd name="T17" fmla="*/ 0 h 372"/>
                  <a:gd name="T18" fmla="*/ 234 w 364"/>
                  <a:gd name="T19" fmla="*/ 17 h 372"/>
                  <a:gd name="T20" fmla="*/ 230 w 364"/>
                  <a:gd name="T21" fmla="*/ 39 h 372"/>
                  <a:gd name="T22" fmla="*/ 124 w 364"/>
                  <a:gd name="T23" fmla="*/ 16 h 372"/>
                  <a:gd name="T24" fmla="*/ 81 w 364"/>
                  <a:gd name="T25" fmla="*/ 75 h 372"/>
                  <a:gd name="T26" fmla="*/ 96 w 364"/>
                  <a:gd name="T27" fmla="*/ 79 h 372"/>
                  <a:gd name="T28" fmla="*/ 286 w 364"/>
                  <a:gd name="T29" fmla="*/ 200 h 372"/>
                  <a:gd name="T30" fmla="*/ 159 w 364"/>
                  <a:gd name="T31" fmla="*/ 207 h 372"/>
                  <a:gd name="T32" fmla="*/ 133 w 364"/>
                  <a:gd name="T33" fmla="*/ 186 h 372"/>
                  <a:gd name="T34" fmla="*/ 86 w 364"/>
                  <a:gd name="T35" fmla="*/ 101 h 372"/>
                  <a:gd name="T36" fmla="*/ 78 w 364"/>
                  <a:gd name="T37" fmla="*/ 110 h 372"/>
                  <a:gd name="T38" fmla="*/ 145 w 364"/>
                  <a:gd name="T39" fmla="*/ 216 h 372"/>
                  <a:gd name="T40" fmla="*/ 24 w 364"/>
                  <a:gd name="T41" fmla="*/ 289 h 372"/>
                  <a:gd name="T42" fmla="*/ 0 w 364"/>
                  <a:gd name="T43" fmla="*/ 348 h 372"/>
                  <a:gd name="T44" fmla="*/ 340 w 364"/>
                  <a:gd name="T45" fmla="*/ 372 h 372"/>
                  <a:gd name="T46" fmla="*/ 364 w 364"/>
                  <a:gd name="T47" fmla="*/ 313 h 372"/>
                  <a:gd name="T48" fmla="*/ 245 w 364"/>
                  <a:gd name="T49" fmla="*/ 29 h 372"/>
                  <a:gd name="T50" fmla="*/ 259 w 364"/>
                  <a:gd name="T51" fmla="*/ 16 h 372"/>
                  <a:gd name="T52" fmla="*/ 301 w 364"/>
                  <a:gd name="T53" fmla="*/ 56 h 372"/>
                  <a:gd name="T54" fmla="*/ 301 w 364"/>
                  <a:gd name="T55" fmla="*/ 62 h 372"/>
                  <a:gd name="T56" fmla="*/ 287 w 364"/>
                  <a:gd name="T57" fmla="*/ 74 h 372"/>
                  <a:gd name="T58" fmla="*/ 281 w 364"/>
                  <a:gd name="T59" fmla="*/ 70 h 372"/>
                  <a:gd name="T60" fmla="*/ 271 w 364"/>
                  <a:gd name="T61" fmla="*/ 60 h 372"/>
                  <a:gd name="T62" fmla="*/ 245 w 364"/>
                  <a:gd name="T63" fmla="*/ 34 h 372"/>
                  <a:gd name="T64" fmla="*/ 245 w 364"/>
                  <a:gd name="T65" fmla="*/ 29 h 372"/>
                  <a:gd name="T66" fmla="*/ 240 w 364"/>
                  <a:gd name="T67" fmla="*/ 52 h 372"/>
                  <a:gd name="T68" fmla="*/ 183 w 364"/>
                  <a:gd name="T69" fmla="*/ 75 h 372"/>
                  <a:gd name="T70" fmla="*/ 252 w 364"/>
                  <a:gd name="T71" fmla="*/ 63 h 372"/>
                  <a:gd name="T72" fmla="*/ 221 w 364"/>
                  <a:gd name="T73" fmla="*/ 113 h 372"/>
                  <a:gd name="T74" fmla="*/ 232 w 364"/>
                  <a:gd name="T75" fmla="*/ 124 h 372"/>
                  <a:gd name="T76" fmla="*/ 243 w 364"/>
                  <a:gd name="T77" fmla="*/ 135 h 372"/>
                  <a:gd name="T78" fmla="*/ 158 w 364"/>
                  <a:gd name="T79" fmla="*/ 225 h 372"/>
                  <a:gd name="T80" fmla="*/ 210 w 364"/>
                  <a:gd name="T81" fmla="*/ 289 h 372"/>
                  <a:gd name="T82" fmla="*/ 158 w 364"/>
                  <a:gd name="T83" fmla="*/ 225 h 372"/>
                  <a:gd name="T84" fmla="*/ 340 w 364"/>
                  <a:gd name="T85" fmla="*/ 356 h 372"/>
                  <a:gd name="T86" fmla="*/ 16 w 364"/>
                  <a:gd name="T87" fmla="*/ 348 h 372"/>
                  <a:gd name="T88" fmla="*/ 24 w 364"/>
                  <a:gd name="T89" fmla="*/ 305 h 372"/>
                  <a:gd name="T90" fmla="*/ 118 w 364"/>
                  <a:gd name="T91" fmla="*/ 305 h 372"/>
                  <a:gd name="T92" fmla="*/ 222 w 364"/>
                  <a:gd name="T93" fmla="*/ 305 h 372"/>
                  <a:gd name="T94" fmla="*/ 222 w 364"/>
                  <a:gd name="T95" fmla="*/ 305 h 372"/>
                  <a:gd name="T96" fmla="*/ 348 w 364"/>
                  <a:gd name="T97" fmla="*/ 31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4" h="372">
                    <a:moveTo>
                      <a:pt x="340" y="289"/>
                    </a:moveTo>
                    <a:cubicBezTo>
                      <a:pt x="227" y="289"/>
                      <a:pt x="227" y="289"/>
                      <a:pt x="227" y="289"/>
                    </a:cubicBezTo>
                    <a:cubicBezTo>
                      <a:pt x="206" y="240"/>
                      <a:pt x="206" y="240"/>
                      <a:pt x="206" y="240"/>
                    </a:cubicBezTo>
                    <a:cubicBezTo>
                      <a:pt x="210" y="241"/>
                      <a:pt x="214" y="241"/>
                      <a:pt x="219" y="241"/>
                    </a:cubicBezTo>
                    <a:cubicBezTo>
                      <a:pt x="219" y="241"/>
                      <a:pt x="219" y="241"/>
                      <a:pt x="219" y="241"/>
                    </a:cubicBezTo>
                    <a:cubicBezTo>
                      <a:pt x="253" y="241"/>
                      <a:pt x="283" y="226"/>
                      <a:pt x="303" y="206"/>
                    </a:cubicBezTo>
                    <a:cubicBezTo>
                      <a:pt x="304" y="205"/>
                      <a:pt x="305" y="203"/>
                      <a:pt x="305" y="201"/>
                    </a:cubicBezTo>
                    <a:cubicBezTo>
                      <a:pt x="305" y="198"/>
                      <a:pt x="304" y="196"/>
                      <a:pt x="303" y="195"/>
                    </a:cubicBezTo>
                    <a:cubicBezTo>
                      <a:pt x="255" y="147"/>
                      <a:pt x="255" y="147"/>
                      <a:pt x="255" y="147"/>
                    </a:cubicBezTo>
                    <a:cubicBezTo>
                      <a:pt x="279" y="88"/>
                      <a:pt x="279" y="88"/>
                      <a:pt x="279" y="88"/>
                    </a:cubicBezTo>
                    <a:cubicBezTo>
                      <a:pt x="282" y="90"/>
                      <a:pt x="284" y="90"/>
                      <a:pt x="287" y="90"/>
                    </a:cubicBezTo>
                    <a:cubicBezTo>
                      <a:pt x="287" y="90"/>
                      <a:pt x="287" y="90"/>
                      <a:pt x="287" y="90"/>
                    </a:cubicBezTo>
                    <a:cubicBezTo>
                      <a:pt x="292" y="90"/>
                      <a:pt x="297" y="88"/>
                      <a:pt x="301" y="84"/>
                    </a:cubicBezTo>
                    <a:cubicBezTo>
                      <a:pt x="312" y="73"/>
                      <a:pt x="312" y="73"/>
                      <a:pt x="312" y="73"/>
                    </a:cubicBezTo>
                    <a:cubicBezTo>
                      <a:pt x="316" y="69"/>
                      <a:pt x="318" y="64"/>
                      <a:pt x="318" y="59"/>
                    </a:cubicBezTo>
                    <a:cubicBezTo>
                      <a:pt x="318" y="54"/>
                      <a:pt x="316" y="49"/>
                      <a:pt x="312" y="45"/>
                    </a:cubicBezTo>
                    <a:cubicBezTo>
                      <a:pt x="273" y="6"/>
                      <a:pt x="273" y="6"/>
                      <a:pt x="273" y="6"/>
                    </a:cubicBezTo>
                    <a:cubicBezTo>
                      <a:pt x="269" y="2"/>
                      <a:pt x="264" y="0"/>
                      <a:pt x="259" y="0"/>
                    </a:cubicBezTo>
                    <a:cubicBezTo>
                      <a:pt x="254" y="0"/>
                      <a:pt x="249" y="2"/>
                      <a:pt x="245" y="6"/>
                    </a:cubicBezTo>
                    <a:cubicBezTo>
                      <a:pt x="234" y="17"/>
                      <a:pt x="234" y="17"/>
                      <a:pt x="234" y="17"/>
                    </a:cubicBezTo>
                    <a:cubicBezTo>
                      <a:pt x="230" y="21"/>
                      <a:pt x="228" y="26"/>
                      <a:pt x="228" y="31"/>
                    </a:cubicBezTo>
                    <a:cubicBezTo>
                      <a:pt x="228" y="34"/>
                      <a:pt x="229" y="36"/>
                      <a:pt x="230" y="39"/>
                    </a:cubicBezTo>
                    <a:cubicBezTo>
                      <a:pt x="171" y="63"/>
                      <a:pt x="171" y="63"/>
                      <a:pt x="171" y="63"/>
                    </a:cubicBezTo>
                    <a:cubicBezTo>
                      <a:pt x="124" y="16"/>
                      <a:pt x="124" y="16"/>
                      <a:pt x="124" y="16"/>
                    </a:cubicBezTo>
                    <a:cubicBezTo>
                      <a:pt x="121" y="13"/>
                      <a:pt x="116" y="13"/>
                      <a:pt x="113" y="16"/>
                    </a:cubicBezTo>
                    <a:cubicBezTo>
                      <a:pt x="97" y="31"/>
                      <a:pt x="86" y="53"/>
                      <a:pt x="81" y="75"/>
                    </a:cubicBezTo>
                    <a:cubicBezTo>
                      <a:pt x="80" y="80"/>
                      <a:pt x="82" y="84"/>
                      <a:pt x="86" y="85"/>
                    </a:cubicBezTo>
                    <a:cubicBezTo>
                      <a:pt x="91" y="86"/>
                      <a:pt x="95" y="84"/>
                      <a:pt x="96" y="79"/>
                    </a:cubicBezTo>
                    <a:cubicBezTo>
                      <a:pt x="100" y="63"/>
                      <a:pt x="107" y="45"/>
                      <a:pt x="119" y="33"/>
                    </a:cubicBezTo>
                    <a:cubicBezTo>
                      <a:pt x="286" y="200"/>
                      <a:pt x="286" y="200"/>
                      <a:pt x="286" y="200"/>
                    </a:cubicBezTo>
                    <a:cubicBezTo>
                      <a:pt x="269" y="215"/>
                      <a:pt x="245" y="225"/>
                      <a:pt x="219" y="225"/>
                    </a:cubicBezTo>
                    <a:cubicBezTo>
                      <a:pt x="200" y="225"/>
                      <a:pt x="180" y="220"/>
                      <a:pt x="159" y="207"/>
                    </a:cubicBezTo>
                    <a:cubicBezTo>
                      <a:pt x="159" y="207"/>
                      <a:pt x="159" y="207"/>
                      <a:pt x="159" y="207"/>
                    </a:cubicBezTo>
                    <a:cubicBezTo>
                      <a:pt x="151" y="201"/>
                      <a:pt x="142" y="194"/>
                      <a:pt x="133" y="186"/>
                    </a:cubicBezTo>
                    <a:cubicBezTo>
                      <a:pt x="107" y="160"/>
                      <a:pt x="96" y="133"/>
                      <a:pt x="94" y="108"/>
                    </a:cubicBezTo>
                    <a:cubicBezTo>
                      <a:pt x="94" y="104"/>
                      <a:pt x="90" y="101"/>
                      <a:pt x="86" y="101"/>
                    </a:cubicBezTo>
                    <a:cubicBezTo>
                      <a:pt x="81" y="102"/>
                      <a:pt x="78" y="105"/>
                      <a:pt x="78" y="110"/>
                    </a:cubicBezTo>
                    <a:cubicBezTo>
                      <a:pt x="78" y="110"/>
                      <a:pt x="78" y="110"/>
                      <a:pt x="78" y="110"/>
                    </a:cubicBezTo>
                    <a:cubicBezTo>
                      <a:pt x="81" y="138"/>
                      <a:pt x="94" y="169"/>
                      <a:pt x="122" y="197"/>
                    </a:cubicBezTo>
                    <a:cubicBezTo>
                      <a:pt x="129" y="204"/>
                      <a:pt x="137" y="211"/>
                      <a:pt x="145" y="216"/>
                    </a:cubicBezTo>
                    <a:cubicBezTo>
                      <a:pt x="113" y="289"/>
                      <a:pt x="113" y="289"/>
                      <a:pt x="113" y="289"/>
                    </a:cubicBezTo>
                    <a:cubicBezTo>
                      <a:pt x="24" y="289"/>
                      <a:pt x="24" y="289"/>
                      <a:pt x="24" y="289"/>
                    </a:cubicBezTo>
                    <a:cubicBezTo>
                      <a:pt x="11" y="289"/>
                      <a:pt x="0" y="299"/>
                      <a:pt x="0" y="313"/>
                    </a:cubicBezTo>
                    <a:cubicBezTo>
                      <a:pt x="0" y="348"/>
                      <a:pt x="0" y="348"/>
                      <a:pt x="0" y="348"/>
                    </a:cubicBezTo>
                    <a:cubicBezTo>
                      <a:pt x="0" y="361"/>
                      <a:pt x="11" y="372"/>
                      <a:pt x="24" y="372"/>
                    </a:cubicBezTo>
                    <a:cubicBezTo>
                      <a:pt x="340" y="372"/>
                      <a:pt x="340" y="372"/>
                      <a:pt x="340" y="372"/>
                    </a:cubicBezTo>
                    <a:cubicBezTo>
                      <a:pt x="354" y="372"/>
                      <a:pt x="364" y="361"/>
                      <a:pt x="364" y="348"/>
                    </a:cubicBezTo>
                    <a:cubicBezTo>
                      <a:pt x="364" y="313"/>
                      <a:pt x="364" y="313"/>
                      <a:pt x="364" y="313"/>
                    </a:cubicBezTo>
                    <a:cubicBezTo>
                      <a:pt x="364" y="299"/>
                      <a:pt x="354" y="289"/>
                      <a:pt x="340" y="289"/>
                    </a:cubicBezTo>
                    <a:close/>
                    <a:moveTo>
                      <a:pt x="245" y="29"/>
                    </a:moveTo>
                    <a:cubicBezTo>
                      <a:pt x="256" y="17"/>
                      <a:pt x="256" y="17"/>
                      <a:pt x="256" y="17"/>
                    </a:cubicBezTo>
                    <a:cubicBezTo>
                      <a:pt x="257" y="16"/>
                      <a:pt x="258" y="16"/>
                      <a:pt x="259" y="16"/>
                    </a:cubicBezTo>
                    <a:cubicBezTo>
                      <a:pt x="260" y="16"/>
                      <a:pt x="261" y="16"/>
                      <a:pt x="262" y="17"/>
                    </a:cubicBezTo>
                    <a:cubicBezTo>
                      <a:pt x="301" y="56"/>
                      <a:pt x="301" y="56"/>
                      <a:pt x="301" y="56"/>
                    </a:cubicBezTo>
                    <a:cubicBezTo>
                      <a:pt x="302" y="57"/>
                      <a:pt x="302" y="58"/>
                      <a:pt x="302" y="59"/>
                    </a:cubicBezTo>
                    <a:cubicBezTo>
                      <a:pt x="302" y="60"/>
                      <a:pt x="302" y="61"/>
                      <a:pt x="301" y="62"/>
                    </a:cubicBezTo>
                    <a:cubicBezTo>
                      <a:pt x="289" y="73"/>
                      <a:pt x="289" y="73"/>
                      <a:pt x="289" y="73"/>
                    </a:cubicBezTo>
                    <a:cubicBezTo>
                      <a:pt x="289" y="74"/>
                      <a:pt x="288" y="74"/>
                      <a:pt x="287" y="74"/>
                    </a:cubicBezTo>
                    <a:cubicBezTo>
                      <a:pt x="286" y="74"/>
                      <a:pt x="285" y="74"/>
                      <a:pt x="284" y="73"/>
                    </a:cubicBezTo>
                    <a:cubicBezTo>
                      <a:pt x="281" y="70"/>
                      <a:pt x="281" y="70"/>
                      <a:pt x="281" y="70"/>
                    </a:cubicBezTo>
                    <a:cubicBezTo>
                      <a:pt x="281" y="70"/>
                      <a:pt x="281" y="70"/>
                      <a:pt x="281" y="70"/>
                    </a:cubicBezTo>
                    <a:cubicBezTo>
                      <a:pt x="271" y="60"/>
                      <a:pt x="271" y="60"/>
                      <a:pt x="271" y="60"/>
                    </a:cubicBezTo>
                    <a:cubicBezTo>
                      <a:pt x="271" y="60"/>
                      <a:pt x="271" y="60"/>
                      <a:pt x="271" y="60"/>
                    </a:cubicBezTo>
                    <a:cubicBezTo>
                      <a:pt x="245" y="34"/>
                      <a:pt x="245" y="34"/>
                      <a:pt x="245" y="34"/>
                    </a:cubicBezTo>
                    <a:cubicBezTo>
                      <a:pt x="244" y="33"/>
                      <a:pt x="244" y="32"/>
                      <a:pt x="244" y="31"/>
                    </a:cubicBezTo>
                    <a:cubicBezTo>
                      <a:pt x="244" y="30"/>
                      <a:pt x="244" y="29"/>
                      <a:pt x="245" y="29"/>
                    </a:cubicBezTo>
                    <a:close/>
                    <a:moveTo>
                      <a:pt x="183" y="75"/>
                    </a:moveTo>
                    <a:cubicBezTo>
                      <a:pt x="240" y="52"/>
                      <a:pt x="240" y="52"/>
                      <a:pt x="240" y="52"/>
                    </a:cubicBezTo>
                    <a:cubicBezTo>
                      <a:pt x="194" y="86"/>
                      <a:pt x="194" y="86"/>
                      <a:pt x="194" y="86"/>
                    </a:cubicBezTo>
                    <a:lnTo>
                      <a:pt x="183" y="75"/>
                    </a:lnTo>
                    <a:close/>
                    <a:moveTo>
                      <a:pt x="205" y="97"/>
                    </a:moveTo>
                    <a:cubicBezTo>
                      <a:pt x="252" y="63"/>
                      <a:pt x="252" y="63"/>
                      <a:pt x="252" y="63"/>
                    </a:cubicBezTo>
                    <a:cubicBezTo>
                      <a:pt x="255" y="66"/>
                      <a:pt x="255" y="66"/>
                      <a:pt x="255" y="66"/>
                    </a:cubicBezTo>
                    <a:cubicBezTo>
                      <a:pt x="221" y="113"/>
                      <a:pt x="221" y="113"/>
                      <a:pt x="221" y="113"/>
                    </a:cubicBezTo>
                    <a:lnTo>
                      <a:pt x="205" y="97"/>
                    </a:lnTo>
                    <a:close/>
                    <a:moveTo>
                      <a:pt x="232" y="124"/>
                    </a:moveTo>
                    <a:cubicBezTo>
                      <a:pt x="266" y="78"/>
                      <a:pt x="266" y="78"/>
                      <a:pt x="266" y="78"/>
                    </a:cubicBezTo>
                    <a:cubicBezTo>
                      <a:pt x="243" y="135"/>
                      <a:pt x="243" y="135"/>
                      <a:pt x="243" y="135"/>
                    </a:cubicBezTo>
                    <a:lnTo>
                      <a:pt x="232" y="124"/>
                    </a:lnTo>
                    <a:close/>
                    <a:moveTo>
                      <a:pt x="158" y="225"/>
                    </a:moveTo>
                    <a:cubicBezTo>
                      <a:pt x="168" y="230"/>
                      <a:pt x="177" y="234"/>
                      <a:pt x="187" y="236"/>
                    </a:cubicBezTo>
                    <a:cubicBezTo>
                      <a:pt x="210" y="289"/>
                      <a:pt x="210" y="289"/>
                      <a:pt x="210" y="289"/>
                    </a:cubicBezTo>
                    <a:cubicBezTo>
                      <a:pt x="130" y="289"/>
                      <a:pt x="130" y="289"/>
                      <a:pt x="130" y="289"/>
                    </a:cubicBezTo>
                    <a:lnTo>
                      <a:pt x="158" y="225"/>
                    </a:lnTo>
                    <a:close/>
                    <a:moveTo>
                      <a:pt x="348" y="348"/>
                    </a:moveTo>
                    <a:cubicBezTo>
                      <a:pt x="348" y="352"/>
                      <a:pt x="345" y="356"/>
                      <a:pt x="340" y="356"/>
                    </a:cubicBezTo>
                    <a:cubicBezTo>
                      <a:pt x="24" y="356"/>
                      <a:pt x="24" y="356"/>
                      <a:pt x="24" y="356"/>
                    </a:cubicBezTo>
                    <a:cubicBezTo>
                      <a:pt x="20" y="356"/>
                      <a:pt x="16" y="352"/>
                      <a:pt x="16" y="348"/>
                    </a:cubicBezTo>
                    <a:cubicBezTo>
                      <a:pt x="16" y="313"/>
                      <a:pt x="16" y="313"/>
                      <a:pt x="16" y="313"/>
                    </a:cubicBezTo>
                    <a:cubicBezTo>
                      <a:pt x="16" y="308"/>
                      <a:pt x="20" y="305"/>
                      <a:pt x="24" y="305"/>
                    </a:cubicBezTo>
                    <a:cubicBezTo>
                      <a:pt x="118" y="305"/>
                      <a:pt x="118" y="305"/>
                      <a:pt x="118" y="305"/>
                    </a:cubicBezTo>
                    <a:cubicBezTo>
                      <a:pt x="118" y="305"/>
                      <a:pt x="118" y="305"/>
                      <a:pt x="118" y="305"/>
                    </a:cubicBezTo>
                    <a:cubicBezTo>
                      <a:pt x="118" y="305"/>
                      <a:pt x="118" y="305"/>
                      <a:pt x="118" y="305"/>
                    </a:cubicBezTo>
                    <a:cubicBezTo>
                      <a:pt x="222" y="305"/>
                      <a:pt x="222" y="305"/>
                      <a:pt x="222" y="305"/>
                    </a:cubicBezTo>
                    <a:cubicBezTo>
                      <a:pt x="222" y="305"/>
                      <a:pt x="222" y="305"/>
                      <a:pt x="222" y="305"/>
                    </a:cubicBezTo>
                    <a:cubicBezTo>
                      <a:pt x="222" y="305"/>
                      <a:pt x="222" y="305"/>
                      <a:pt x="222" y="305"/>
                    </a:cubicBezTo>
                    <a:cubicBezTo>
                      <a:pt x="340" y="305"/>
                      <a:pt x="340" y="305"/>
                      <a:pt x="340" y="305"/>
                    </a:cubicBezTo>
                    <a:cubicBezTo>
                      <a:pt x="345" y="305"/>
                      <a:pt x="348" y="308"/>
                      <a:pt x="348" y="313"/>
                    </a:cubicBezTo>
                    <a:lnTo>
                      <a:pt x="348" y="348"/>
                    </a:lnTo>
                    <a:close/>
                  </a:path>
                </a:pathLst>
              </a:custGeom>
              <a:solidFill>
                <a:srgbClr val="00A9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dirty="0"/>
              </a:p>
            </p:txBody>
          </p:sp>
          <p:sp>
            <p:nvSpPr>
              <p:cNvPr id="8" name="Freeform 5"/>
              <p:cNvSpPr>
                <a:spLocks noChangeAspect="1" noEditPoints="1"/>
              </p:cNvSpPr>
              <p:nvPr/>
            </p:nvSpPr>
            <p:spPr bwMode="auto">
              <a:xfrm>
                <a:off x="1390650" y="1839122"/>
                <a:ext cx="304211" cy="358534"/>
              </a:xfrm>
              <a:custGeom>
                <a:avLst/>
                <a:gdLst>
                  <a:gd name="T0" fmla="*/ 288 w 296"/>
                  <a:gd name="T1" fmla="*/ 106 h 349"/>
                  <a:gd name="T2" fmla="*/ 296 w 296"/>
                  <a:gd name="T3" fmla="*/ 98 h 349"/>
                  <a:gd name="T4" fmla="*/ 296 w 296"/>
                  <a:gd name="T5" fmla="*/ 53 h 349"/>
                  <a:gd name="T6" fmla="*/ 148 w 296"/>
                  <a:gd name="T7" fmla="*/ 0 h 349"/>
                  <a:gd name="T8" fmla="*/ 0 w 296"/>
                  <a:gd name="T9" fmla="*/ 53 h 349"/>
                  <a:gd name="T10" fmla="*/ 0 w 296"/>
                  <a:gd name="T11" fmla="*/ 55 h 349"/>
                  <a:gd name="T12" fmla="*/ 0 w 296"/>
                  <a:gd name="T13" fmla="*/ 56 h 349"/>
                  <a:gd name="T14" fmla="*/ 0 w 296"/>
                  <a:gd name="T15" fmla="*/ 286 h 349"/>
                  <a:gd name="T16" fmla="*/ 148 w 296"/>
                  <a:gd name="T17" fmla="*/ 349 h 349"/>
                  <a:gd name="T18" fmla="*/ 296 w 296"/>
                  <a:gd name="T19" fmla="*/ 286 h 349"/>
                  <a:gd name="T20" fmla="*/ 296 w 296"/>
                  <a:gd name="T21" fmla="*/ 130 h 349"/>
                  <a:gd name="T22" fmla="*/ 288 w 296"/>
                  <a:gd name="T23" fmla="*/ 122 h 349"/>
                  <a:gd name="T24" fmla="*/ 280 w 296"/>
                  <a:gd name="T25" fmla="*/ 130 h 349"/>
                  <a:gd name="T26" fmla="*/ 280 w 296"/>
                  <a:gd name="T27" fmla="*/ 286 h 349"/>
                  <a:gd name="T28" fmla="*/ 148 w 296"/>
                  <a:gd name="T29" fmla="*/ 333 h 349"/>
                  <a:gd name="T30" fmla="*/ 16 w 296"/>
                  <a:gd name="T31" fmla="*/ 286 h 349"/>
                  <a:gd name="T32" fmla="*/ 16 w 296"/>
                  <a:gd name="T33" fmla="*/ 83 h 349"/>
                  <a:gd name="T34" fmla="*/ 148 w 296"/>
                  <a:gd name="T35" fmla="*/ 106 h 349"/>
                  <a:gd name="T36" fmla="*/ 280 w 296"/>
                  <a:gd name="T37" fmla="*/ 83 h 349"/>
                  <a:gd name="T38" fmla="*/ 280 w 296"/>
                  <a:gd name="T39" fmla="*/ 98 h 349"/>
                  <a:gd name="T40" fmla="*/ 288 w 296"/>
                  <a:gd name="T41" fmla="*/ 106 h 349"/>
                  <a:gd name="T42" fmla="*/ 148 w 296"/>
                  <a:gd name="T43" fmla="*/ 90 h 349"/>
                  <a:gd name="T44" fmla="*/ 16 w 296"/>
                  <a:gd name="T45" fmla="*/ 53 h 349"/>
                  <a:gd name="T46" fmla="*/ 148 w 296"/>
                  <a:gd name="T47" fmla="*/ 16 h 349"/>
                  <a:gd name="T48" fmla="*/ 280 w 296"/>
                  <a:gd name="T49" fmla="*/ 53 h 349"/>
                  <a:gd name="T50" fmla="*/ 148 w 296"/>
                  <a:gd name="T51" fmla="*/ 9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00A9D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dirty="0"/>
              </a:p>
            </p:txBody>
          </p:sp>
        </p:grpSp>
        <p:sp>
          <p:nvSpPr>
            <p:cNvPr id="17" name="Text Box 158"/>
            <p:cNvSpPr txBox="1">
              <a:spLocks noChangeArrowheads="1"/>
            </p:cNvSpPr>
            <p:nvPr/>
          </p:nvSpPr>
          <p:spPr bwMode="auto">
            <a:xfrm>
              <a:off x="8629797" y="1746174"/>
              <a:ext cx="2181271" cy="70756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ctr" eaLnBrk="1" hangingPunct="1"/>
              <a:r>
                <a:rPr lang="en-US" altLang="en-US" sz="1600" dirty="0">
                  <a:solidFill>
                    <a:schemeClr val="hlink"/>
                  </a:solidFill>
                  <a:latin typeface="+mn-lt"/>
                </a:rPr>
                <a:t>Video Delivery </a:t>
              </a:r>
              <a:br>
                <a:rPr lang="en-US" altLang="en-US" sz="1600" dirty="0">
                  <a:solidFill>
                    <a:schemeClr val="hlink"/>
                  </a:solidFill>
                  <a:latin typeface="+mn-lt"/>
                </a:rPr>
              </a:br>
              <a:r>
                <a:rPr lang="en-US" altLang="en-US" sz="1600" dirty="0">
                  <a:solidFill>
                    <a:schemeClr val="hlink"/>
                  </a:solidFill>
                  <a:latin typeface="+mn-lt"/>
                </a:rPr>
                <a:t>from storage to downstream client</a:t>
              </a:r>
            </a:p>
          </p:txBody>
        </p:sp>
      </p:grpSp>
      <p:sp>
        <p:nvSpPr>
          <p:cNvPr id="12" name="Content Placeholder 11"/>
          <p:cNvSpPr>
            <a:spLocks noGrp="1"/>
          </p:cNvSpPr>
          <p:nvPr>
            <p:ph sz="quarter" idx="12"/>
          </p:nvPr>
        </p:nvSpPr>
        <p:spPr>
          <a:xfrm>
            <a:off x="8335444" y="4771892"/>
            <a:ext cx="3329506" cy="1825302"/>
          </a:xfrm>
        </p:spPr>
        <p:txBody>
          <a:bodyPr/>
          <a:lstStyle/>
          <a:p>
            <a:r>
              <a:rPr lang="en-US" sz="1800" dirty="0"/>
              <a:t>No Single Point Of Failure</a:t>
            </a:r>
          </a:p>
          <a:p>
            <a:pPr lvl="1"/>
            <a:r>
              <a:rPr lang="en-US" sz="1600" dirty="0"/>
              <a:t>Disk or machine failure – no missing data</a:t>
            </a:r>
          </a:p>
          <a:p>
            <a:pPr lvl="1"/>
            <a:r>
              <a:rPr lang="en-US" sz="1600" dirty="0"/>
              <a:t>Fully resilient </a:t>
            </a:r>
          </a:p>
          <a:p>
            <a:pPr lvl="1"/>
            <a:r>
              <a:rPr lang="en-US" sz="1600" dirty="0"/>
              <a:t>Maintenance keeps cluster healthy and balanced.</a:t>
            </a:r>
          </a:p>
          <a:p>
            <a:endParaRPr lang="en-US" sz="1800" dirty="0"/>
          </a:p>
        </p:txBody>
      </p:sp>
      <p:sp>
        <p:nvSpPr>
          <p:cNvPr id="21506" name="Title 1"/>
          <p:cNvSpPr>
            <a:spLocks noGrp="1"/>
          </p:cNvSpPr>
          <p:nvPr>
            <p:ph type="title"/>
          </p:nvPr>
        </p:nvSpPr>
        <p:spPr/>
        <p:txBody>
          <a:bodyPr/>
          <a:lstStyle/>
          <a:p>
            <a:r>
              <a:rPr lang="en-US" dirty="0"/>
              <a:t>Optimized for media storage and delivery</a:t>
            </a:r>
            <a:endParaRPr lang="en-US" altLang="en-US" dirty="0"/>
          </a:p>
        </p:txBody>
      </p:sp>
      <p:sp>
        <p:nvSpPr>
          <p:cNvPr id="2" name="Rectangle 1"/>
          <p:cNvSpPr/>
          <p:nvPr/>
        </p:nvSpPr>
        <p:spPr bwMode="auto">
          <a:xfrm>
            <a:off x="8335444" y="2723114"/>
            <a:ext cx="284822" cy="1664466"/>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xmlns="" val="308914218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239713"/>
            <a:ext cx="12039600" cy="1309687"/>
          </a:xfrm>
        </p:spPr>
        <p:txBody>
          <a:bodyPr>
            <a:normAutofit/>
          </a:bodyPr>
          <a:lstStyle/>
          <a:p>
            <a:r>
              <a:rPr lang="en-US" sz="4000" dirty="0"/>
              <a:t>Diagnostics – SUMMARY View</a:t>
            </a:r>
            <a:r>
              <a:rPr lang="en-US" sz="4200" dirty="0"/>
              <a:t/>
            </a:r>
            <a:br>
              <a:rPr lang="en-US" sz="4200" dirty="0"/>
            </a:br>
            <a:endParaRPr lang="he-IL" sz="4200" dirty="0"/>
          </a:p>
        </p:txBody>
      </p:sp>
      <p:graphicFrame>
        <p:nvGraphicFramePr>
          <p:cNvPr id="2" name="Table 1"/>
          <p:cNvGraphicFramePr>
            <a:graphicFrameLocks noGrp="1"/>
          </p:cNvGraphicFramePr>
          <p:nvPr>
            <p:extLst>
              <p:ext uri="{D42A27DB-BD31-4B8C-83A1-F6EECF244321}">
                <p14:modId xmlns:p14="http://schemas.microsoft.com/office/powerpoint/2010/main" xmlns="" val="1531012618"/>
              </p:ext>
            </p:extLst>
          </p:nvPr>
        </p:nvGraphicFramePr>
        <p:xfrm>
          <a:off x="463138" y="1024761"/>
          <a:ext cx="10633225" cy="5167014"/>
        </p:xfrm>
        <a:graphic>
          <a:graphicData uri="http://schemas.openxmlformats.org/drawingml/2006/table">
            <a:tbl>
              <a:tblPr>
                <a:tableStyleId>{C4B1156A-380E-4F78-BDF5-A606A8083BF9}</a:tableStyleId>
              </a:tblPr>
              <a:tblGrid>
                <a:gridCol w="1755363">
                  <a:extLst>
                    <a:ext uri="{9D8B030D-6E8A-4147-A177-3AD203B41FA5}">
                      <a16:colId xmlns:a16="http://schemas.microsoft.com/office/drawing/2014/main" xmlns="" val="20000"/>
                    </a:ext>
                  </a:extLst>
                </a:gridCol>
                <a:gridCol w="2663569">
                  <a:extLst>
                    <a:ext uri="{9D8B030D-6E8A-4147-A177-3AD203B41FA5}">
                      <a16:colId xmlns:a16="http://schemas.microsoft.com/office/drawing/2014/main" xmlns="" val="20001"/>
                    </a:ext>
                  </a:extLst>
                </a:gridCol>
                <a:gridCol w="3078108">
                  <a:extLst>
                    <a:ext uri="{9D8B030D-6E8A-4147-A177-3AD203B41FA5}">
                      <a16:colId xmlns:a16="http://schemas.microsoft.com/office/drawing/2014/main" xmlns="" val="20002"/>
                    </a:ext>
                  </a:extLst>
                </a:gridCol>
                <a:gridCol w="3136185">
                  <a:extLst>
                    <a:ext uri="{9D8B030D-6E8A-4147-A177-3AD203B41FA5}">
                      <a16:colId xmlns:a16="http://schemas.microsoft.com/office/drawing/2014/main" xmlns="" val="20003"/>
                    </a:ext>
                  </a:extLst>
                </a:gridCol>
              </a:tblGrid>
              <a:tr h="352776">
                <a:tc>
                  <a:txBody>
                    <a:bodyPr/>
                    <a:lstStyle/>
                    <a:p>
                      <a:pPr algn="l" fontAlgn="t"/>
                      <a:r>
                        <a:rPr lang="he-IL" sz="1400" b="1" dirty="0">
                          <a:effectLst/>
                        </a:rPr>
                        <a:t> </a:t>
                      </a:r>
                    </a:p>
                  </a:txBody>
                  <a:tcPr marL="55429" marR="55429" marT="41572" marB="41572" anchor="ctr">
                    <a:noFill/>
                  </a:tcPr>
                </a:tc>
                <a:tc>
                  <a:txBody>
                    <a:bodyPr/>
                    <a:lstStyle/>
                    <a:p>
                      <a:pPr algn="ctr" rtl="0" fontAlgn="t">
                        <a:spcBef>
                          <a:spcPts val="0"/>
                        </a:spcBef>
                        <a:spcAft>
                          <a:spcPts val="0"/>
                        </a:spcAft>
                      </a:pPr>
                      <a:r>
                        <a:rPr lang="en-US" sz="1600" b="1" u="none" strike="noStrike" dirty="0">
                          <a:effectLst/>
                        </a:rPr>
                        <a:t>Real-time Monitoring</a:t>
                      </a:r>
                      <a:endParaRPr lang="en-US" sz="1600" b="1" dirty="0">
                        <a:solidFill>
                          <a:schemeClr val="tx1"/>
                        </a:solidFill>
                        <a:effectLst/>
                      </a:endParaRPr>
                    </a:p>
                  </a:txBody>
                  <a:tcPr marL="55429" marR="55429" marT="41572" marB="41572" anchor="ctr">
                    <a:solidFill>
                      <a:schemeClr val="accent5"/>
                    </a:solidFill>
                  </a:tcPr>
                </a:tc>
                <a:tc>
                  <a:txBody>
                    <a:bodyPr/>
                    <a:lstStyle/>
                    <a:p>
                      <a:pPr algn="ctr" rtl="0" fontAlgn="t">
                        <a:spcBef>
                          <a:spcPts val="0"/>
                        </a:spcBef>
                        <a:spcAft>
                          <a:spcPts val="0"/>
                        </a:spcAft>
                      </a:pPr>
                      <a:r>
                        <a:rPr lang="en-US" sz="1600" b="1" u="none" strike="noStrike" dirty="0">
                          <a:effectLst/>
                        </a:rPr>
                        <a:t>Dashboard</a:t>
                      </a:r>
                      <a:endParaRPr lang="en-US" sz="1600" b="1" dirty="0">
                        <a:solidFill>
                          <a:schemeClr val="tx1"/>
                        </a:solidFill>
                        <a:effectLst/>
                      </a:endParaRPr>
                    </a:p>
                  </a:txBody>
                  <a:tcPr marL="55429" marR="55429" marT="41572" marB="41572" anchor="ctr">
                    <a:solidFill>
                      <a:schemeClr val="accent5"/>
                    </a:solidFill>
                  </a:tcPr>
                </a:tc>
                <a:tc>
                  <a:txBody>
                    <a:bodyPr/>
                    <a:lstStyle/>
                    <a:p>
                      <a:pPr algn="ctr" rtl="0" fontAlgn="t">
                        <a:spcBef>
                          <a:spcPts val="0"/>
                        </a:spcBef>
                        <a:spcAft>
                          <a:spcPts val="0"/>
                        </a:spcAft>
                      </a:pPr>
                      <a:r>
                        <a:rPr lang="en-US" sz="1600" b="1" u="none" strike="noStrike" dirty="0">
                          <a:effectLst/>
                        </a:rPr>
                        <a:t>Offline </a:t>
                      </a:r>
                    </a:p>
                    <a:p>
                      <a:pPr algn="ctr" rtl="0" fontAlgn="t">
                        <a:spcBef>
                          <a:spcPts val="0"/>
                        </a:spcBef>
                        <a:spcAft>
                          <a:spcPts val="0"/>
                        </a:spcAft>
                      </a:pPr>
                      <a:r>
                        <a:rPr lang="en-US" sz="1600" b="1" u="none" strike="noStrike" dirty="0">
                          <a:effectLst/>
                        </a:rPr>
                        <a:t>Reports Services</a:t>
                      </a:r>
                      <a:endParaRPr lang="en-US" sz="1600" b="1" dirty="0">
                        <a:solidFill>
                          <a:schemeClr val="tx1"/>
                        </a:solidFill>
                        <a:effectLst/>
                      </a:endParaRPr>
                    </a:p>
                  </a:txBody>
                  <a:tcPr marL="55429" marR="55429" marT="41572" marB="41572" anchor="ctr">
                    <a:solidFill>
                      <a:schemeClr val="accent5"/>
                    </a:solidFill>
                  </a:tcPr>
                </a:tc>
                <a:extLst>
                  <a:ext uri="{0D108BD9-81ED-4DB2-BD59-A6C34878D82A}">
                    <a16:rowId xmlns:a16="http://schemas.microsoft.com/office/drawing/2014/main" xmlns="" val="10000"/>
                  </a:ext>
                </a:extLst>
              </a:tr>
              <a:tr h="694855">
                <a:tc>
                  <a:txBody>
                    <a:bodyPr/>
                    <a:lstStyle/>
                    <a:p>
                      <a:pPr algn="ctr" rtl="0" fontAlgn="t">
                        <a:spcBef>
                          <a:spcPts val="0"/>
                        </a:spcBef>
                        <a:spcAft>
                          <a:spcPts val="0"/>
                        </a:spcAft>
                      </a:pPr>
                      <a:r>
                        <a:rPr lang="en-US" sz="1600" b="1" u="none" strike="noStrike" dirty="0">
                          <a:effectLst/>
                        </a:rPr>
                        <a:t>Exposed </a:t>
                      </a:r>
                      <a:endParaRPr lang="en-US" sz="1600" b="1" dirty="0">
                        <a:effectLst/>
                      </a:endParaRPr>
                    </a:p>
                    <a:p>
                      <a:pPr algn="ctr" rtl="0" fontAlgn="t">
                        <a:spcBef>
                          <a:spcPts val="0"/>
                        </a:spcBef>
                        <a:spcAft>
                          <a:spcPts val="0"/>
                        </a:spcAft>
                      </a:pPr>
                      <a:r>
                        <a:rPr lang="en-US" sz="1600" b="1" u="none" strike="noStrike" dirty="0">
                          <a:effectLst/>
                        </a:rPr>
                        <a:t>Features</a:t>
                      </a:r>
                      <a:endParaRPr lang="en-US" sz="1600" b="1" dirty="0">
                        <a:effectLst/>
                      </a:endParaRPr>
                    </a:p>
                  </a:txBody>
                  <a:tcPr marL="55429" marR="55429" marT="41572" marB="41572" anchor="ctr">
                    <a:solidFill>
                      <a:schemeClr val="tx2">
                        <a:lumMod val="10000"/>
                        <a:lumOff val="90000"/>
                      </a:schemeClr>
                    </a:solidFill>
                  </a:tcPr>
                </a:tc>
                <a:tc>
                  <a:txBody>
                    <a:bodyPr/>
                    <a:lstStyle/>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SNMP Monitoring</a:t>
                      </a:r>
                    </a:p>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Notifications: SNMP Traps, e-mails alerts</a:t>
                      </a:r>
                      <a:endParaRPr lang="en-US" sz="1400" b="0" i="0" u="none" strike="noStrike" kern="1200" dirty="0">
                        <a:solidFill>
                          <a:srgbClr val="002060"/>
                        </a:solidFill>
                        <a:effectLst/>
                        <a:latin typeface="Arial"/>
                        <a:ea typeface="+mn-ea"/>
                        <a:cs typeface="+mn-cs"/>
                      </a:endParaRPr>
                    </a:p>
                  </a:txBody>
                  <a:tcPr marL="55429" marR="55429" marT="41572" marB="41572" anchor="ctr">
                    <a:solidFill>
                      <a:schemeClr val="bg1">
                        <a:lumMod val="95000"/>
                      </a:schemeClr>
                    </a:solidFill>
                  </a:tcPr>
                </a:tc>
                <a:tc>
                  <a:txBody>
                    <a:bodyPr/>
                    <a:lstStyle/>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Out-of-box Video Dashboard</a:t>
                      </a:r>
                    </a:p>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Automatic populated Graphite </a:t>
                      </a:r>
                      <a:endParaRPr lang="en-US" sz="1400" b="0" i="0" u="none" strike="noStrike" kern="1200" dirty="0">
                        <a:solidFill>
                          <a:srgbClr val="002060"/>
                        </a:solidFill>
                        <a:effectLst/>
                        <a:latin typeface="Arial"/>
                        <a:ea typeface="+mn-ea"/>
                        <a:cs typeface="+mn-cs"/>
                      </a:endParaRPr>
                    </a:p>
                  </a:txBody>
                  <a:tcPr marL="55429" marR="55429" marT="41572" marB="41572" anchor="ctr">
                    <a:solidFill>
                      <a:schemeClr val="bg1">
                        <a:lumMod val="95000"/>
                      </a:schemeClr>
                    </a:solidFill>
                  </a:tcPr>
                </a:tc>
                <a:tc>
                  <a:txBody>
                    <a:bodyPr/>
                    <a:lstStyle/>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Daily Raw Data (CSV) export for any BI systems</a:t>
                      </a:r>
                    </a:p>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Splunk Reports Start-pack</a:t>
                      </a:r>
                      <a:endParaRPr lang="en-US" sz="1400" b="0" i="0" u="none" strike="noStrike" kern="1200" dirty="0">
                        <a:solidFill>
                          <a:srgbClr val="002060"/>
                        </a:solidFill>
                        <a:effectLst/>
                        <a:latin typeface="Arial"/>
                        <a:ea typeface="+mn-ea"/>
                        <a:cs typeface="+mn-cs"/>
                      </a:endParaRPr>
                    </a:p>
                  </a:txBody>
                  <a:tcPr marL="55429" marR="55429" marT="41572" marB="41572" anchor="ctr">
                    <a:solidFill>
                      <a:schemeClr val="bg1">
                        <a:lumMod val="95000"/>
                      </a:schemeClr>
                    </a:solidFill>
                  </a:tcPr>
                </a:tc>
                <a:extLst>
                  <a:ext uri="{0D108BD9-81ED-4DB2-BD59-A6C34878D82A}">
                    <a16:rowId xmlns:a16="http://schemas.microsoft.com/office/drawing/2014/main" xmlns="" val="10001"/>
                  </a:ext>
                </a:extLst>
              </a:tr>
              <a:tr h="608055">
                <a:tc>
                  <a:txBody>
                    <a:bodyPr/>
                    <a:lstStyle/>
                    <a:p>
                      <a:pPr algn="ctr" rtl="0" fontAlgn="t">
                        <a:spcBef>
                          <a:spcPts val="0"/>
                        </a:spcBef>
                        <a:spcAft>
                          <a:spcPts val="0"/>
                        </a:spcAft>
                      </a:pPr>
                      <a:r>
                        <a:rPr lang="en-US" sz="1600" b="1" u="none" strike="noStrike" dirty="0">
                          <a:effectLst/>
                        </a:rPr>
                        <a:t>Users</a:t>
                      </a:r>
                      <a:endParaRPr lang="en-US" sz="1600" b="1" dirty="0">
                        <a:effectLst/>
                      </a:endParaRPr>
                    </a:p>
                  </a:txBody>
                  <a:tcPr marL="55429" marR="55429" marT="41572" marB="41572" anchor="ctr">
                    <a:solidFill>
                      <a:schemeClr val="tx2">
                        <a:lumMod val="10000"/>
                        <a:lumOff val="90000"/>
                      </a:schemeClr>
                    </a:solidFill>
                  </a:tcPr>
                </a:tc>
                <a:tc>
                  <a:txBody>
                    <a:bodyPr/>
                    <a:lstStyle/>
                    <a:p>
                      <a:pPr algn="l" rtl="0" fontAlgn="base">
                        <a:spcBef>
                          <a:spcPts val="0"/>
                        </a:spcBef>
                        <a:spcAft>
                          <a:spcPts val="0"/>
                        </a:spcAft>
                        <a:buFont typeface="+mj-lt"/>
                        <a:buNone/>
                      </a:pPr>
                      <a:r>
                        <a:rPr lang="en-US" sz="1400" u="none" strike="noStrike" dirty="0">
                          <a:solidFill>
                            <a:srgbClr val="002060"/>
                          </a:solidFill>
                          <a:effectLst/>
                        </a:rPr>
                        <a:t>NOC Engineer </a:t>
                      </a:r>
                      <a:endParaRPr lang="en-US" sz="1400" b="0" i="0" u="none" strike="noStrike" dirty="0">
                        <a:solidFill>
                          <a:srgbClr val="002060"/>
                        </a:solidFill>
                        <a:effectLst/>
                        <a:latin typeface="Arial"/>
                      </a:endParaRPr>
                    </a:p>
                  </a:txBody>
                  <a:tcPr marL="55429" marR="55429" marT="41572" marB="41572" anchor="ctr">
                    <a:solidFill>
                      <a:schemeClr val="bg1">
                        <a:lumMod val="95000"/>
                      </a:schemeClr>
                    </a:solidFill>
                  </a:tcPr>
                </a:tc>
                <a:tc>
                  <a:txBody>
                    <a:bodyPr/>
                    <a:lstStyle/>
                    <a:p>
                      <a:pPr marL="171450" indent="-171450" algn="l" rtl="0" fontAlgn="base">
                        <a:spcBef>
                          <a:spcPts val="0"/>
                        </a:spcBef>
                        <a:spcAft>
                          <a:spcPts val="0"/>
                        </a:spcAft>
                        <a:buFont typeface="Arial" panose="020B0604020202020204" pitchFamily="34" charset="0"/>
                        <a:buChar char="•"/>
                      </a:pPr>
                      <a:r>
                        <a:rPr lang="en-US" sz="1400" u="none" strike="noStrike" dirty="0">
                          <a:solidFill>
                            <a:srgbClr val="002060"/>
                          </a:solidFill>
                          <a:effectLst/>
                        </a:rPr>
                        <a:t>NOC</a:t>
                      </a:r>
                    </a:p>
                    <a:p>
                      <a:pPr marL="171450" indent="-171450" algn="l" rtl="0" fontAlgn="base">
                        <a:spcBef>
                          <a:spcPts val="0"/>
                        </a:spcBef>
                        <a:spcAft>
                          <a:spcPts val="0"/>
                        </a:spcAft>
                        <a:buFont typeface="Arial" panose="020B0604020202020204" pitchFamily="34" charset="0"/>
                        <a:buChar char="•"/>
                      </a:pPr>
                      <a:r>
                        <a:rPr lang="en-US" sz="1400" u="none" strike="noStrike" dirty="0">
                          <a:solidFill>
                            <a:srgbClr val="002060"/>
                          </a:solidFill>
                          <a:effectLst/>
                        </a:rPr>
                        <a:t>Support Engineers</a:t>
                      </a:r>
                    </a:p>
                    <a:p>
                      <a:pPr marL="171450" indent="-171450" algn="l" rtl="0" fontAlgn="base">
                        <a:spcBef>
                          <a:spcPts val="0"/>
                        </a:spcBef>
                        <a:spcAft>
                          <a:spcPts val="0"/>
                        </a:spcAft>
                        <a:buFont typeface="Arial" panose="020B0604020202020204" pitchFamily="34" charset="0"/>
                        <a:buChar char="•"/>
                      </a:pPr>
                      <a:r>
                        <a:rPr lang="en-US" sz="1400" u="none" strike="noStrike" dirty="0">
                          <a:solidFill>
                            <a:srgbClr val="002060"/>
                          </a:solidFill>
                          <a:effectLst/>
                        </a:rPr>
                        <a:t>VSPP Product Owner</a:t>
                      </a:r>
                      <a:endParaRPr lang="en-US" sz="1400" b="0" i="0" u="none" strike="noStrike" dirty="0">
                        <a:solidFill>
                          <a:srgbClr val="002060"/>
                        </a:solidFill>
                        <a:effectLst/>
                        <a:latin typeface="Arial"/>
                      </a:endParaRPr>
                    </a:p>
                  </a:txBody>
                  <a:tcPr marL="55429" marR="55429" marT="41572" marB="41572" anchor="ctr">
                    <a:solidFill>
                      <a:schemeClr val="bg1">
                        <a:lumMod val="95000"/>
                      </a:schemeClr>
                    </a:solidFill>
                  </a:tcPr>
                </a:tc>
                <a:tc>
                  <a:txBody>
                    <a:bodyPr/>
                    <a:lstStyle/>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NOC</a:t>
                      </a:r>
                    </a:p>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Business Analysts</a:t>
                      </a:r>
                    </a:p>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Support Engineers</a:t>
                      </a:r>
                    </a:p>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VSPP Product Owner</a:t>
                      </a:r>
                      <a:endParaRPr lang="en-US" sz="1400" b="0" i="0" u="none" strike="noStrike" kern="1200" dirty="0">
                        <a:solidFill>
                          <a:srgbClr val="002060"/>
                        </a:solidFill>
                        <a:effectLst/>
                        <a:latin typeface="Arial"/>
                        <a:ea typeface="+mn-ea"/>
                        <a:cs typeface="+mn-cs"/>
                      </a:endParaRPr>
                    </a:p>
                  </a:txBody>
                  <a:tcPr marL="55429" marR="55429" marT="41572" marB="41572" anchor="ctr">
                    <a:solidFill>
                      <a:schemeClr val="bg1">
                        <a:lumMod val="95000"/>
                      </a:schemeClr>
                    </a:solidFill>
                  </a:tcPr>
                </a:tc>
                <a:extLst>
                  <a:ext uri="{0D108BD9-81ED-4DB2-BD59-A6C34878D82A}">
                    <a16:rowId xmlns:a16="http://schemas.microsoft.com/office/drawing/2014/main" xmlns="" val="10002"/>
                  </a:ext>
                </a:extLst>
              </a:tr>
              <a:tr h="694855">
                <a:tc>
                  <a:txBody>
                    <a:bodyPr/>
                    <a:lstStyle/>
                    <a:p>
                      <a:pPr algn="ctr" rtl="0" fontAlgn="t">
                        <a:spcBef>
                          <a:spcPts val="0"/>
                        </a:spcBef>
                        <a:spcAft>
                          <a:spcPts val="0"/>
                        </a:spcAft>
                      </a:pPr>
                      <a:r>
                        <a:rPr lang="en-US" sz="1600" b="1" u="none" strike="noStrike" dirty="0">
                          <a:effectLst/>
                        </a:rPr>
                        <a:t>Available Professional</a:t>
                      </a:r>
                      <a:endParaRPr lang="en-US" sz="1600" b="1" dirty="0">
                        <a:effectLst/>
                      </a:endParaRPr>
                    </a:p>
                    <a:p>
                      <a:pPr algn="ctr" rtl="0" fontAlgn="t">
                        <a:spcBef>
                          <a:spcPts val="0"/>
                        </a:spcBef>
                        <a:spcAft>
                          <a:spcPts val="0"/>
                        </a:spcAft>
                      </a:pPr>
                      <a:r>
                        <a:rPr lang="en-US" sz="1600" b="1" u="none" strike="noStrike" dirty="0">
                          <a:effectLst/>
                        </a:rPr>
                        <a:t>Services</a:t>
                      </a:r>
                      <a:endParaRPr lang="en-US" sz="1600" b="1" dirty="0">
                        <a:effectLst/>
                      </a:endParaRPr>
                    </a:p>
                  </a:txBody>
                  <a:tcPr marL="55429" marR="55429" marT="41572" marB="41572" anchor="ctr">
                    <a:solidFill>
                      <a:schemeClr val="tx2">
                        <a:lumMod val="10000"/>
                        <a:lumOff val="90000"/>
                      </a:schemeClr>
                    </a:solidFill>
                  </a:tcPr>
                </a:tc>
                <a:tc>
                  <a:txBody>
                    <a:bodyPr/>
                    <a:lstStyle/>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Configuration services - on alerts </a:t>
                      </a:r>
                    </a:p>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Training</a:t>
                      </a:r>
                      <a:endParaRPr lang="en-US" sz="1400" b="0" i="0" u="none" strike="noStrike" kern="1200" dirty="0">
                        <a:solidFill>
                          <a:srgbClr val="002060"/>
                        </a:solidFill>
                        <a:effectLst/>
                        <a:latin typeface="Arial"/>
                        <a:ea typeface="+mn-ea"/>
                        <a:cs typeface="+mn-cs"/>
                      </a:endParaRPr>
                    </a:p>
                  </a:txBody>
                  <a:tcPr marL="55429" marR="55429" marT="41572" marB="41572" anchor="ctr">
                    <a:solidFill>
                      <a:schemeClr val="bg1">
                        <a:lumMod val="95000"/>
                      </a:schemeClr>
                    </a:solidFill>
                  </a:tcPr>
                </a:tc>
                <a:tc>
                  <a:txBody>
                    <a:bodyPr/>
                    <a:lstStyle/>
                    <a:p>
                      <a:pPr marL="171450" indent="-171450" algn="l" rtl="0" fontAlgn="base">
                        <a:spcBef>
                          <a:spcPts val="0"/>
                        </a:spcBef>
                        <a:spcAft>
                          <a:spcPts val="0"/>
                        </a:spcAft>
                        <a:buFont typeface="Arial" panose="020B0604020202020204" pitchFamily="34" charset="0"/>
                        <a:buChar char="•"/>
                      </a:pPr>
                      <a:r>
                        <a:rPr lang="en-US" sz="1400" u="none" strike="noStrike" dirty="0">
                          <a:solidFill>
                            <a:srgbClr val="002060"/>
                          </a:solidFill>
                          <a:effectLst/>
                        </a:rPr>
                        <a:t>Graphite Dashboard Customizations</a:t>
                      </a:r>
                    </a:p>
                    <a:p>
                      <a:pPr marL="171450" indent="-171450" algn="l" rtl="0" fontAlgn="base">
                        <a:spcBef>
                          <a:spcPts val="0"/>
                        </a:spcBef>
                        <a:spcAft>
                          <a:spcPts val="0"/>
                        </a:spcAft>
                        <a:buFont typeface="Arial" panose="020B0604020202020204" pitchFamily="34" charset="0"/>
                        <a:buChar char="•"/>
                      </a:pPr>
                      <a:r>
                        <a:rPr lang="en-US" sz="1400" u="none" strike="noStrike" dirty="0">
                          <a:solidFill>
                            <a:srgbClr val="002060"/>
                          </a:solidFill>
                          <a:effectLst/>
                        </a:rPr>
                        <a:t>Training </a:t>
                      </a:r>
                      <a:endParaRPr lang="en-US" sz="1400" b="0" i="0" u="none" strike="noStrike" dirty="0">
                        <a:solidFill>
                          <a:srgbClr val="002060"/>
                        </a:solidFill>
                        <a:effectLst/>
                        <a:latin typeface="Arial"/>
                      </a:endParaRPr>
                    </a:p>
                  </a:txBody>
                  <a:tcPr marL="55429" marR="55429" marT="41572" marB="41572" anchor="ctr">
                    <a:solidFill>
                      <a:schemeClr val="bg1">
                        <a:lumMod val="95000"/>
                      </a:schemeClr>
                    </a:solidFill>
                  </a:tcPr>
                </a:tc>
                <a:tc>
                  <a:txBody>
                    <a:bodyPr/>
                    <a:lstStyle/>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Developing Customized Reports</a:t>
                      </a:r>
                    </a:p>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Proactive Tier-2 Monitoring Services</a:t>
                      </a:r>
                      <a:endParaRPr lang="en-US" sz="1400" b="0" i="0" u="none" strike="noStrike" kern="1200" dirty="0">
                        <a:solidFill>
                          <a:srgbClr val="002060"/>
                        </a:solidFill>
                        <a:effectLst/>
                        <a:latin typeface="Arial"/>
                        <a:ea typeface="+mn-ea"/>
                        <a:cs typeface="+mn-cs"/>
                      </a:endParaRPr>
                    </a:p>
                  </a:txBody>
                  <a:tcPr marL="55429" marR="55429" marT="41572" marB="41572" anchor="ctr">
                    <a:solidFill>
                      <a:schemeClr val="bg1">
                        <a:lumMod val="95000"/>
                      </a:schemeClr>
                    </a:solidFill>
                  </a:tcPr>
                </a:tc>
                <a:extLst>
                  <a:ext uri="{0D108BD9-81ED-4DB2-BD59-A6C34878D82A}">
                    <a16:rowId xmlns:a16="http://schemas.microsoft.com/office/drawing/2014/main" xmlns="" val="10003"/>
                  </a:ext>
                </a:extLst>
              </a:tr>
              <a:tr h="340517">
                <a:tc>
                  <a:txBody>
                    <a:bodyPr/>
                    <a:lstStyle/>
                    <a:p>
                      <a:pPr algn="ctr" rtl="0" fontAlgn="t">
                        <a:spcBef>
                          <a:spcPts val="0"/>
                        </a:spcBef>
                        <a:spcAft>
                          <a:spcPts val="0"/>
                        </a:spcAft>
                      </a:pPr>
                      <a:r>
                        <a:rPr lang="en-US" sz="1600" b="1" u="none" strike="noStrike" dirty="0">
                          <a:effectLst/>
                        </a:rPr>
                        <a:t>Required Hardware  </a:t>
                      </a:r>
                      <a:endParaRPr lang="en-US" sz="1600" b="1" dirty="0">
                        <a:effectLst/>
                      </a:endParaRPr>
                    </a:p>
                  </a:txBody>
                  <a:tcPr marL="55429" marR="55429" marT="41572" marB="41572" anchor="ctr">
                    <a:solidFill>
                      <a:schemeClr val="tx2">
                        <a:lumMod val="10000"/>
                        <a:lumOff val="90000"/>
                      </a:schemeClr>
                    </a:solidFill>
                  </a:tcPr>
                </a:tc>
                <a:tc>
                  <a:txBody>
                    <a:bodyPr/>
                    <a:lstStyle/>
                    <a:p>
                      <a:pPr algn="l" rtl="0" fontAlgn="t">
                        <a:spcBef>
                          <a:spcPts val="0"/>
                        </a:spcBef>
                        <a:spcAft>
                          <a:spcPts val="0"/>
                        </a:spcAft>
                      </a:pPr>
                      <a:r>
                        <a:rPr lang="en-US" sz="1400" u="none" strike="noStrike" dirty="0">
                          <a:solidFill>
                            <a:srgbClr val="002060"/>
                          </a:solidFill>
                          <a:effectLst/>
                        </a:rPr>
                        <a:t>Diagnostics Admin Server </a:t>
                      </a:r>
                      <a:endParaRPr lang="en-US" sz="1400" dirty="0">
                        <a:solidFill>
                          <a:srgbClr val="002060"/>
                        </a:solidFill>
                        <a:effectLst/>
                      </a:endParaRPr>
                    </a:p>
                  </a:txBody>
                  <a:tcPr marL="55429" marR="55429" marT="41572" marB="41572" anchor="ctr">
                    <a:solidFill>
                      <a:schemeClr val="bg1">
                        <a:lumMod val="95000"/>
                      </a:schemeClr>
                    </a:solidFill>
                  </a:tcPr>
                </a:tc>
                <a:tc>
                  <a:txBody>
                    <a:bodyPr/>
                    <a:lstStyle/>
                    <a:p>
                      <a:pPr algn="l" rtl="0" fontAlgn="t">
                        <a:spcBef>
                          <a:spcPts val="0"/>
                        </a:spcBef>
                        <a:spcAft>
                          <a:spcPts val="0"/>
                        </a:spcAft>
                      </a:pPr>
                      <a:r>
                        <a:rPr lang="en-US" sz="1400" u="none" strike="noStrike" dirty="0">
                          <a:solidFill>
                            <a:srgbClr val="002060"/>
                          </a:solidFill>
                          <a:effectLst/>
                        </a:rPr>
                        <a:t> Diagnostics Admin Server </a:t>
                      </a:r>
                      <a:endParaRPr lang="en-US" sz="1400" dirty="0">
                        <a:solidFill>
                          <a:srgbClr val="002060"/>
                        </a:solidFill>
                        <a:effectLst/>
                      </a:endParaRPr>
                    </a:p>
                  </a:txBody>
                  <a:tcPr marL="55429" marR="55429" marT="41572" marB="41572" anchor="ctr">
                    <a:solidFill>
                      <a:schemeClr val="bg1">
                        <a:lumMod val="95000"/>
                      </a:schemeClr>
                    </a:solidFill>
                  </a:tcPr>
                </a:tc>
                <a:tc>
                  <a:txBody>
                    <a:bodyPr/>
                    <a:lstStyle/>
                    <a:p>
                      <a:pPr algn="l" rtl="0" fontAlgn="t">
                        <a:spcBef>
                          <a:spcPts val="0"/>
                        </a:spcBef>
                        <a:spcAft>
                          <a:spcPts val="0"/>
                        </a:spcAft>
                      </a:pPr>
                      <a:r>
                        <a:rPr lang="en-US" sz="1400" u="none" strike="noStrike" dirty="0">
                          <a:solidFill>
                            <a:srgbClr val="002060"/>
                          </a:solidFill>
                          <a:effectLst/>
                        </a:rPr>
                        <a:t> </a:t>
                      </a:r>
                      <a:r>
                        <a:rPr lang="en-US" sz="1400" u="none" strike="noStrike" dirty="0" err="1">
                          <a:solidFill>
                            <a:srgbClr val="002060"/>
                          </a:solidFill>
                          <a:effectLst/>
                        </a:rPr>
                        <a:t>Splunk</a:t>
                      </a:r>
                      <a:r>
                        <a:rPr lang="en-US" sz="1400" u="none" strike="noStrike" dirty="0">
                          <a:solidFill>
                            <a:srgbClr val="002060"/>
                          </a:solidFill>
                          <a:effectLst/>
                        </a:rPr>
                        <a:t> Server for reports start-packs</a:t>
                      </a:r>
                      <a:endParaRPr lang="en-US" sz="1400" dirty="0">
                        <a:solidFill>
                          <a:srgbClr val="002060"/>
                        </a:solidFill>
                        <a:effectLst/>
                      </a:endParaRPr>
                    </a:p>
                  </a:txBody>
                  <a:tcPr marL="55429" marR="55429" marT="41572" marB="41572" anchor="ctr">
                    <a:solidFill>
                      <a:schemeClr val="bg1">
                        <a:lumMod val="95000"/>
                      </a:schemeClr>
                    </a:solidFill>
                  </a:tcPr>
                </a:tc>
                <a:extLst>
                  <a:ext uri="{0D108BD9-81ED-4DB2-BD59-A6C34878D82A}">
                    <a16:rowId xmlns:a16="http://schemas.microsoft.com/office/drawing/2014/main" xmlns="" val="10004"/>
                  </a:ext>
                </a:extLst>
              </a:tr>
              <a:tr h="1550894">
                <a:tc>
                  <a:txBody>
                    <a:bodyPr/>
                    <a:lstStyle/>
                    <a:p>
                      <a:pPr algn="ctr" rtl="0" fontAlgn="t">
                        <a:spcBef>
                          <a:spcPts val="0"/>
                        </a:spcBef>
                        <a:spcAft>
                          <a:spcPts val="0"/>
                        </a:spcAft>
                      </a:pPr>
                      <a:r>
                        <a:rPr lang="en-US" sz="1600" b="1" u="none" strike="noStrike" dirty="0">
                          <a:effectLst/>
                        </a:rPr>
                        <a:t>Related Documentation Material</a:t>
                      </a:r>
                      <a:endParaRPr lang="en-US" sz="1600" b="1" dirty="0">
                        <a:effectLst/>
                      </a:endParaRPr>
                    </a:p>
                    <a:p>
                      <a:pPr algn="ctr" rtl="0" fontAlgn="t">
                        <a:spcBef>
                          <a:spcPts val="0"/>
                        </a:spcBef>
                        <a:spcAft>
                          <a:spcPts val="0"/>
                        </a:spcAft>
                      </a:pPr>
                      <a:r>
                        <a:rPr lang="en-US" sz="1600" b="1" u="none" strike="noStrike" dirty="0">
                          <a:effectLst/>
                        </a:rPr>
                        <a:t>(available</a:t>
                      </a:r>
                      <a:r>
                        <a:rPr lang="en-US" sz="1600" b="1" u="none" strike="noStrike" baseline="0" dirty="0">
                          <a:effectLst/>
                        </a:rPr>
                        <a:t> </a:t>
                      </a:r>
                      <a:r>
                        <a:rPr lang="en-US" sz="1600" b="1" u="none" strike="noStrike" dirty="0">
                          <a:effectLst/>
                        </a:rPr>
                        <a:t>in the  Diagnostics Guide)</a:t>
                      </a:r>
                      <a:endParaRPr lang="en-US" sz="1600" b="1" dirty="0">
                        <a:effectLst/>
                      </a:endParaRPr>
                    </a:p>
                  </a:txBody>
                  <a:tcPr marL="55429" marR="55429" marT="41572" marB="41572" anchor="ctr">
                    <a:solidFill>
                      <a:schemeClr val="tx2">
                        <a:lumMod val="10000"/>
                        <a:lumOff val="90000"/>
                      </a:schemeClr>
                    </a:solidFill>
                  </a:tcPr>
                </a:tc>
                <a:tc>
                  <a:txBody>
                    <a:bodyPr/>
                    <a:lstStyle/>
                    <a:p>
                      <a:pPr marL="171450" indent="-171450" algn="l" rtl="0" fontAlgn="base">
                        <a:spcBef>
                          <a:spcPts val="0"/>
                        </a:spcBef>
                        <a:spcAft>
                          <a:spcPts val="0"/>
                        </a:spcAft>
                        <a:buFont typeface="Arial" panose="020B0604020202020204" pitchFamily="34" charset="0"/>
                        <a:buChar char="•"/>
                      </a:pPr>
                      <a:r>
                        <a:rPr lang="en-US" sz="1400" u="none" strike="noStrike" dirty="0">
                          <a:solidFill>
                            <a:srgbClr val="002060"/>
                          </a:solidFill>
                          <a:effectLst/>
                        </a:rPr>
                        <a:t>VSPP SNMP interface description (MIB)</a:t>
                      </a:r>
                    </a:p>
                    <a:p>
                      <a:pPr marL="171450" indent="-171450" algn="l" rtl="0" fontAlgn="base">
                        <a:spcBef>
                          <a:spcPts val="0"/>
                        </a:spcBef>
                        <a:spcAft>
                          <a:spcPts val="0"/>
                        </a:spcAft>
                        <a:buFont typeface="Arial" panose="020B0604020202020204" pitchFamily="34" charset="0"/>
                        <a:buChar char="•"/>
                      </a:pPr>
                      <a:r>
                        <a:rPr lang="en-US" sz="1400" u="none" strike="noStrike" dirty="0">
                          <a:solidFill>
                            <a:srgbClr val="002060"/>
                          </a:solidFill>
                          <a:effectLst/>
                        </a:rPr>
                        <a:t>Real-time alerts list, description and default thresholds</a:t>
                      </a:r>
                      <a:endParaRPr lang="en-US" sz="1400" b="0" i="0" u="none" strike="noStrike" dirty="0">
                        <a:solidFill>
                          <a:srgbClr val="002060"/>
                        </a:solidFill>
                        <a:effectLst/>
                        <a:latin typeface="Arial"/>
                      </a:endParaRPr>
                    </a:p>
                  </a:txBody>
                  <a:tcPr marL="55429" marR="55429" marT="41572" marB="41572" anchor="ctr">
                    <a:solidFill>
                      <a:schemeClr val="bg1">
                        <a:lumMod val="95000"/>
                      </a:schemeClr>
                    </a:solidFill>
                  </a:tcPr>
                </a:tc>
                <a:tc>
                  <a:txBody>
                    <a:bodyPr/>
                    <a:lstStyle/>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Video Dashboard Manual</a:t>
                      </a:r>
                    </a:p>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Graphite Graphs and Dashboards</a:t>
                      </a:r>
                      <a:r>
                        <a:rPr lang="en-US" sz="1400" u="none" strike="noStrike" kern="1200" baseline="0" dirty="0">
                          <a:solidFill>
                            <a:srgbClr val="002060"/>
                          </a:solidFill>
                          <a:effectLst/>
                        </a:rPr>
                        <a:t> </a:t>
                      </a:r>
                      <a:endParaRPr lang="en-US" sz="1400" b="1" i="0" u="none" strike="noStrike" dirty="0">
                        <a:solidFill>
                          <a:srgbClr val="002060"/>
                        </a:solidFill>
                        <a:effectLst/>
                        <a:latin typeface="Arial"/>
                      </a:endParaRPr>
                    </a:p>
                  </a:txBody>
                  <a:tcPr marL="55429" marR="55429" marT="41572" marB="41572" anchor="ctr">
                    <a:solidFill>
                      <a:schemeClr val="bg1">
                        <a:lumMod val="95000"/>
                      </a:schemeClr>
                    </a:solidFill>
                  </a:tcPr>
                </a:tc>
                <a:tc>
                  <a:txBody>
                    <a:bodyPr/>
                    <a:lstStyle/>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Raw data files description : Metric, Purpose, Data Structure</a:t>
                      </a:r>
                    </a:p>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Splunk Start-pack Reports (APPs) Installation Guidelines.</a:t>
                      </a:r>
                    </a:p>
                    <a:p>
                      <a:pPr marL="171450" indent="-171450" algn="l" defTabSz="914400" rtl="0" eaLnBrk="1" fontAlgn="base" latinLnBrk="0" hangingPunct="1">
                        <a:spcBef>
                          <a:spcPts val="0"/>
                        </a:spcBef>
                        <a:spcAft>
                          <a:spcPts val="0"/>
                        </a:spcAft>
                        <a:buFont typeface="Arial" panose="020B0604020202020204" pitchFamily="34" charset="0"/>
                        <a:buChar char="•"/>
                      </a:pPr>
                      <a:r>
                        <a:rPr lang="en-US" sz="1400" u="none" strike="noStrike" kern="1200" dirty="0">
                          <a:solidFill>
                            <a:srgbClr val="002060"/>
                          </a:solidFill>
                          <a:effectLst/>
                        </a:rPr>
                        <a:t>Reports Description and Analyzing Approach</a:t>
                      </a:r>
                      <a:endParaRPr lang="en-US" sz="1400" dirty="0">
                        <a:solidFill>
                          <a:srgbClr val="002060"/>
                        </a:solidFill>
                        <a:effectLst/>
                      </a:endParaRPr>
                    </a:p>
                  </a:txBody>
                  <a:tcPr marL="55429" marR="55429" marT="41572" marB="41572" anchor="ctr">
                    <a:solidFill>
                      <a:schemeClr val="bg1">
                        <a:lumMod val="95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xmlns="" val="20440201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720" y="0"/>
            <a:ext cx="12192000" cy="6858000"/>
          </a:xfrm>
          <a:prstGeom prst="rect">
            <a:avLst/>
          </a:prstGeom>
        </p:spPr>
      </p:pic>
      <p:sp>
        <p:nvSpPr>
          <p:cNvPr id="2410" name="CustomShape 1"/>
          <p:cNvSpPr/>
          <p:nvPr/>
        </p:nvSpPr>
        <p:spPr>
          <a:xfrm>
            <a:off x="1524000" y="1981080"/>
            <a:ext cx="9142560" cy="1904040"/>
          </a:xfrm>
          <a:prstGeom prst="rect">
            <a:avLst/>
          </a:prstGeom>
          <a:noFill/>
          <a:ln>
            <a:noFill/>
          </a:ln>
        </p:spPr>
        <p:txBody>
          <a:bodyPr lIns="90000" tIns="45000" rIns="90000" bIns="45000" anchor="ctr"/>
          <a:lstStyle/>
          <a:p>
            <a:pPr algn="ctr" rtl="0">
              <a:lnSpc>
                <a:spcPct val="100000"/>
              </a:lnSpc>
            </a:pPr>
            <a:r>
              <a:rPr lang="en-US" sz="6600" dirty="0">
                <a:solidFill>
                  <a:srgbClr val="000000"/>
                </a:solidFill>
                <a:latin typeface="+mj-lt"/>
              </a:rPr>
              <a:t>Resilience features of </a:t>
            </a:r>
            <a:r>
              <a:rPr lang="en-US" sz="6600" dirty="0" err="1">
                <a:solidFill>
                  <a:srgbClr val="000000"/>
                </a:solidFill>
                <a:latin typeface="+mj-lt"/>
              </a:rPr>
              <a:t>vspp</a:t>
            </a:r>
            <a:endParaRPr sz="4400" dirty="0">
              <a:latin typeface="+mj-lt"/>
            </a:endParaRPr>
          </a:p>
        </p:txBody>
      </p:sp>
      <p:pic>
        <p:nvPicPr>
          <p:cNvPr id="2" name="Econ20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32236965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manager</a:t>
            </a:r>
          </a:p>
        </p:txBody>
      </p:sp>
      <p:grpSp>
        <p:nvGrpSpPr>
          <p:cNvPr id="3" name="Group 2"/>
          <p:cNvGrpSpPr/>
          <p:nvPr/>
        </p:nvGrpSpPr>
        <p:grpSpPr>
          <a:xfrm>
            <a:off x="2868773" y="4250199"/>
            <a:ext cx="1219203" cy="2134899"/>
            <a:chOff x="1350502" y="4252956"/>
            <a:chExt cx="1219203" cy="2134899"/>
          </a:xfrm>
        </p:grpSpPr>
        <p:grpSp>
          <p:nvGrpSpPr>
            <p:cNvPr id="70" name="Group 69"/>
            <p:cNvGrpSpPr>
              <a:grpSpLocks noChangeAspect="1"/>
            </p:cNvGrpSpPr>
            <p:nvPr/>
          </p:nvGrpSpPr>
          <p:grpSpPr>
            <a:xfrm>
              <a:off x="1350502" y="4252956"/>
              <a:ext cx="1219203" cy="1764000"/>
              <a:chOff x="2479701" y="4329030"/>
              <a:chExt cx="882866" cy="1277373"/>
            </a:xfrm>
          </p:grpSpPr>
          <p:sp>
            <p:nvSpPr>
              <p:cNvPr id="72" name="Rounded Rectangle 71"/>
              <p:cNvSpPr/>
              <p:nvPr/>
            </p:nvSpPr>
            <p:spPr bwMode="auto">
              <a:xfrm>
                <a:off x="2479701" y="4329030"/>
                <a:ext cx="882866" cy="1277373"/>
              </a:xfrm>
              <a:prstGeom prst="roundRect">
                <a:avLst>
                  <a:gd name="adj" fmla="val 3758"/>
                </a:avLst>
              </a:prstGeom>
              <a:solidFill>
                <a:srgbClr val="F0F1F1"/>
              </a:solidFill>
              <a:ln w="12700" cap="flat" cmpd="sng" algn="ctr">
                <a:noFill/>
                <a:prstDash val="solid"/>
                <a:round/>
                <a:headEnd type="none" w="med" len="med"/>
                <a:tailEnd type="none" w="med" len="med"/>
              </a:ln>
              <a:effectLst/>
              <a:extLs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3" name="Freeform 72"/>
              <p:cNvSpPr>
                <a:spLocks noChangeAspect="1" noEditPoints="1"/>
              </p:cNvSpPr>
              <p:nvPr/>
            </p:nvSpPr>
            <p:spPr bwMode="auto">
              <a:xfrm>
                <a:off x="2537637" y="4375273"/>
                <a:ext cx="766992" cy="1184887"/>
              </a:xfrm>
              <a:custGeom>
                <a:avLst/>
                <a:gdLst>
                  <a:gd name="T0" fmla="*/ 2147483647 w 255"/>
                  <a:gd name="T1" fmla="*/ 2147483647 h 394"/>
                  <a:gd name="T2" fmla="*/ 0 w 255"/>
                  <a:gd name="T3" fmla="*/ 2147483647 h 394"/>
                  <a:gd name="T4" fmla="*/ 2147483647 w 255"/>
                  <a:gd name="T5" fmla="*/ 2147483647 h 394"/>
                  <a:gd name="T6" fmla="*/ 2147483647 w 255"/>
                  <a:gd name="T7" fmla="*/ 2147483647 h 394"/>
                  <a:gd name="T8" fmla="*/ 2147483647 w 255"/>
                  <a:gd name="T9" fmla="*/ 2147483647 h 394"/>
                  <a:gd name="T10" fmla="*/ 2147483647 w 255"/>
                  <a:gd name="T11" fmla="*/ 2147483647 h 394"/>
                  <a:gd name="T12" fmla="*/ 2147483647 w 255"/>
                  <a:gd name="T13" fmla="*/ 2147483647 h 394"/>
                  <a:gd name="T14" fmla="*/ 2147483647 w 255"/>
                  <a:gd name="T15" fmla="*/ 2147483647 h 394"/>
                  <a:gd name="T16" fmla="*/ 2147483647 w 255"/>
                  <a:gd name="T17" fmla="*/ 2147483647 h 394"/>
                  <a:gd name="T18" fmla="*/ 2147483647 w 255"/>
                  <a:gd name="T19" fmla="*/ 2147483647 h 394"/>
                  <a:gd name="T20" fmla="*/ 2147483647 w 255"/>
                  <a:gd name="T21" fmla="*/ 2147483647 h 394"/>
                  <a:gd name="T22" fmla="*/ 2147483647 w 255"/>
                  <a:gd name="T23" fmla="*/ 2147483647 h 394"/>
                  <a:gd name="T24" fmla="*/ 2147483647 w 255"/>
                  <a:gd name="T25" fmla="*/ 2147483647 h 394"/>
                  <a:gd name="T26" fmla="*/ 2147483647 w 255"/>
                  <a:gd name="T27" fmla="*/ 2147483647 h 394"/>
                  <a:gd name="T28" fmla="*/ 2147483647 w 255"/>
                  <a:gd name="T29" fmla="*/ 2147483647 h 394"/>
                  <a:gd name="T30" fmla="*/ 2147483647 w 255"/>
                  <a:gd name="T31" fmla="*/ 2147483647 h 394"/>
                  <a:gd name="T32" fmla="*/ 2147483647 w 255"/>
                  <a:gd name="T33" fmla="*/ 2147483647 h 394"/>
                  <a:gd name="T34" fmla="*/ 2147483647 w 255"/>
                  <a:gd name="T35" fmla="*/ 2147483647 h 394"/>
                  <a:gd name="T36" fmla="*/ 2147483647 w 255"/>
                  <a:gd name="T37" fmla="*/ 2147483647 h 394"/>
                  <a:gd name="T38" fmla="*/ 2147483647 w 255"/>
                  <a:gd name="T39" fmla="*/ 2147483647 h 394"/>
                  <a:gd name="T40" fmla="*/ 2147483647 w 255"/>
                  <a:gd name="T41" fmla="*/ 2147483647 h 394"/>
                  <a:gd name="T42" fmla="*/ 2147483647 w 255"/>
                  <a:gd name="T43" fmla="*/ 2147483647 h 394"/>
                  <a:gd name="T44" fmla="*/ 2147483647 w 255"/>
                  <a:gd name="T45" fmla="*/ 2147483647 h 394"/>
                  <a:gd name="T46" fmla="*/ 2147483647 w 255"/>
                  <a:gd name="T47" fmla="*/ 2147483647 h 394"/>
                  <a:gd name="T48" fmla="*/ 2147483647 w 255"/>
                  <a:gd name="T49" fmla="*/ 2147483647 h 394"/>
                  <a:gd name="T50" fmla="*/ 2147483647 w 255"/>
                  <a:gd name="T51" fmla="*/ 2147483647 h 394"/>
                  <a:gd name="T52" fmla="*/ 2147483647 w 255"/>
                  <a:gd name="T53" fmla="*/ 2147483647 h 394"/>
                  <a:gd name="T54" fmla="*/ 2147483647 w 255"/>
                  <a:gd name="T55" fmla="*/ 2147483647 h 394"/>
                  <a:gd name="T56" fmla="*/ 2147483647 w 255"/>
                  <a:gd name="T57" fmla="*/ 2147483647 h 394"/>
                  <a:gd name="T58" fmla="*/ 2147483647 w 255"/>
                  <a:gd name="T59" fmla="*/ 2147483647 h 394"/>
                  <a:gd name="T60" fmla="*/ 2147483647 w 255"/>
                  <a:gd name="T61" fmla="*/ 2147483647 h 394"/>
                  <a:gd name="T62" fmla="*/ 2147483647 w 255"/>
                  <a:gd name="T63" fmla="*/ 2147483647 h 394"/>
                  <a:gd name="T64" fmla="*/ 2147483647 w 255"/>
                  <a:gd name="T65" fmla="*/ 2147483647 h 394"/>
                  <a:gd name="T66" fmla="*/ 2147483647 w 255"/>
                  <a:gd name="T67" fmla="*/ 2147483647 h 394"/>
                  <a:gd name="T68" fmla="*/ 2147483647 w 255"/>
                  <a:gd name="T69" fmla="*/ 2147483647 h 394"/>
                  <a:gd name="T70" fmla="*/ 2147483647 w 255"/>
                  <a:gd name="T71" fmla="*/ 2147483647 h 394"/>
                  <a:gd name="T72" fmla="*/ 2147483647 w 255"/>
                  <a:gd name="T73" fmla="*/ 2147483647 h 394"/>
                  <a:gd name="T74" fmla="*/ 2147483647 w 255"/>
                  <a:gd name="T75" fmla="*/ 2147483647 h 394"/>
                  <a:gd name="T76" fmla="*/ 2147483647 w 255"/>
                  <a:gd name="T77" fmla="*/ 2147483647 h 394"/>
                  <a:gd name="T78" fmla="*/ 2147483647 w 255"/>
                  <a:gd name="T79" fmla="*/ 2147483647 h 394"/>
                  <a:gd name="T80" fmla="*/ 2147483647 w 255"/>
                  <a:gd name="T81" fmla="*/ 2147483647 h 394"/>
                  <a:gd name="T82" fmla="*/ 2147483647 w 255"/>
                  <a:gd name="T83" fmla="*/ 2147483647 h 394"/>
                  <a:gd name="T84" fmla="*/ 2147483647 w 255"/>
                  <a:gd name="T85" fmla="*/ 2147483647 h 394"/>
                  <a:gd name="T86" fmla="*/ 2147483647 w 255"/>
                  <a:gd name="T87" fmla="*/ 2147483647 h 394"/>
                  <a:gd name="T88" fmla="*/ 2147483647 w 255"/>
                  <a:gd name="T89" fmla="*/ 2147483647 h 394"/>
                  <a:gd name="T90" fmla="*/ 2147483647 w 255"/>
                  <a:gd name="T91" fmla="*/ 2147483647 h 3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55" h="394">
                    <a:moveTo>
                      <a:pt x="247" y="53"/>
                    </a:moveTo>
                    <a:cubicBezTo>
                      <a:pt x="251" y="53"/>
                      <a:pt x="255" y="50"/>
                      <a:pt x="255" y="45"/>
                    </a:cubicBezTo>
                    <a:cubicBezTo>
                      <a:pt x="255" y="19"/>
                      <a:pt x="255" y="19"/>
                      <a:pt x="255" y="19"/>
                    </a:cubicBezTo>
                    <a:cubicBezTo>
                      <a:pt x="255" y="8"/>
                      <a:pt x="246" y="0"/>
                      <a:pt x="235" y="0"/>
                    </a:cubicBezTo>
                    <a:cubicBezTo>
                      <a:pt x="19" y="0"/>
                      <a:pt x="19" y="0"/>
                      <a:pt x="19" y="0"/>
                    </a:cubicBezTo>
                    <a:cubicBezTo>
                      <a:pt x="9" y="0"/>
                      <a:pt x="0" y="8"/>
                      <a:pt x="0" y="19"/>
                    </a:cubicBezTo>
                    <a:cubicBezTo>
                      <a:pt x="0" y="374"/>
                      <a:pt x="0" y="374"/>
                      <a:pt x="0" y="374"/>
                    </a:cubicBezTo>
                    <a:cubicBezTo>
                      <a:pt x="0" y="385"/>
                      <a:pt x="9" y="394"/>
                      <a:pt x="19" y="394"/>
                    </a:cubicBezTo>
                    <a:cubicBezTo>
                      <a:pt x="235" y="394"/>
                      <a:pt x="235" y="394"/>
                      <a:pt x="235" y="394"/>
                    </a:cubicBezTo>
                    <a:cubicBezTo>
                      <a:pt x="246" y="394"/>
                      <a:pt x="255" y="385"/>
                      <a:pt x="255" y="374"/>
                    </a:cubicBezTo>
                    <a:cubicBezTo>
                      <a:pt x="255" y="77"/>
                      <a:pt x="255" y="77"/>
                      <a:pt x="255" y="77"/>
                    </a:cubicBezTo>
                    <a:cubicBezTo>
                      <a:pt x="255" y="73"/>
                      <a:pt x="251" y="69"/>
                      <a:pt x="247" y="69"/>
                    </a:cubicBezTo>
                    <a:cubicBezTo>
                      <a:pt x="242" y="69"/>
                      <a:pt x="239" y="73"/>
                      <a:pt x="239" y="77"/>
                    </a:cubicBezTo>
                    <a:cubicBezTo>
                      <a:pt x="239" y="374"/>
                      <a:pt x="239" y="374"/>
                      <a:pt x="239" y="374"/>
                    </a:cubicBezTo>
                    <a:cubicBezTo>
                      <a:pt x="239" y="376"/>
                      <a:pt x="237" y="378"/>
                      <a:pt x="235" y="378"/>
                    </a:cubicBezTo>
                    <a:cubicBezTo>
                      <a:pt x="19" y="378"/>
                      <a:pt x="19" y="378"/>
                      <a:pt x="19" y="378"/>
                    </a:cubicBezTo>
                    <a:cubicBezTo>
                      <a:pt x="17" y="378"/>
                      <a:pt x="16" y="376"/>
                      <a:pt x="16" y="374"/>
                    </a:cubicBezTo>
                    <a:cubicBezTo>
                      <a:pt x="16" y="19"/>
                      <a:pt x="16" y="19"/>
                      <a:pt x="16" y="19"/>
                    </a:cubicBezTo>
                    <a:cubicBezTo>
                      <a:pt x="16" y="17"/>
                      <a:pt x="17" y="16"/>
                      <a:pt x="19" y="16"/>
                    </a:cubicBezTo>
                    <a:cubicBezTo>
                      <a:pt x="235" y="16"/>
                      <a:pt x="235" y="16"/>
                      <a:pt x="235" y="16"/>
                    </a:cubicBezTo>
                    <a:cubicBezTo>
                      <a:pt x="237" y="16"/>
                      <a:pt x="239" y="17"/>
                      <a:pt x="239" y="19"/>
                    </a:cubicBezTo>
                    <a:cubicBezTo>
                      <a:pt x="239" y="45"/>
                      <a:pt x="239" y="45"/>
                      <a:pt x="239" y="45"/>
                    </a:cubicBezTo>
                    <a:cubicBezTo>
                      <a:pt x="239" y="50"/>
                      <a:pt x="242" y="53"/>
                      <a:pt x="247" y="53"/>
                    </a:cubicBezTo>
                    <a:close/>
                    <a:moveTo>
                      <a:pt x="207" y="115"/>
                    </a:moveTo>
                    <a:cubicBezTo>
                      <a:pt x="199" y="115"/>
                      <a:pt x="193" y="121"/>
                      <a:pt x="193" y="129"/>
                    </a:cubicBezTo>
                    <a:cubicBezTo>
                      <a:pt x="193" y="137"/>
                      <a:pt x="199" y="143"/>
                      <a:pt x="207" y="143"/>
                    </a:cubicBezTo>
                    <a:cubicBezTo>
                      <a:pt x="215" y="143"/>
                      <a:pt x="221" y="137"/>
                      <a:pt x="221" y="129"/>
                    </a:cubicBezTo>
                    <a:cubicBezTo>
                      <a:pt x="221" y="121"/>
                      <a:pt x="215" y="115"/>
                      <a:pt x="207" y="115"/>
                    </a:cubicBezTo>
                    <a:close/>
                    <a:moveTo>
                      <a:pt x="207" y="47"/>
                    </a:moveTo>
                    <a:cubicBezTo>
                      <a:pt x="199" y="47"/>
                      <a:pt x="193" y="53"/>
                      <a:pt x="193" y="61"/>
                    </a:cubicBezTo>
                    <a:cubicBezTo>
                      <a:pt x="193" y="69"/>
                      <a:pt x="199" y="75"/>
                      <a:pt x="207" y="75"/>
                    </a:cubicBezTo>
                    <a:cubicBezTo>
                      <a:pt x="215" y="75"/>
                      <a:pt x="221" y="69"/>
                      <a:pt x="221" y="61"/>
                    </a:cubicBezTo>
                    <a:cubicBezTo>
                      <a:pt x="221" y="53"/>
                      <a:pt x="215" y="47"/>
                      <a:pt x="207" y="47"/>
                    </a:cubicBezTo>
                    <a:close/>
                    <a:moveTo>
                      <a:pt x="207" y="318"/>
                    </a:moveTo>
                    <a:cubicBezTo>
                      <a:pt x="199" y="318"/>
                      <a:pt x="193" y="325"/>
                      <a:pt x="193" y="332"/>
                    </a:cubicBezTo>
                    <a:cubicBezTo>
                      <a:pt x="193" y="340"/>
                      <a:pt x="199" y="346"/>
                      <a:pt x="207" y="346"/>
                    </a:cubicBezTo>
                    <a:cubicBezTo>
                      <a:pt x="215" y="346"/>
                      <a:pt x="221" y="340"/>
                      <a:pt x="221" y="332"/>
                    </a:cubicBezTo>
                    <a:cubicBezTo>
                      <a:pt x="221" y="325"/>
                      <a:pt x="215" y="318"/>
                      <a:pt x="207" y="318"/>
                    </a:cubicBezTo>
                    <a:close/>
                    <a:moveTo>
                      <a:pt x="207" y="183"/>
                    </a:moveTo>
                    <a:cubicBezTo>
                      <a:pt x="199" y="183"/>
                      <a:pt x="193" y="189"/>
                      <a:pt x="193" y="197"/>
                    </a:cubicBezTo>
                    <a:cubicBezTo>
                      <a:pt x="193" y="205"/>
                      <a:pt x="199" y="211"/>
                      <a:pt x="207" y="211"/>
                    </a:cubicBezTo>
                    <a:cubicBezTo>
                      <a:pt x="215" y="211"/>
                      <a:pt x="221" y="205"/>
                      <a:pt x="221" y="197"/>
                    </a:cubicBezTo>
                    <a:cubicBezTo>
                      <a:pt x="221" y="189"/>
                      <a:pt x="215" y="183"/>
                      <a:pt x="207" y="183"/>
                    </a:cubicBezTo>
                    <a:close/>
                    <a:moveTo>
                      <a:pt x="207" y="251"/>
                    </a:moveTo>
                    <a:cubicBezTo>
                      <a:pt x="199" y="251"/>
                      <a:pt x="193" y="257"/>
                      <a:pt x="193" y="265"/>
                    </a:cubicBezTo>
                    <a:cubicBezTo>
                      <a:pt x="193" y="272"/>
                      <a:pt x="199" y="279"/>
                      <a:pt x="207" y="279"/>
                    </a:cubicBezTo>
                    <a:cubicBezTo>
                      <a:pt x="215" y="279"/>
                      <a:pt x="221" y="272"/>
                      <a:pt x="221" y="265"/>
                    </a:cubicBezTo>
                    <a:cubicBezTo>
                      <a:pt x="221" y="257"/>
                      <a:pt x="215" y="251"/>
                      <a:pt x="207" y="251"/>
                    </a:cubicBezTo>
                    <a:close/>
                    <a:moveTo>
                      <a:pt x="178" y="57"/>
                    </a:moveTo>
                    <a:cubicBezTo>
                      <a:pt x="178" y="46"/>
                      <a:pt x="169" y="37"/>
                      <a:pt x="159" y="37"/>
                    </a:cubicBezTo>
                    <a:cubicBezTo>
                      <a:pt x="53" y="37"/>
                      <a:pt x="53" y="37"/>
                      <a:pt x="53" y="37"/>
                    </a:cubicBezTo>
                    <a:cubicBezTo>
                      <a:pt x="43" y="37"/>
                      <a:pt x="34" y="46"/>
                      <a:pt x="34" y="57"/>
                    </a:cubicBezTo>
                    <a:cubicBezTo>
                      <a:pt x="34" y="66"/>
                      <a:pt x="34" y="66"/>
                      <a:pt x="34" y="66"/>
                    </a:cubicBezTo>
                    <a:cubicBezTo>
                      <a:pt x="34" y="76"/>
                      <a:pt x="43" y="85"/>
                      <a:pt x="53" y="85"/>
                    </a:cubicBezTo>
                    <a:cubicBezTo>
                      <a:pt x="159" y="85"/>
                      <a:pt x="159" y="85"/>
                      <a:pt x="159" y="85"/>
                    </a:cubicBezTo>
                    <a:cubicBezTo>
                      <a:pt x="169" y="85"/>
                      <a:pt x="178" y="76"/>
                      <a:pt x="178" y="66"/>
                    </a:cubicBezTo>
                    <a:lnTo>
                      <a:pt x="178" y="57"/>
                    </a:lnTo>
                    <a:close/>
                    <a:moveTo>
                      <a:pt x="162" y="66"/>
                    </a:moveTo>
                    <a:cubicBezTo>
                      <a:pt x="162" y="68"/>
                      <a:pt x="160" y="69"/>
                      <a:pt x="159" y="69"/>
                    </a:cubicBezTo>
                    <a:cubicBezTo>
                      <a:pt x="53" y="69"/>
                      <a:pt x="53" y="69"/>
                      <a:pt x="53" y="69"/>
                    </a:cubicBezTo>
                    <a:cubicBezTo>
                      <a:pt x="51" y="69"/>
                      <a:pt x="50" y="68"/>
                      <a:pt x="50" y="66"/>
                    </a:cubicBezTo>
                    <a:cubicBezTo>
                      <a:pt x="50" y="57"/>
                      <a:pt x="50" y="57"/>
                      <a:pt x="50" y="57"/>
                    </a:cubicBezTo>
                    <a:cubicBezTo>
                      <a:pt x="50" y="55"/>
                      <a:pt x="51" y="53"/>
                      <a:pt x="53" y="53"/>
                    </a:cubicBezTo>
                    <a:cubicBezTo>
                      <a:pt x="159" y="53"/>
                      <a:pt x="159" y="53"/>
                      <a:pt x="159" y="53"/>
                    </a:cubicBezTo>
                    <a:cubicBezTo>
                      <a:pt x="160" y="53"/>
                      <a:pt x="162" y="55"/>
                      <a:pt x="162" y="57"/>
                    </a:cubicBezTo>
                    <a:lnTo>
                      <a:pt x="162" y="66"/>
                    </a:lnTo>
                    <a:close/>
                    <a:moveTo>
                      <a:pt x="178" y="125"/>
                    </a:moveTo>
                    <a:cubicBezTo>
                      <a:pt x="178" y="114"/>
                      <a:pt x="169" y="105"/>
                      <a:pt x="159" y="105"/>
                    </a:cubicBezTo>
                    <a:cubicBezTo>
                      <a:pt x="53" y="105"/>
                      <a:pt x="53" y="105"/>
                      <a:pt x="53" y="105"/>
                    </a:cubicBezTo>
                    <a:cubicBezTo>
                      <a:pt x="43" y="105"/>
                      <a:pt x="34" y="114"/>
                      <a:pt x="34" y="125"/>
                    </a:cubicBezTo>
                    <a:cubicBezTo>
                      <a:pt x="34" y="133"/>
                      <a:pt x="34" y="133"/>
                      <a:pt x="34" y="133"/>
                    </a:cubicBezTo>
                    <a:cubicBezTo>
                      <a:pt x="34" y="144"/>
                      <a:pt x="43" y="153"/>
                      <a:pt x="53" y="153"/>
                    </a:cubicBezTo>
                    <a:cubicBezTo>
                      <a:pt x="159" y="153"/>
                      <a:pt x="159" y="153"/>
                      <a:pt x="159" y="153"/>
                    </a:cubicBezTo>
                    <a:cubicBezTo>
                      <a:pt x="169" y="153"/>
                      <a:pt x="178" y="144"/>
                      <a:pt x="178" y="133"/>
                    </a:cubicBezTo>
                    <a:lnTo>
                      <a:pt x="178" y="125"/>
                    </a:lnTo>
                    <a:close/>
                    <a:moveTo>
                      <a:pt x="162" y="133"/>
                    </a:moveTo>
                    <a:cubicBezTo>
                      <a:pt x="162" y="135"/>
                      <a:pt x="160" y="137"/>
                      <a:pt x="159" y="137"/>
                    </a:cubicBezTo>
                    <a:cubicBezTo>
                      <a:pt x="53" y="137"/>
                      <a:pt x="53" y="137"/>
                      <a:pt x="53" y="137"/>
                    </a:cubicBezTo>
                    <a:cubicBezTo>
                      <a:pt x="51" y="137"/>
                      <a:pt x="50" y="135"/>
                      <a:pt x="50" y="133"/>
                    </a:cubicBezTo>
                    <a:cubicBezTo>
                      <a:pt x="50" y="125"/>
                      <a:pt x="50" y="125"/>
                      <a:pt x="50" y="125"/>
                    </a:cubicBezTo>
                    <a:cubicBezTo>
                      <a:pt x="50" y="123"/>
                      <a:pt x="51" y="121"/>
                      <a:pt x="53" y="121"/>
                    </a:cubicBezTo>
                    <a:cubicBezTo>
                      <a:pt x="159" y="121"/>
                      <a:pt x="159" y="121"/>
                      <a:pt x="159" y="121"/>
                    </a:cubicBezTo>
                    <a:cubicBezTo>
                      <a:pt x="160" y="121"/>
                      <a:pt x="162" y="123"/>
                      <a:pt x="162" y="125"/>
                    </a:cubicBezTo>
                    <a:lnTo>
                      <a:pt x="162" y="133"/>
                    </a:lnTo>
                    <a:close/>
                    <a:moveTo>
                      <a:pt x="178" y="260"/>
                    </a:moveTo>
                    <a:cubicBezTo>
                      <a:pt x="178" y="249"/>
                      <a:pt x="169" y="241"/>
                      <a:pt x="159" y="241"/>
                    </a:cubicBezTo>
                    <a:cubicBezTo>
                      <a:pt x="53" y="241"/>
                      <a:pt x="53" y="241"/>
                      <a:pt x="53" y="241"/>
                    </a:cubicBezTo>
                    <a:cubicBezTo>
                      <a:pt x="43" y="241"/>
                      <a:pt x="34" y="249"/>
                      <a:pt x="34" y="260"/>
                    </a:cubicBezTo>
                    <a:cubicBezTo>
                      <a:pt x="34" y="269"/>
                      <a:pt x="34" y="269"/>
                      <a:pt x="34" y="269"/>
                    </a:cubicBezTo>
                    <a:cubicBezTo>
                      <a:pt x="34" y="280"/>
                      <a:pt x="43" y="288"/>
                      <a:pt x="53" y="288"/>
                    </a:cubicBezTo>
                    <a:cubicBezTo>
                      <a:pt x="159" y="288"/>
                      <a:pt x="159" y="288"/>
                      <a:pt x="159" y="288"/>
                    </a:cubicBezTo>
                    <a:cubicBezTo>
                      <a:pt x="169" y="288"/>
                      <a:pt x="178" y="280"/>
                      <a:pt x="178" y="269"/>
                    </a:cubicBezTo>
                    <a:lnTo>
                      <a:pt x="178" y="260"/>
                    </a:lnTo>
                    <a:close/>
                    <a:moveTo>
                      <a:pt x="162" y="269"/>
                    </a:moveTo>
                    <a:cubicBezTo>
                      <a:pt x="162" y="271"/>
                      <a:pt x="160" y="272"/>
                      <a:pt x="159" y="272"/>
                    </a:cubicBezTo>
                    <a:cubicBezTo>
                      <a:pt x="53" y="272"/>
                      <a:pt x="53" y="272"/>
                      <a:pt x="53" y="272"/>
                    </a:cubicBezTo>
                    <a:cubicBezTo>
                      <a:pt x="51" y="272"/>
                      <a:pt x="50" y="271"/>
                      <a:pt x="50" y="269"/>
                    </a:cubicBezTo>
                    <a:cubicBezTo>
                      <a:pt x="50" y="260"/>
                      <a:pt x="50" y="260"/>
                      <a:pt x="50" y="260"/>
                    </a:cubicBezTo>
                    <a:cubicBezTo>
                      <a:pt x="50" y="258"/>
                      <a:pt x="51" y="257"/>
                      <a:pt x="53" y="257"/>
                    </a:cubicBezTo>
                    <a:cubicBezTo>
                      <a:pt x="159" y="257"/>
                      <a:pt x="159" y="257"/>
                      <a:pt x="159" y="257"/>
                    </a:cubicBezTo>
                    <a:cubicBezTo>
                      <a:pt x="160" y="257"/>
                      <a:pt x="162" y="258"/>
                      <a:pt x="162" y="260"/>
                    </a:cubicBezTo>
                    <a:lnTo>
                      <a:pt x="162" y="269"/>
                    </a:lnTo>
                    <a:close/>
                    <a:moveTo>
                      <a:pt x="178" y="192"/>
                    </a:moveTo>
                    <a:cubicBezTo>
                      <a:pt x="178" y="182"/>
                      <a:pt x="169" y="173"/>
                      <a:pt x="159" y="173"/>
                    </a:cubicBezTo>
                    <a:cubicBezTo>
                      <a:pt x="53" y="173"/>
                      <a:pt x="53" y="173"/>
                      <a:pt x="53" y="173"/>
                    </a:cubicBezTo>
                    <a:cubicBezTo>
                      <a:pt x="43" y="173"/>
                      <a:pt x="34" y="182"/>
                      <a:pt x="34" y="192"/>
                    </a:cubicBezTo>
                    <a:cubicBezTo>
                      <a:pt x="34" y="201"/>
                      <a:pt x="34" y="201"/>
                      <a:pt x="34" y="201"/>
                    </a:cubicBezTo>
                    <a:cubicBezTo>
                      <a:pt x="34" y="212"/>
                      <a:pt x="43" y="221"/>
                      <a:pt x="53" y="221"/>
                    </a:cubicBezTo>
                    <a:cubicBezTo>
                      <a:pt x="159" y="221"/>
                      <a:pt x="159" y="221"/>
                      <a:pt x="159" y="221"/>
                    </a:cubicBezTo>
                    <a:cubicBezTo>
                      <a:pt x="169" y="221"/>
                      <a:pt x="178" y="212"/>
                      <a:pt x="178" y="201"/>
                    </a:cubicBezTo>
                    <a:lnTo>
                      <a:pt x="178" y="192"/>
                    </a:lnTo>
                    <a:close/>
                    <a:moveTo>
                      <a:pt x="162" y="201"/>
                    </a:moveTo>
                    <a:cubicBezTo>
                      <a:pt x="162" y="203"/>
                      <a:pt x="160" y="205"/>
                      <a:pt x="159" y="205"/>
                    </a:cubicBezTo>
                    <a:cubicBezTo>
                      <a:pt x="53" y="205"/>
                      <a:pt x="53" y="205"/>
                      <a:pt x="53" y="205"/>
                    </a:cubicBezTo>
                    <a:cubicBezTo>
                      <a:pt x="51" y="205"/>
                      <a:pt x="50" y="203"/>
                      <a:pt x="50" y="201"/>
                    </a:cubicBezTo>
                    <a:cubicBezTo>
                      <a:pt x="50" y="192"/>
                      <a:pt x="50" y="192"/>
                      <a:pt x="50" y="192"/>
                    </a:cubicBezTo>
                    <a:cubicBezTo>
                      <a:pt x="50" y="190"/>
                      <a:pt x="51" y="189"/>
                      <a:pt x="53" y="189"/>
                    </a:cubicBezTo>
                    <a:cubicBezTo>
                      <a:pt x="159" y="189"/>
                      <a:pt x="159" y="189"/>
                      <a:pt x="159" y="189"/>
                    </a:cubicBezTo>
                    <a:cubicBezTo>
                      <a:pt x="160" y="189"/>
                      <a:pt x="162" y="190"/>
                      <a:pt x="162" y="192"/>
                    </a:cubicBezTo>
                    <a:lnTo>
                      <a:pt x="162" y="201"/>
                    </a:lnTo>
                    <a:close/>
                    <a:moveTo>
                      <a:pt x="159" y="309"/>
                    </a:moveTo>
                    <a:cubicBezTo>
                      <a:pt x="53" y="309"/>
                      <a:pt x="53" y="309"/>
                      <a:pt x="53" y="309"/>
                    </a:cubicBezTo>
                    <a:cubicBezTo>
                      <a:pt x="43" y="309"/>
                      <a:pt x="34" y="317"/>
                      <a:pt x="34" y="328"/>
                    </a:cubicBezTo>
                    <a:cubicBezTo>
                      <a:pt x="34" y="337"/>
                      <a:pt x="34" y="337"/>
                      <a:pt x="34" y="337"/>
                    </a:cubicBezTo>
                    <a:cubicBezTo>
                      <a:pt x="34" y="348"/>
                      <a:pt x="43" y="356"/>
                      <a:pt x="53" y="356"/>
                    </a:cubicBezTo>
                    <a:cubicBezTo>
                      <a:pt x="159" y="356"/>
                      <a:pt x="159" y="356"/>
                      <a:pt x="159" y="356"/>
                    </a:cubicBezTo>
                    <a:cubicBezTo>
                      <a:pt x="169" y="356"/>
                      <a:pt x="178" y="348"/>
                      <a:pt x="178" y="337"/>
                    </a:cubicBezTo>
                    <a:cubicBezTo>
                      <a:pt x="178" y="328"/>
                      <a:pt x="178" y="328"/>
                      <a:pt x="178" y="328"/>
                    </a:cubicBezTo>
                    <a:cubicBezTo>
                      <a:pt x="178" y="317"/>
                      <a:pt x="169" y="309"/>
                      <a:pt x="159" y="309"/>
                    </a:cubicBezTo>
                    <a:close/>
                    <a:moveTo>
                      <a:pt x="162" y="337"/>
                    </a:moveTo>
                    <a:cubicBezTo>
                      <a:pt x="162" y="339"/>
                      <a:pt x="160" y="340"/>
                      <a:pt x="159" y="340"/>
                    </a:cubicBezTo>
                    <a:cubicBezTo>
                      <a:pt x="53" y="340"/>
                      <a:pt x="53" y="340"/>
                      <a:pt x="53" y="340"/>
                    </a:cubicBezTo>
                    <a:cubicBezTo>
                      <a:pt x="51" y="340"/>
                      <a:pt x="50" y="339"/>
                      <a:pt x="50" y="337"/>
                    </a:cubicBezTo>
                    <a:cubicBezTo>
                      <a:pt x="50" y="328"/>
                      <a:pt x="50" y="328"/>
                      <a:pt x="50" y="328"/>
                    </a:cubicBezTo>
                    <a:cubicBezTo>
                      <a:pt x="50" y="326"/>
                      <a:pt x="51" y="325"/>
                      <a:pt x="53" y="325"/>
                    </a:cubicBezTo>
                    <a:cubicBezTo>
                      <a:pt x="159" y="325"/>
                      <a:pt x="159" y="325"/>
                      <a:pt x="159" y="325"/>
                    </a:cubicBezTo>
                    <a:cubicBezTo>
                      <a:pt x="160" y="325"/>
                      <a:pt x="162" y="326"/>
                      <a:pt x="162" y="328"/>
                    </a:cubicBezTo>
                    <a:lnTo>
                      <a:pt x="162" y="337"/>
                    </a:ln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a:p>
            </p:txBody>
          </p:sp>
          <p:pic>
            <p:nvPicPr>
              <p:cNvPr id="74" name="Picture 73"/>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2688996" y="4631116"/>
                <a:ext cx="464276" cy="673200"/>
              </a:xfrm>
              <a:prstGeom prst="rect">
                <a:avLst/>
              </a:prstGeom>
              <a:ln w="19050" cap="flat" cmpd="sng" algn="ctr">
                <a:solidFill>
                  <a:srgbClr val="FFFFFF"/>
                </a:solidFill>
                <a:prstDash val="solid"/>
                <a:round/>
                <a:headEnd type="none" w="med" len="med"/>
                <a:tailEnd type="none" w="med" len="med"/>
              </a:ln>
            </p:spPr>
          </p:pic>
        </p:grpSp>
        <p:sp>
          <p:nvSpPr>
            <p:cNvPr id="71" name="Text Box 22"/>
            <p:cNvSpPr txBox="1">
              <a:spLocks noChangeArrowheads="1"/>
            </p:cNvSpPr>
            <p:nvPr/>
          </p:nvSpPr>
          <p:spPr bwMode="auto">
            <a:xfrm>
              <a:off x="1366103" y="6063855"/>
              <a:ext cx="1188000" cy="3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72000" tIns="72000" rIns="72000" bIns="72000" anchor="ctr">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1000" dirty="0">
                  <a:solidFill>
                    <a:srgbClr val="58585A"/>
                  </a:solidFill>
                  <a:latin typeface="+mn-lt"/>
                  <a:cs typeface="Arial" pitchFamily="34" charset="0"/>
                </a:rPr>
                <a:t>Storage Cluster</a:t>
              </a:r>
            </a:p>
            <a:p>
              <a:pPr algn="ctr" eaLnBrk="1" hangingPunct="1">
                <a:lnSpc>
                  <a:spcPct val="90000"/>
                </a:lnSpc>
                <a:spcBef>
                  <a:spcPct val="0"/>
                </a:spcBef>
              </a:pPr>
              <a:r>
                <a:rPr lang="en-US" sz="1000" dirty="0">
                  <a:solidFill>
                    <a:srgbClr val="58585A"/>
                  </a:solidFill>
                  <a:latin typeface="+mn-lt"/>
                  <a:cs typeface="Arial" pitchFamily="34" charset="0"/>
                </a:rPr>
                <a:t>&amp; Processing Grid</a:t>
              </a:r>
            </a:p>
          </p:txBody>
        </p:sp>
      </p:grpSp>
      <p:sp>
        <p:nvSpPr>
          <p:cNvPr id="4" name="Text Box 22"/>
          <p:cNvSpPr txBox="1">
            <a:spLocks noChangeArrowheads="1"/>
          </p:cNvSpPr>
          <p:nvPr/>
        </p:nvSpPr>
        <p:spPr bwMode="auto">
          <a:xfrm>
            <a:off x="1911971" y="1804094"/>
            <a:ext cx="8352000" cy="2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72000" tIns="72000" rIns="72000" bIns="72000" anchor="ctr">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1400" dirty="0">
                <a:solidFill>
                  <a:srgbClr val="F08A00"/>
                </a:solidFill>
                <a:latin typeface="+mn-lt"/>
                <a:cs typeface="Arial" pitchFamily="34" charset="0"/>
              </a:rPr>
              <a:t>CLUSTERED STORAGE &amp; GRID COMPUTING</a:t>
            </a:r>
          </a:p>
        </p:txBody>
      </p:sp>
      <p:grpSp>
        <p:nvGrpSpPr>
          <p:cNvPr id="5" name="Group 4"/>
          <p:cNvGrpSpPr/>
          <p:nvPr/>
        </p:nvGrpSpPr>
        <p:grpSpPr>
          <a:xfrm>
            <a:off x="3686663" y="2176305"/>
            <a:ext cx="756000" cy="841091"/>
            <a:chOff x="1942750" y="2179062"/>
            <a:chExt cx="756000" cy="841091"/>
          </a:xfrm>
        </p:grpSpPr>
        <p:sp>
          <p:nvSpPr>
            <p:cNvPr id="68" name="Freeform 67"/>
            <p:cNvSpPr>
              <a:spLocks noChangeAspect="1" noEditPoints="1"/>
            </p:cNvSpPr>
            <p:nvPr/>
          </p:nvSpPr>
          <p:spPr bwMode="auto">
            <a:xfrm>
              <a:off x="2099439" y="2498492"/>
              <a:ext cx="442622" cy="521661"/>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B1B3B4"/>
            </a:solidFill>
            <a:ln w="6350">
              <a:noFill/>
              <a:round/>
              <a:headEnd/>
              <a:tailEnd/>
            </a:ln>
            <a:extLst>
              <a:ext uri="{91240B29-F687-4F45-9708-019B960494DF}">
                <a14:hiddenLine xmlns:a14="http://schemas.microsoft.com/office/drawing/2010/main" xmlns="" w="6350">
                  <a:solidFill>
                    <a:schemeClr val="bg1"/>
                  </a:solidFill>
                  <a:round/>
                  <a:headEnd/>
                  <a:tailEnd/>
                </a14:hiddenLine>
              </a:ext>
            </a:extLst>
          </p:spPr>
          <p:txBody>
            <a:bodyPr lIns="36000" tIns="288000" rIns="36000" bIns="36000"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a:lnSpc>
                  <a:spcPct val="90000"/>
                </a:lnSpc>
                <a:spcBef>
                  <a:spcPts val="0"/>
                </a:spcBef>
              </a:pPr>
              <a:endParaRPr lang="en-US" sz="1050" dirty="0">
                <a:solidFill>
                  <a:srgbClr val="58585A"/>
                </a:solidFill>
              </a:endParaRPr>
            </a:p>
          </p:txBody>
        </p:sp>
        <p:sp>
          <p:nvSpPr>
            <p:cNvPr id="69" name="Text Box 22"/>
            <p:cNvSpPr txBox="1">
              <a:spLocks noChangeArrowheads="1"/>
            </p:cNvSpPr>
            <p:nvPr/>
          </p:nvSpPr>
          <p:spPr bwMode="auto">
            <a:xfrm>
              <a:off x="1942750" y="2179062"/>
              <a:ext cx="756000" cy="28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72000" tIns="72000" rIns="72000" bIns="72000" anchor="ctr">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1000" dirty="0">
                  <a:solidFill>
                    <a:srgbClr val="58585A"/>
                  </a:solidFill>
                  <a:latin typeface="+mn-lt"/>
                  <a:cs typeface="Arial" pitchFamily="34" charset="0"/>
                </a:rPr>
                <a:t>In Memory </a:t>
              </a:r>
            </a:p>
            <a:p>
              <a:pPr algn="ctr" eaLnBrk="1" hangingPunct="1">
                <a:lnSpc>
                  <a:spcPct val="90000"/>
                </a:lnSpc>
                <a:spcBef>
                  <a:spcPct val="0"/>
                </a:spcBef>
              </a:pPr>
              <a:r>
                <a:rPr lang="en-US" sz="1000" dirty="0">
                  <a:solidFill>
                    <a:srgbClr val="58585A"/>
                  </a:solidFill>
                  <a:latin typeface="+mn-lt"/>
                  <a:cs typeface="Arial" pitchFamily="34" charset="0"/>
                </a:rPr>
                <a:t>Database</a:t>
              </a:r>
            </a:p>
          </p:txBody>
        </p:sp>
      </p:grpSp>
      <p:grpSp>
        <p:nvGrpSpPr>
          <p:cNvPr id="6" name="Group 5"/>
          <p:cNvGrpSpPr/>
          <p:nvPr/>
        </p:nvGrpSpPr>
        <p:grpSpPr>
          <a:xfrm>
            <a:off x="4832685" y="2176305"/>
            <a:ext cx="958851" cy="807213"/>
            <a:chOff x="3088772" y="2179062"/>
            <a:chExt cx="958850" cy="807213"/>
          </a:xfrm>
        </p:grpSpPr>
        <p:grpSp>
          <p:nvGrpSpPr>
            <p:cNvPr id="64" name="Group 63"/>
            <p:cNvGrpSpPr/>
            <p:nvPr/>
          </p:nvGrpSpPr>
          <p:grpSpPr>
            <a:xfrm>
              <a:off x="3088772" y="2498492"/>
              <a:ext cx="958850" cy="487783"/>
              <a:chOff x="2435551" y="3515565"/>
              <a:chExt cx="958850" cy="487783"/>
            </a:xfrm>
          </p:grpSpPr>
          <p:sp>
            <p:nvSpPr>
              <p:cNvPr id="66" name="Freeform 65"/>
              <p:cNvSpPr>
                <a:spLocks noChangeAspect="1" noEditPoints="1"/>
              </p:cNvSpPr>
              <p:nvPr/>
            </p:nvSpPr>
            <p:spPr bwMode="auto">
              <a:xfrm>
                <a:off x="2435551" y="3772228"/>
                <a:ext cx="958850" cy="23112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B1B3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a:p>
            </p:txBody>
          </p:sp>
          <p:sp>
            <p:nvSpPr>
              <p:cNvPr id="67" name="Freeform 66"/>
              <p:cNvSpPr>
                <a:spLocks noChangeAspect="1" noEditPoints="1"/>
              </p:cNvSpPr>
              <p:nvPr/>
            </p:nvSpPr>
            <p:spPr bwMode="auto">
              <a:xfrm>
                <a:off x="2435551" y="3515565"/>
                <a:ext cx="958850" cy="23112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B1B3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a:p>
            </p:txBody>
          </p:sp>
        </p:grpSp>
        <p:sp>
          <p:nvSpPr>
            <p:cNvPr id="65" name="Text Box 22"/>
            <p:cNvSpPr txBox="1">
              <a:spLocks noChangeArrowheads="1"/>
            </p:cNvSpPr>
            <p:nvPr/>
          </p:nvSpPr>
          <p:spPr bwMode="auto">
            <a:xfrm>
              <a:off x="3190197" y="2179062"/>
              <a:ext cx="756000" cy="28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72000" tIns="72000" rIns="72000" bIns="72000" anchor="ctr">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1000" dirty="0">
                  <a:solidFill>
                    <a:srgbClr val="58585A"/>
                  </a:solidFill>
                  <a:latin typeface="+mn-lt"/>
                  <a:cs typeface="Arial" pitchFamily="34" charset="0"/>
                </a:rPr>
                <a:t>Grid Manager</a:t>
              </a:r>
            </a:p>
          </p:txBody>
        </p:sp>
      </p:grpSp>
      <p:grpSp>
        <p:nvGrpSpPr>
          <p:cNvPr id="7" name="Group 6"/>
          <p:cNvGrpSpPr/>
          <p:nvPr/>
        </p:nvGrpSpPr>
        <p:grpSpPr>
          <a:xfrm>
            <a:off x="6181557" y="2176305"/>
            <a:ext cx="958851" cy="561841"/>
            <a:chOff x="4298400" y="2383882"/>
            <a:chExt cx="958850" cy="561841"/>
          </a:xfrm>
        </p:grpSpPr>
        <p:sp>
          <p:nvSpPr>
            <p:cNvPr id="62" name="Freeform 61"/>
            <p:cNvSpPr>
              <a:spLocks noChangeAspect="1" noEditPoints="1"/>
            </p:cNvSpPr>
            <p:nvPr/>
          </p:nvSpPr>
          <p:spPr bwMode="auto">
            <a:xfrm>
              <a:off x="4298400" y="2714603"/>
              <a:ext cx="958850" cy="23112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B1B3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a:p>
          </p:txBody>
        </p:sp>
        <p:sp>
          <p:nvSpPr>
            <p:cNvPr id="63" name="Text Box 22"/>
            <p:cNvSpPr txBox="1">
              <a:spLocks noChangeArrowheads="1"/>
            </p:cNvSpPr>
            <p:nvPr/>
          </p:nvSpPr>
          <p:spPr bwMode="auto">
            <a:xfrm>
              <a:off x="4345825" y="2383882"/>
              <a:ext cx="864000" cy="28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72000" tIns="72000" rIns="72000" bIns="72000" anchor="ctr">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1000" dirty="0">
                  <a:solidFill>
                    <a:srgbClr val="58585A"/>
                  </a:solidFill>
                  <a:latin typeface="+mn-lt"/>
                  <a:cs typeface="Arial" pitchFamily="34" charset="0"/>
                </a:rPr>
                <a:t>Provisioning</a:t>
              </a:r>
            </a:p>
          </p:txBody>
        </p:sp>
      </p:grpSp>
      <p:grpSp>
        <p:nvGrpSpPr>
          <p:cNvPr id="8" name="Group 7"/>
          <p:cNvGrpSpPr/>
          <p:nvPr/>
        </p:nvGrpSpPr>
        <p:grpSpPr>
          <a:xfrm>
            <a:off x="7530429" y="2176305"/>
            <a:ext cx="958851" cy="561841"/>
            <a:chOff x="5533175" y="2383882"/>
            <a:chExt cx="958850" cy="561841"/>
          </a:xfrm>
        </p:grpSpPr>
        <p:sp>
          <p:nvSpPr>
            <p:cNvPr id="60" name="Freeform 59"/>
            <p:cNvSpPr>
              <a:spLocks noChangeAspect="1" noEditPoints="1"/>
            </p:cNvSpPr>
            <p:nvPr/>
          </p:nvSpPr>
          <p:spPr bwMode="auto">
            <a:xfrm>
              <a:off x="5533175" y="2714603"/>
              <a:ext cx="958850" cy="231120"/>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rgbClr val="B1B3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a:p>
          </p:txBody>
        </p:sp>
        <p:sp>
          <p:nvSpPr>
            <p:cNvPr id="61" name="Text Box 22"/>
            <p:cNvSpPr txBox="1">
              <a:spLocks noChangeArrowheads="1"/>
            </p:cNvSpPr>
            <p:nvPr/>
          </p:nvSpPr>
          <p:spPr bwMode="auto">
            <a:xfrm>
              <a:off x="5562600" y="2383882"/>
              <a:ext cx="900000" cy="28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72000" tIns="72000" rIns="72000" bIns="72000" anchor="ctr">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1000" dirty="0">
                  <a:solidFill>
                    <a:srgbClr val="58585A"/>
                  </a:solidFill>
                  <a:latin typeface="+mn-lt"/>
                  <a:cs typeface="Arial" pitchFamily="34" charset="0"/>
                </a:rPr>
                <a:t>Element </a:t>
              </a:r>
            </a:p>
          </p:txBody>
        </p:sp>
      </p:grpSp>
      <p:grpSp>
        <p:nvGrpSpPr>
          <p:cNvPr id="9" name="Group 8"/>
          <p:cNvGrpSpPr/>
          <p:nvPr/>
        </p:nvGrpSpPr>
        <p:grpSpPr>
          <a:xfrm>
            <a:off x="9085923" y="1863977"/>
            <a:ext cx="1170735" cy="2005200"/>
            <a:chOff x="7567650" y="1866738"/>
            <a:chExt cx="1170735" cy="2005200"/>
          </a:xfrm>
        </p:grpSpPr>
        <p:sp>
          <p:nvSpPr>
            <p:cNvPr id="50" name="Text Box 140"/>
            <p:cNvSpPr txBox="1">
              <a:spLocks noChangeArrowheads="1"/>
            </p:cNvSpPr>
            <p:nvPr/>
          </p:nvSpPr>
          <p:spPr bwMode="auto">
            <a:xfrm>
              <a:off x="7958400" y="2752007"/>
              <a:ext cx="259185" cy="12959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lgn="ctr">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6000" tIns="36000" rIns="36000" bIns="36000" anchor="t">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400" b="0" dirty="0">
                  <a:solidFill>
                    <a:srgbClr val="58585A"/>
                  </a:solidFill>
                  <a:latin typeface="+mn-lt"/>
                </a:rPr>
                <a:t>PC</a:t>
              </a:r>
            </a:p>
          </p:txBody>
        </p:sp>
        <p:grpSp>
          <p:nvGrpSpPr>
            <p:cNvPr id="51" name="Group 50"/>
            <p:cNvGrpSpPr/>
            <p:nvPr/>
          </p:nvGrpSpPr>
          <p:grpSpPr>
            <a:xfrm>
              <a:off x="7567650" y="1866738"/>
              <a:ext cx="1170735" cy="2005200"/>
              <a:chOff x="7567650" y="1983674"/>
              <a:chExt cx="1170735" cy="2005200"/>
            </a:xfrm>
          </p:grpSpPr>
          <p:sp>
            <p:nvSpPr>
              <p:cNvPr id="52" name="Text Box 140"/>
              <p:cNvSpPr txBox="1">
                <a:spLocks noChangeArrowheads="1"/>
              </p:cNvSpPr>
              <p:nvPr/>
            </p:nvSpPr>
            <p:spPr bwMode="auto">
              <a:xfrm rot="16200000" flipH="1">
                <a:off x="7871176" y="2872881"/>
                <a:ext cx="1507631" cy="22678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lgn="ctr">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6000" tIns="36000" rIns="36000" bIns="36000" anchor="ctr">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900" b="0" dirty="0">
                    <a:solidFill>
                      <a:srgbClr val="58585A"/>
                    </a:solidFill>
                    <a:latin typeface="+mn-lt"/>
                  </a:rPr>
                  <a:t>CONSUMER DEVICES</a:t>
                </a:r>
              </a:p>
            </p:txBody>
          </p:sp>
          <p:sp>
            <p:nvSpPr>
              <p:cNvPr id="53" name="Freeform 52"/>
              <p:cNvSpPr/>
              <p:nvPr/>
            </p:nvSpPr>
            <p:spPr bwMode="auto">
              <a:xfrm rot="5400000" flipH="1">
                <a:off x="6656850" y="2894474"/>
                <a:ext cx="2005200" cy="183600"/>
              </a:xfrm>
              <a:custGeom>
                <a:avLst/>
                <a:gdLst>
                  <a:gd name="connsiteX0" fmla="*/ 0 w 3036498"/>
                  <a:gd name="connsiteY0" fmla="*/ 0 h 405442"/>
                  <a:gd name="connsiteX1" fmla="*/ 1500996 w 3036498"/>
                  <a:gd name="connsiteY1" fmla="*/ 405442 h 405442"/>
                  <a:gd name="connsiteX2" fmla="*/ 3036498 w 3036498"/>
                  <a:gd name="connsiteY2" fmla="*/ 0 h 405442"/>
                  <a:gd name="connsiteX3" fmla="*/ 3036498 w 3036498"/>
                  <a:gd name="connsiteY3" fmla="*/ 0 h 405442"/>
                </a:gdLst>
                <a:ahLst/>
                <a:cxnLst>
                  <a:cxn ang="0">
                    <a:pos x="connsiteX0" y="connsiteY0"/>
                  </a:cxn>
                  <a:cxn ang="0">
                    <a:pos x="connsiteX1" y="connsiteY1"/>
                  </a:cxn>
                  <a:cxn ang="0">
                    <a:pos x="connsiteX2" y="connsiteY2"/>
                  </a:cxn>
                  <a:cxn ang="0">
                    <a:pos x="connsiteX3" y="connsiteY3"/>
                  </a:cxn>
                </a:cxnLst>
                <a:rect l="l" t="t" r="r" b="b"/>
                <a:pathLst>
                  <a:path w="3036498" h="405442">
                    <a:moveTo>
                      <a:pt x="0" y="0"/>
                    </a:moveTo>
                    <a:cubicBezTo>
                      <a:pt x="497456" y="202721"/>
                      <a:pt x="994913" y="405442"/>
                      <a:pt x="1500996" y="405442"/>
                    </a:cubicBezTo>
                    <a:cubicBezTo>
                      <a:pt x="2007079" y="405442"/>
                      <a:pt x="3036498" y="0"/>
                      <a:pt x="3036498" y="0"/>
                    </a:cubicBezTo>
                    <a:lnTo>
                      <a:pt x="3036498" y="0"/>
                    </a:lnTo>
                  </a:path>
                </a:pathLst>
              </a:custGeom>
              <a:noFill/>
              <a:ln w="15875" cap="rnd" cmpd="sng" algn="ctr">
                <a:solidFill>
                  <a:srgbClr val="00A9D4"/>
                </a:solidFill>
                <a:prstDash val="sys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54" name="Group 53"/>
              <p:cNvGrpSpPr/>
              <p:nvPr/>
            </p:nvGrpSpPr>
            <p:grpSpPr>
              <a:xfrm>
                <a:off x="7890295" y="2221473"/>
                <a:ext cx="482259" cy="1529603"/>
                <a:chOff x="6597288" y="2165574"/>
                <a:chExt cx="482259" cy="1529603"/>
              </a:xfrm>
            </p:grpSpPr>
            <p:sp>
              <p:nvSpPr>
                <p:cNvPr id="55" name="Freeform 54"/>
                <p:cNvSpPr>
                  <a:spLocks noChangeAspect="1" noEditPoints="1"/>
                </p:cNvSpPr>
                <p:nvPr/>
              </p:nvSpPr>
              <p:spPr bwMode="auto">
                <a:xfrm>
                  <a:off x="6612456" y="2664543"/>
                  <a:ext cx="451923" cy="388778"/>
                </a:xfrm>
                <a:custGeom>
                  <a:avLst/>
                  <a:gdLst>
                    <a:gd name="T0" fmla="*/ 2147483647 w 464"/>
                    <a:gd name="T1" fmla="*/ 2147483647 h 399"/>
                    <a:gd name="T2" fmla="*/ 2147483647 w 464"/>
                    <a:gd name="T3" fmla="*/ 2147483647 h 399"/>
                    <a:gd name="T4" fmla="*/ 2147483647 w 464"/>
                    <a:gd name="T5" fmla="*/ 2147483647 h 399"/>
                    <a:gd name="T6" fmla="*/ 2147483647 w 464"/>
                    <a:gd name="T7" fmla="*/ 0 h 399"/>
                    <a:gd name="T8" fmla="*/ 2147483647 w 464"/>
                    <a:gd name="T9" fmla="*/ 2147483647 h 399"/>
                    <a:gd name="T10" fmla="*/ 2147483647 w 464"/>
                    <a:gd name="T11" fmla="*/ 2147483647 h 399"/>
                    <a:gd name="T12" fmla="*/ 0 w 464"/>
                    <a:gd name="T13" fmla="*/ 2147483647 h 399"/>
                    <a:gd name="T14" fmla="*/ 2147483647 w 464"/>
                    <a:gd name="T15" fmla="*/ 2147483647 h 399"/>
                    <a:gd name="T16" fmla="*/ 2147483647 w 464"/>
                    <a:gd name="T17" fmla="*/ 2147483647 h 399"/>
                    <a:gd name="T18" fmla="*/ 2147483647 w 464"/>
                    <a:gd name="T19" fmla="*/ 2147483647 h 399"/>
                    <a:gd name="T20" fmla="*/ 2147483647 w 464"/>
                    <a:gd name="T21" fmla="*/ 2147483647 h 399"/>
                    <a:gd name="T22" fmla="*/ 2147483647 w 464"/>
                    <a:gd name="T23" fmla="*/ 2147483647 h 399"/>
                    <a:gd name="T24" fmla="*/ 2147483647 w 464"/>
                    <a:gd name="T25" fmla="*/ 2147483647 h 399"/>
                    <a:gd name="T26" fmla="*/ 2147483647 w 464"/>
                    <a:gd name="T27" fmla="*/ 2147483647 h 399"/>
                    <a:gd name="T28" fmla="*/ 2147483647 w 464"/>
                    <a:gd name="T29" fmla="*/ 2147483647 h 399"/>
                    <a:gd name="T30" fmla="*/ 2147483647 w 464"/>
                    <a:gd name="T31" fmla="*/ 2147483647 h 399"/>
                    <a:gd name="T32" fmla="*/ 2147483647 w 464"/>
                    <a:gd name="T33" fmla="*/ 2147483647 h 399"/>
                    <a:gd name="T34" fmla="*/ 2147483647 w 464"/>
                    <a:gd name="T35" fmla="*/ 0 h 399"/>
                    <a:gd name="T36" fmla="*/ 2147483647 w 464"/>
                    <a:gd name="T37" fmla="*/ 2147483647 h 399"/>
                    <a:gd name="T38" fmla="*/ 2147483647 w 464"/>
                    <a:gd name="T39" fmla="*/ 2147483647 h 399"/>
                    <a:gd name="T40" fmla="*/ 2147483647 w 464"/>
                    <a:gd name="T41" fmla="*/ 2147483647 h 399"/>
                    <a:gd name="T42" fmla="*/ 2147483647 w 464"/>
                    <a:gd name="T43" fmla="*/ 2147483647 h 399"/>
                    <a:gd name="T44" fmla="*/ 2147483647 w 464"/>
                    <a:gd name="T45" fmla="*/ 2147483647 h 399"/>
                    <a:gd name="T46" fmla="*/ 2147483647 w 464"/>
                    <a:gd name="T47" fmla="*/ 2147483647 h 399"/>
                    <a:gd name="T48" fmla="*/ 2147483647 w 464"/>
                    <a:gd name="T49" fmla="*/ 2147483647 h 399"/>
                    <a:gd name="T50" fmla="*/ 2147483647 w 464"/>
                    <a:gd name="T51" fmla="*/ 2147483647 h 399"/>
                    <a:gd name="T52" fmla="*/ 2147483647 w 464"/>
                    <a:gd name="T53" fmla="*/ 2147483647 h 399"/>
                    <a:gd name="T54" fmla="*/ 2147483647 w 464"/>
                    <a:gd name="T55" fmla="*/ 2147483647 h 399"/>
                    <a:gd name="T56" fmla="*/ 2147483647 w 464"/>
                    <a:gd name="T57" fmla="*/ 2147483647 h 399"/>
                    <a:gd name="T58" fmla="*/ 2147483647 w 464"/>
                    <a:gd name="T59" fmla="*/ 2147483647 h 399"/>
                    <a:gd name="T60" fmla="*/ 2147483647 w 464"/>
                    <a:gd name="T61" fmla="*/ 2147483647 h 399"/>
                    <a:gd name="T62" fmla="*/ 2147483647 w 464"/>
                    <a:gd name="T63" fmla="*/ 2147483647 h 399"/>
                    <a:gd name="T64" fmla="*/ 2147483647 w 464"/>
                    <a:gd name="T65" fmla="*/ 2147483647 h 399"/>
                    <a:gd name="T66" fmla="*/ 2147483647 w 464"/>
                    <a:gd name="T67" fmla="*/ 2147483647 h 399"/>
                    <a:gd name="T68" fmla="*/ 2147483647 w 464"/>
                    <a:gd name="T69" fmla="*/ 2147483647 h 399"/>
                    <a:gd name="T70" fmla="*/ 2147483647 w 464"/>
                    <a:gd name="T71" fmla="*/ 2147483647 h 399"/>
                    <a:gd name="T72" fmla="*/ 2147483647 w 464"/>
                    <a:gd name="T73" fmla="*/ 2147483647 h 399"/>
                    <a:gd name="T74" fmla="*/ 2147483647 w 464"/>
                    <a:gd name="T75" fmla="*/ 2147483647 h 399"/>
                    <a:gd name="T76" fmla="*/ 2147483647 w 464"/>
                    <a:gd name="T77" fmla="*/ 2147483647 h 399"/>
                    <a:gd name="T78" fmla="*/ 2147483647 w 464"/>
                    <a:gd name="T79" fmla="*/ 2147483647 h 3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64" h="399">
                      <a:moveTo>
                        <a:pt x="351" y="81"/>
                      </a:moveTo>
                      <a:cubicBezTo>
                        <a:pt x="426" y="81"/>
                        <a:pt x="426" y="81"/>
                        <a:pt x="426" y="81"/>
                      </a:cubicBezTo>
                      <a:cubicBezTo>
                        <a:pt x="430" y="81"/>
                        <a:pt x="434" y="77"/>
                        <a:pt x="434" y="73"/>
                      </a:cubicBezTo>
                      <a:cubicBezTo>
                        <a:pt x="434" y="68"/>
                        <a:pt x="430" y="65"/>
                        <a:pt x="426" y="65"/>
                      </a:cubicBezTo>
                      <a:cubicBezTo>
                        <a:pt x="351" y="65"/>
                        <a:pt x="351" y="65"/>
                        <a:pt x="351" y="65"/>
                      </a:cubicBezTo>
                      <a:cubicBezTo>
                        <a:pt x="346" y="65"/>
                        <a:pt x="343" y="68"/>
                        <a:pt x="343" y="73"/>
                      </a:cubicBezTo>
                      <a:cubicBezTo>
                        <a:pt x="343" y="77"/>
                        <a:pt x="346" y="81"/>
                        <a:pt x="351" y="81"/>
                      </a:cubicBezTo>
                      <a:close/>
                      <a:moveTo>
                        <a:pt x="450" y="0"/>
                      </a:moveTo>
                      <a:cubicBezTo>
                        <a:pt x="327" y="0"/>
                        <a:pt x="327" y="0"/>
                        <a:pt x="327" y="0"/>
                      </a:cubicBezTo>
                      <a:cubicBezTo>
                        <a:pt x="319" y="0"/>
                        <a:pt x="312" y="6"/>
                        <a:pt x="312" y="14"/>
                      </a:cubicBezTo>
                      <a:cubicBezTo>
                        <a:pt x="312" y="101"/>
                        <a:pt x="312" y="101"/>
                        <a:pt x="312" y="101"/>
                      </a:cubicBezTo>
                      <a:cubicBezTo>
                        <a:pt x="13" y="101"/>
                        <a:pt x="13" y="101"/>
                        <a:pt x="13" y="101"/>
                      </a:cubicBezTo>
                      <a:cubicBezTo>
                        <a:pt x="6" y="101"/>
                        <a:pt x="0" y="107"/>
                        <a:pt x="0" y="113"/>
                      </a:cubicBezTo>
                      <a:cubicBezTo>
                        <a:pt x="0" y="318"/>
                        <a:pt x="0" y="318"/>
                        <a:pt x="0" y="318"/>
                      </a:cubicBezTo>
                      <a:cubicBezTo>
                        <a:pt x="0" y="325"/>
                        <a:pt x="6" y="331"/>
                        <a:pt x="13" y="331"/>
                      </a:cubicBezTo>
                      <a:cubicBezTo>
                        <a:pt x="145" y="331"/>
                        <a:pt x="145" y="331"/>
                        <a:pt x="145" y="331"/>
                      </a:cubicBezTo>
                      <a:cubicBezTo>
                        <a:pt x="145" y="346"/>
                        <a:pt x="145" y="346"/>
                        <a:pt x="145" y="346"/>
                      </a:cubicBezTo>
                      <a:cubicBezTo>
                        <a:pt x="94" y="346"/>
                        <a:pt x="94" y="346"/>
                        <a:pt x="94" y="346"/>
                      </a:cubicBezTo>
                      <a:cubicBezTo>
                        <a:pt x="92" y="346"/>
                        <a:pt x="91" y="347"/>
                        <a:pt x="89" y="348"/>
                      </a:cubicBezTo>
                      <a:cubicBezTo>
                        <a:pt x="33" y="385"/>
                        <a:pt x="33" y="385"/>
                        <a:pt x="33" y="385"/>
                      </a:cubicBezTo>
                      <a:cubicBezTo>
                        <a:pt x="30" y="387"/>
                        <a:pt x="28" y="390"/>
                        <a:pt x="29" y="394"/>
                      </a:cubicBezTo>
                      <a:cubicBezTo>
                        <a:pt x="30" y="397"/>
                        <a:pt x="33" y="399"/>
                        <a:pt x="37" y="399"/>
                      </a:cubicBezTo>
                      <a:cubicBezTo>
                        <a:pt x="332" y="399"/>
                        <a:pt x="332" y="399"/>
                        <a:pt x="332" y="399"/>
                      </a:cubicBezTo>
                      <a:cubicBezTo>
                        <a:pt x="336" y="399"/>
                        <a:pt x="339" y="397"/>
                        <a:pt x="340" y="394"/>
                      </a:cubicBezTo>
                      <a:cubicBezTo>
                        <a:pt x="341" y="390"/>
                        <a:pt x="340" y="387"/>
                        <a:pt x="337" y="385"/>
                      </a:cubicBezTo>
                      <a:cubicBezTo>
                        <a:pt x="280" y="348"/>
                        <a:pt x="280" y="348"/>
                        <a:pt x="280" y="348"/>
                      </a:cubicBezTo>
                      <a:cubicBezTo>
                        <a:pt x="279" y="347"/>
                        <a:pt x="277" y="346"/>
                        <a:pt x="276" y="346"/>
                      </a:cubicBezTo>
                      <a:cubicBezTo>
                        <a:pt x="224" y="346"/>
                        <a:pt x="224" y="346"/>
                        <a:pt x="224" y="346"/>
                      </a:cubicBezTo>
                      <a:cubicBezTo>
                        <a:pt x="224" y="331"/>
                        <a:pt x="224" y="331"/>
                        <a:pt x="224" y="331"/>
                      </a:cubicBezTo>
                      <a:cubicBezTo>
                        <a:pt x="357" y="331"/>
                        <a:pt x="357" y="331"/>
                        <a:pt x="357" y="331"/>
                      </a:cubicBezTo>
                      <a:cubicBezTo>
                        <a:pt x="363" y="331"/>
                        <a:pt x="369" y="325"/>
                        <a:pt x="369" y="318"/>
                      </a:cubicBezTo>
                      <a:cubicBezTo>
                        <a:pt x="369" y="310"/>
                        <a:pt x="369" y="310"/>
                        <a:pt x="369" y="310"/>
                      </a:cubicBezTo>
                      <a:cubicBezTo>
                        <a:pt x="450" y="310"/>
                        <a:pt x="450" y="310"/>
                        <a:pt x="450" y="310"/>
                      </a:cubicBezTo>
                      <a:cubicBezTo>
                        <a:pt x="457" y="310"/>
                        <a:pt x="464" y="303"/>
                        <a:pt x="464" y="296"/>
                      </a:cubicBezTo>
                      <a:cubicBezTo>
                        <a:pt x="464" y="14"/>
                        <a:pt x="464" y="14"/>
                        <a:pt x="464" y="14"/>
                      </a:cubicBezTo>
                      <a:cubicBezTo>
                        <a:pt x="464" y="6"/>
                        <a:pt x="457" y="0"/>
                        <a:pt x="450" y="0"/>
                      </a:cubicBezTo>
                      <a:close/>
                      <a:moveTo>
                        <a:pt x="273" y="362"/>
                      </a:moveTo>
                      <a:cubicBezTo>
                        <a:pt x="305" y="383"/>
                        <a:pt x="305" y="383"/>
                        <a:pt x="305" y="383"/>
                      </a:cubicBezTo>
                      <a:cubicBezTo>
                        <a:pt x="64" y="383"/>
                        <a:pt x="64" y="383"/>
                        <a:pt x="64" y="383"/>
                      </a:cubicBezTo>
                      <a:cubicBezTo>
                        <a:pt x="96" y="362"/>
                        <a:pt x="96" y="362"/>
                        <a:pt x="96" y="362"/>
                      </a:cubicBezTo>
                      <a:lnTo>
                        <a:pt x="273" y="362"/>
                      </a:lnTo>
                      <a:close/>
                      <a:moveTo>
                        <a:pt x="161" y="346"/>
                      </a:moveTo>
                      <a:cubicBezTo>
                        <a:pt x="161" y="331"/>
                        <a:pt x="161" y="331"/>
                        <a:pt x="161" y="331"/>
                      </a:cubicBezTo>
                      <a:cubicBezTo>
                        <a:pt x="208" y="331"/>
                        <a:pt x="208" y="331"/>
                        <a:pt x="208" y="331"/>
                      </a:cubicBezTo>
                      <a:cubicBezTo>
                        <a:pt x="208" y="346"/>
                        <a:pt x="208" y="346"/>
                        <a:pt x="208" y="346"/>
                      </a:cubicBezTo>
                      <a:lnTo>
                        <a:pt x="161" y="346"/>
                      </a:lnTo>
                      <a:close/>
                      <a:moveTo>
                        <a:pt x="448" y="294"/>
                      </a:moveTo>
                      <a:cubicBezTo>
                        <a:pt x="369" y="294"/>
                        <a:pt x="369" y="294"/>
                        <a:pt x="369" y="294"/>
                      </a:cubicBezTo>
                      <a:cubicBezTo>
                        <a:pt x="369" y="161"/>
                        <a:pt x="369" y="161"/>
                        <a:pt x="369" y="161"/>
                      </a:cubicBezTo>
                      <a:cubicBezTo>
                        <a:pt x="369" y="157"/>
                        <a:pt x="365" y="153"/>
                        <a:pt x="361" y="153"/>
                      </a:cubicBezTo>
                      <a:cubicBezTo>
                        <a:pt x="357" y="153"/>
                        <a:pt x="353" y="157"/>
                        <a:pt x="353" y="161"/>
                      </a:cubicBezTo>
                      <a:cubicBezTo>
                        <a:pt x="353" y="315"/>
                        <a:pt x="353" y="315"/>
                        <a:pt x="353" y="315"/>
                      </a:cubicBezTo>
                      <a:cubicBezTo>
                        <a:pt x="16" y="315"/>
                        <a:pt x="16" y="315"/>
                        <a:pt x="16" y="315"/>
                      </a:cubicBezTo>
                      <a:cubicBezTo>
                        <a:pt x="16" y="117"/>
                        <a:pt x="16" y="117"/>
                        <a:pt x="16" y="117"/>
                      </a:cubicBezTo>
                      <a:cubicBezTo>
                        <a:pt x="353" y="117"/>
                        <a:pt x="353" y="117"/>
                        <a:pt x="353" y="117"/>
                      </a:cubicBezTo>
                      <a:cubicBezTo>
                        <a:pt x="353" y="129"/>
                        <a:pt x="353" y="129"/>
                        <a:pt x="353" y="129"/>
                      </a:cubicBezTo>
                      <a:cubicBezTo>
                        <a:pt x="353" y="134"/>
                        <a:pt x="357" y="137"/>
                        <a:pt x="361" y="137"/>
                      </a:cubicBezTo>
                      <a:cubicBezTo>
                        <a:pt x="365" y="137"/>
                        <a:pt x="369" y="134"/>
                        <a:pt x="369" y="129"/>
                      </a:cubicBezTo>
                      <a:cubicBezTo>
                        <a:pt x="369" y="113"/>
                        <a:pt x="369" y="113"/>
                        <a:pt x="369" y="113"/>
                      </a:cubicBezTo>
                      <a:cubicBezTo>
                        <a:pt x="369" y="107"/>
                        <a:pt x="363" y="101"/>
                        <a:pt x="357" y="101"/>
                      </a:cubicBezTo>
                      <a:cubicBezTo>
                        <a:pt x="328" y="101"/>
                        <a:pt x="328" y="101"/>
                        <a:pt x="328" y="101"/>
                      </a:cubicBezTo>
                      <a:cubicBezTo>
                        <a:pt x="328" y="16"/>
                        <a:pt x="328" y="16"/>
                        <a:pt x="328" y="16"/>
                      </a:cubicBezTo>
                      <a:cubicBezTo>
                        <a:pt x="448" y="16"/>
                        <a:pt x="448" y="16"/>
                        <a:pt x="448" y="16"/>
                      </a:cubicBezTo>
                      <a:lnTo>
                        <a:pt x="448" y="294"/>
                      </a:lnTo>
                      <a:close/>
                      <a:moveTo>
                        <a:pt x="428" y="117"/>
                      </a:moveTo>
                      <a:cubicBezTo>
                        <a:pt x="425" y="117"/>
                        <a:pt x="422" y="120"/>
                        <a:pt x="422" y="123"/>
                      </a:cubicBezTo>
                      <a:cubicBezTo>
                        <a:pt x="422" y="126"/>
                        <a:pt x="425" y="128"/>
                        <a:pt x="428" y="128"/>
                      </a:cubicBezTo>
                      <a:cubicBezTo>
                        <a:pt x="431" y="128"/>
                        <a:pt x="434" y="126"/>
                        <a:pt x="434" y="123"/>
                      </a:cubicBezTo>
                      <a:cubicBezTo>
                        <a:pt x="434" y="120"/>
                        <a:pt x="431" y="117"/>
                        <a:pt x="428" y="117"/>
                      </a:cubicBezTo>
                      <a:close/>
                      <a:moveTo>
                        <a:pt x="351" y="50"/>
                      </a:moveTo>
                      <a:cubicBezTo>
                        <a:pt x="426" y="50"/>
                        <a:pt x="426" y="50"/>
                        <a:pt x="426" y="50"/>
                      </a:cubicBezTo>
                      <a:cubicBezTo>
                        <a:pt x="430" y="50"/>
                        <a:pt x="434" y="46"/>
                        <a:pt x="434" y="42"/>
                      </a:cubicBezTo>
                      <a:cubicBezTo>
                        <a:pt x="434" y="38"/>
                        <a:pt x="430" y="34"/>
                        <a:pt x="426" y="34"/>
                      </a:cubicBezTo>
                      <a:cubicBezTo>
                        <a:pt x="351" y="34"/>
                        <a:pt x="351" y="34"/>
                        <a:pt x="351" y="34"/>
                      </a:cubicBezTo>
                      <a:cubicBezTo>
                        <a:pt x="346" y="34"/>
                        <a:pt x="343" y="38"/>
                        <a:pt x="343" y="42"/>
                      </a:cubicBezTo>
                      <a:cubicBezTo>
                        <a:pt x="343" y="46"/>
                        <a:pt x="346" y="50"/>
                        <a:pt x="351" y="50"/>
                      </a:cubicBezTo>
                      <a:close/>
                      <a:moveTo>
                        <a:pt x="428" y="95"/>
                      </a:moveTo>
                      <a:cubicBezTo>
                        <a:pt x="425" y="95"/>
                        <a:pt x="422" y="98"/>
                        <a:pt x="422" y="101"/>
                      </a:cubicBezTo>
                      <a:cubicBezTo>
                        <a:pt x="422" y="104"/>
                        <a:pt x="425" y="106"/>
                        <a:pt x="428" y="106"/>
                      </a:cubicBezTo>
                      <a:cubicBezTo>
                        <a:pt x="431" y="106"/>
                        <a:pt x="434" y="104"/>
                        <a:pt x="434" y="101"/>
                      </a:cubicBezTo>
                      <a:cubicBezTo>
                        <a:pt x="434" y="98"/>
                        <a:pt x="431" y="95"/>
                        <a:pt x="428" y="95"/>
                      </a:cubicBezTo>
                      <a:close/>
                    </a:path>
                  </a:pathLst>
                </a:custGeom>
                <a:solidFill>
                  <a:srgbClr val="B1B3B4"/>
                </a:solidFill>
                <a:ln>
                  <a:noFill/>
                </a:ln>
                <a:extLst>
                  <a:ext uri="{91240B29-F687-4F45-9708-019B960494DF}">
                    <a14:hiddenLine xmlns:a14="http://schemas.microsoft.com/office/drawing/2010/main" xmlns="" w="9525">
                      <a:solidFill>
                        <a:srgbClr val="000000"/>
                      </a:solidFill>
                      <a:round/>
                      <a:headEnd/>
                      <a:tailEnd/>
                    </a14:hiddenLine>
                  </a:ext>
                </a:extLst>
              </p:spPr>
              <p:txBody>
                <a:bodyPr lIns="36000" tIns="36000" rIns="36000" bIns="36000"/>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800"/>
                </a:p>
              </p:txBody>
            </p:sp>
            <p:sp>
              <p:nvSpPr>
                <p:cNvPr id="56" name="Freeform 55"/>
                <p:cNvSpPr>
                  <a:spLocks noChangeAspect="1" noEditPoints="1"/>
                </p:cNvSpPr>
                <p:nvPr/>
              </p:nvSpPr>
              <p:spPr bwMode="auto">
                <a:xfrm>
                  <a:off x="6597288" y="2165574"/>
                  <a:ext cx="482259" cy="388778"/>
                </a:xfrm>
                <a:custGeom>
                  <a:avLst/>
                  <a:gdLst>
                    <a:gd name="T0" fmla="*/ 2147483647 w 467"/>
                    <a:gd name="T1" fmla="*/ 2147483647 h 377"/>
                    <a:gd name="T2" fmla="*/ 2147483647 w 467"/>
                    <a:gd name="T3" fmla="*/ 2147483647 h 377"/>
                    <a:gd name="T4" fmla="*/ 2147483647 w 467"/>
                    <a:gd name="T5" fmla="*/ 2147483647 h 377"/>
                    <a:gd name="T6" fmla="*/ 2147483647 w 467"/>
                    <a:gd name="T7" fmla="*/ 0 h 377"/>
                    <a:gd name="T8" fmla="*/ 2147483647 w 467"/>
                    <a:gd name="T9" fmla="*/ 0 h 377"/>
                    <a:gd name="T10" fmla="*/ 0 w 467"/>
                    <a:gd name="T11" fmla="*/ 2147483647 h 377"/>
                    <a:gd name="T12" fmla="*/ 0 w 467"/>
                    <a:gd name="T13" fmla="*/ 2147483647 h 377"/>
                    <a:gd name="T14" fmla="*/ 2147483647 w 467"/>
                    <a:gd name="T15" fmla="*/ 2147483647 h 377"/>
                    <a:gd name="T16" fmla="*/ 2147483647 w 467"/>
                    <a:gd name="T17" fmla="*/ 2147483647 h 377"/>
                    <a:gd name="T18" fmla="*/ 2147483647 w 467"/>
                    <a:gd name="T19" fmla="*/ 2147483647 h 377"/>
                    <a:gd name="T20" fmla="*/ 2147483647 w 467"/>
                    <a:gd name="T21" fmla="*/ 2147483647 h 377"/>
                    <a:gd name="T22" fmla="*/ 2147483647 w 467"/>
                    <a:gd name="T23" fmla="*/ 2147483647 h 377"/>
                    <a:gd name="T24" fmla="*/ 2147483647 w 467"/>
                    <a:gd name="T25" fmla="*/ 2147483647 h 377"/>
                    <a:gd name="T26" fmla="*/ 2147483647 w 467"/>
                    <a:gd name="T27" fmla="*/ 2147483647 h 377"/>
                    <a:gd name="T28" fmla="*/ 2147483647 w 467"/>
                    <a:gd name="T29" fmla="*/ 2147483647 h 377"/>
                    <a:gd name="T30" fmla="*/ 2147483647 w 467"/>
                    <a:gd name="T31" fmla="*/ 2147483647 h 377"/>
                    <a:gd name="T32" fmla="*/ 2147483647 w 467"/>
                    <a:gd name="T33" fmla="*/ 2147483647 h 377"/>
                    <a:gd name="T34" fmla="*/ 2147483647 w 467"/>
                    <a:gd name="T35" fmla="*/ 2147483647 h 377"/>
                    <a:gd name="T36" fmla="*/ 2147483647 w 467"/>
                    <a:gd name="T37" fmla="*/ 2147483647 h 377"/>
                    <a:gd name="T38" fmla="*/ 2147483647 w 467"/>
                    <a:gd name="T39" fmla="*/ 2147483647 h 377"/>
                    <a:gd name="T40" fmla="*/ 2147483647 w 467"/>
                    <a:gd name="T41" fmla="*/ 2147483647 h 377"/>
                    <a:gd name="T42" fmla="*/ 2147483647 w 467"/>
                    <a:gd name="T43" fmla="*/ 2147483647 h 377"/>
                    <a:gd name="T44" fmla="*/ 2147483647 w 467"/>
                    <a:gd name="T45" fmla="*/ 2147483647 h 377"/>
                    <a:gd name="T46" fmla="*/ 2147483647 w 467"/>
                    <a:gd name="T47" fmla="*/ 2147483647 h 377"/>
                    <a:gd name="T48" fmla="*/ 2147483647 w 467"/>
                    <a:gd name="T49" fmla="*/ 2147483647 h 377"/>
                    <a:gd name="T50" fmla="*/ 2147483647 w 467"/>
                    <a:gd name="T51" fmla="*/ 2147483647 h 377"/>
                    <a:gd name="T52" fmla="*/ 2147483647 w 467"/>
                    <a:gd name="T53" fmla="*/ 2147483647 h 377"/>
                    <a:gd name="T54" fmla="*/ 2147483647 w 467"/>
                    <a:gd name="T55" fmla="*/ 2147483647 h 377"/>
                    <a:gd name="T56" fmla="*/ 2147483647 w 467"/>
                    <a:gd name="T57" fmla="*/ 2147483647 h 377"/>
                    <a:gd name="T58" fmla="*/ 2147483647 w 467"/>
                    <a:gd name="T59" fmla="*/ 2147483647 h 377"/>
                    <a:gd name="T60" fmla="*/ 2147483647 w 467"/>
                    <a:gd name="T61" fmla="*/ 2147483647 h 377"/>
                    <a:gd name="T62" fmla="*/ 2147483647 w 467"/>
                    <a:gd name="T63" fmla="*/ 2147483647 h 377"/>
                    <a:gd name="T64" fmla="*/ 2147483647 w 467"/>
                    <a:gd name="T65" fmla="*/ 2147483647 h 377"/>
                    <a:gd name="T66" fmla="*/ 2147483647 w 467"/>
                    <a:gd name="T67" fmla="*/ 2147483647 h 377"/>
                    <a:gd name="T68" fmla="*/ 2147483647 w 467"/>
                    <a:gd name="T69" fmla="*/ 2147483647 h 377"/>
                    <a:gd name="T70" fmla="*/ 2147483647 w 467"/>
                    <a:gd name="T71" fmla="*/ 2147483647 h 377"/>
                    <a:gd name="T72" fmla="*/ 2147483647 w 467"/>
                    <a:gd name="T73" fmla="*/ 2147483647 h 377"/>
                    <a:gd name="T74" fmla="*/ 2147483647 w 467"/>
                    <a:gd name="T75" fmla="*/ 2147483647 h 377"/>
                    <a:gd name="T76" fmla="*/ 2147483647 w 467"/>
                    <a:gd name="T77" fmla="*/ 2147483647 h 377"/>
                    <a:gd name="T78" fmla="*/ 2147483647 w 467"/>
                    <a:gd name="T79" fmla="*/ 2147483647 h 377"/>
                    <a:gd name="T80" fmla="*/ 2147483647 w 467"/>
                    <a:gd name="T81" fmla="*/ 2147483647 h 377"/>
                    <a:gd name="T82" fmla="*/ 2147483647 w 467"/>
                    <a:gd name="T83" fmla="*/ 2147483647 h 377"/>
                    <a:gd name="T84" fmla="*/ 2147483647 w 467"/>
                    <a:gd name="T85" fmla="*/ 2147483647 h 3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7" h="377">
                      <a:moveTo>
                        <a:pt x="459" y="42"/>
                      </a:moveTo>
                      <a:cubicBezTo>
                        <a:pt x="463" y="42"/>
                        <a:pt x="467" y="38"/>
                        <a:pt x="467" y="34"/>
                      </a:cubicBezTo>
                      <a:cubicBezTo>
                        <a:pt x="467" y="14"/>
                        <a:pt x="467" y="14"/>
                        <a:pt x="467" y="14"/>
                      </a:cubicBezTo>
                      <a:cubicBezTo>
                        <a:pt x="467" y="6"/>
                        <a:pt x="461" y="0"/>
                        <a:pt x="453" y="0"/>
                      </a:cubicBezTo>
                      <a:cubicBezTo>
                        <a:pt x="13" y="0"/>
                        <a:pt x="13" y="0"/>
                        <a:pt x="13" y="0"/>
                      </a:cubicBezTo>
                      <a:cubicBezTo>
                        <a:pt x="6" y="0"/>
                        <a:pt x="0" y="6"/>
                        <a:pt x="0" y="14"/>
                      </a:cubicBezTo>
                      <a:cubicBezTo>
                        <a:pt x="0" y="276"/>
                        <a:pt x="0" y="276"/>
                        <a:pt x="0" y="276"/>
                      </a:cubicBezTo>
                      <a:cubicBezTo>
                        <a:pt x="0" y="283"/>
                        <a:pt x="6" y="290"/>
                        <a:pt x="13" y="290"/>
                      </a:cubicBezTo>
                      <a:cubicBezTo>
                        <a:pt x="185" y="290"/>
                        <a:pt x="185" y="290"/>
                        <a:pt x="185" y="290"/>
                      </a:cubicBezTo>
                      <a:cubicBezTo>
                        <a:pt x="185" y="314"/>
                        <a:pt x="185" y="314"/>
                        <a:pt x="185" y="314"/>
                      </a:cubicBezTo>
                      <a:cubicBezTo>
                        <a:pt x="117" y="314"/>
                        <a:pt x="117" y="314"/>
                        <a:pt x="117" y="314"/>
                      </a:cubicBezTo>
                      <a:cubicBezTo>
                        <a:pt x="115" y="314"/>
                        <a:pt x="114" y="314"/>
                        <a:pt x="112" y="315"/>
                      </a:cubicBezTo>
                      <a:cubicBezTo>
                        <a:pt x="40" y="362"/>
                        <a:pt x="40" y="362"/>
                        <a:pt x="40" y="362"/>
                      </a:cubicBezTo>
                      <a:cubicBezTo>
                        <a:pt x="37" y="364"/>
                        <a:pt x="35" y="368"/>
                        <a:pt x="36" y="371"/>
                      </a:cubicBezTo>
                      <a:cubicBezTo>
                        <a:pt x="37" y="375"/>
                        <a:pt x="41" y="377"/>
                        <a:pt x="44" y="377"/>
                      </a:cubicBezTo>
                      <a:cubicBezTo>
                        <a:pt x="422" y="377"/>
                        <a:pt x="422" y="377"/>
                        <a:pt x="422" y="377"/>
                      </a:cubicBezTo>
                      <a:cubicBezTo>
                        <a:pt x="426" y="377"/>
                        <a:pt x="429" y="375"/>
                        <a:pt x="430" y="371"/>
                      </a:cubicBezTo>
                      <a:cubicBezTo>
                        <a:pt x="431" y="368"/>
                        <a:pt x="429" y="364"/>
                        <a:pt x="426" y="362"/>
                      </a:cubicBezTo>
                      <a:cubicBezTo>
                        <a:pt x="354" y="315"/>
                        <a:pt x="354" y="315"/>
                        <a:pt x="354" y="315"/>
                      </a:cubicBezTo>
                      <a:cubicBezTo>
                        <a:pt x="352" y="314"/>
                        <a:pt x="351" y="314"/>
                        <a:pt x="349" y="314"/>
                      </a:cubicBezTo>
                      <a:cubicBezTo>
                        <a:pt x="281" y="314"/>
                        <a:pt x="281" y="314"/>
                        <a:pt x="281" y="314"/>
                      </a:cubicBezTo>
                      <a:cubicBezTo>
                        <a:pt x="281" y="290"/>
                        <a:pt x="281" y="290"/>
                        <a:pt x="281" y="290"/>
                      </a:cubicBezTo>
                      <a:cubicBezTo>
                        <a:pt x="453" y="290"/>
                        <a:pt x="453" y="290"/>
                        <a:pt x="453" y="290"/>
                      </a:cubicBezTo>
                      <a:cubicBezTo>
                        <a:pt x="461" y="290"/>
                        <a:pt x="467" y="283"/>
                        <a:pt x="467" y="276"/>
                      </a:cubicBezTo>
                      <a:cubicBezTo>
                        <a:pt x="467" y="66"/>
                        <a:pt x="467" y="66"/>
                        <a:pt x="467" y="66"/>
                      </a:cubicBezTo>
                      <a:cubicBezTo>
                        <a:pt x="467" y="61"/>
                        <a:pt x="463" y="58"/>
                        <a:pt x="459" y="58"/>
                      </a:cubicBezTo>
                      <a:cubicBezTo>
                        <a:pt x="454" y="58"/>
                        <a:pt x="451" y="61"/>
                        <a:pt x="451" y="66"/>
                      </a:cubicBezTo>
                      <a:cubicBezTo>
                        <a:pt x="451" y="274"/>
                        <a:pt x="451" y="274"/>
                        <a:pt x="451" y="274"/>
                      </a:cubicBezTo>
                      <a:cubicBezTo>
                        <a:pt x="16" y="274"/>
                        <a:pt x="16" y="274"/>
                        <a:pt x="16" y="274"/>
                      </a:cubicBezTo>
                      <a:cubicBezTo>
                        <a:pt x="16" y="16"/>
                        <a:pt x="16" y="16"/>
                        <a:pt x="16" y="16"/>
                      </a:cubicBezTo>
                      <a:cubicBezTo>
                        <a:pt x="451" y="16"/>
                        <a:pt x="451" y="16"/>
                        <a:pt x="451" y="16"/>
                      </a:cubicBezTo>
                      <a:cubicBezTo>
                        <a:pt x="451" y="34"/>
                        <a:pt x="451" y="34"/>
                        <a:pt x="451" y="34"/>
                      </a:cubicBezTo>
                      <a:cubicBezTo>
                        <a:pt x="451" y="38"/>
                        <a:pt x="454" y="42"/>
                        <a:pt x="459" y="42"/>
                      </a:cubicBezTo>
                      <a:close/>
                      <a:moveTo>
                        <a:pt x="347" y="330"/>
                      </a:moveTo>
                      <a:cubicBezTo>
                        <a:pt x="395" y="361"/>
                        <a:pt x="395" y="361"/>
                        <a:pt x="395" y="361"/>
                      </a:cubicBezTo>
                      <a:cubicBezTo>
                        <a:pt x="71" y="361"/>
                        <a:pt x="71" y="361"/>
                        <a:pt x="71" y="361"/>
                      </a:cubicBezTo>
                      <a:cubicBezTo>
                        <a:pt x="119" y="330"/>
                        <a:pt x="119" y="330"/>
                        <a:pt x="119" y="330"/>
                      </a:cubicBezTo>
                      <a:lnTo>
                        <a:pt x="347" y="330"/>
                      </a:lnTo>
                      <a:close/>
                      <a:moveTo>
                        <a:pt x="201" y="290"/>
                      </a:moveTo>
                      <a:cubicBezTo>
                        <a:pt x="265" y="290"/>
                        <a:pt x="265" y="290"/>
                        <a:pt x="265" y="290"/>
                      </a:cubicBezTo>
                      <a:cubicBezTo>
                        <a:pt x="265" y="314"/>
                        <a:pt x="265" y="314"/>
                        <a:pt x="265" y="314"/>
                      </a:cubicBezTo>
                      <a:cubicBezTo>
                        <a:pt x="201" y="314"/>
                        <a:pt x="201" y="314"/>
                        <a:pt x="201" y="314"/>
                      </a:cubicBezTo>
                      <a:lnTo>
                        <a:pt x="201" y="290"/>
                      </a:lnTo>
                      <a:close/>
                    </a:path>
                  </a:pathLst>
                </a:custGeom>
                <a:solidFill>
                  <a:srgbClr val="B1B3B4"/>
                </a:solidFill>
                <a:ln>
                  <a:noFill/>
                </a:ln>
                <a:extLst>
                  <a:ext uri="{91240B29-F687-4F45-9708-019B960494DF}">
                    <a14:hiddenLine xmlns:a14="http://schemas.microsoft.com/office/drawing/2010/main" xmlns="" w="9525">
                      <a:solidFill>
                        <a:srgbClr val="000000"/>
                      </a:solidFill>
                      <a:round/>
                      <a:headEnd/>
                      <a:tailEnd/>
                    </a14:hiddenLine>
                  </a:ext>
                </a:extLst>
              </p:spPr>
              <p:txBody>
                <a:bodyPr lIns="36000" tIns="36000" rIns="36000" bIns="144000"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a:r>
                    <a:rPr lang="en-US" sz="400" dirty="0"/>
                    <a:t>TELEVISION</a:t>
                  </a:r>
                </a:p>
              </p:txBody>
            </p:sp>
            <p:grpSp>
              <p:nvGrpSpPr>
                <p:cNvPr id="57" name="Group 56"/>
                <p:cNvGrpSpPr/>
                <p:nvPr/>
              </p:nvGrpSpPr>
              <p:grpSpPr>
                <a:xfrm>
                  <a:off x="6692626" y="3163511"/>
                  <a:ext cx="291583" cy="531666"/>
                  <a:chOff x="6716204" y="3163511"/>
                  <a:chExt cx="291583" cy="531666"/>
                </a:xfrm>
              </p:grpSpPr>
              <p:sp>
                <p:nvSpPr>
                  <p:cNvPr id="58" name="Freeform 57"/>
                  <p:cNvSpPr>
                    <a:spLocks noChangeAspect="1" noEditPoints="1"/>
                  </p:cNvSpPr>
                  <p:nvPr/>
                </p:nvSpPr>
                <p:spPr bwMode="auto">
                  <a:xfrm>
                    <a:off x="6739779" y="3163511"/>
                    <a:ext cx="244436" cy="388778"/>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B1B3B4"/>
                  </a:solidFill>
                  <a:ln>
                    <a:noFill/>
                  </a:ln>
                  <a:extLst>
                    <a:ext uri="{91240B29-F687-4F45-9708-019B960494DF}">
                      <a14:hiddenLine xmlns:a14="http://schemas.microsoft.com/office/drawing/2010/main" xmlns="" w="9525">
                        <a:solidFill>
                          <a:srgbClr val="000000"/>
                        </a:solidFill>
                        <a:round/>
                        <a:headEnd/>
                        <a:tailEnd/>
                      </a14:hiddenLine>
                    </a:ext>
                  </a:extLst>
                </p:spPr>
                <p:txBody>
                  <a:bodyPr lIns="36000" tIns="36000" rIns="36000" bIns="36000"/>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800"/>
                  </a:p>
                </p:txBody>
              </p:sp>
              <p:sp>
                <p:nvSpPr>
                  <p:cNvPr id="59" name="Text Box 140"/>
                  <p:cNvSpPr txBox="1">
                    <a:spLocks noChangeArrowheads="1"/>
                  </p:cNvSpPr>
                  <p:nvPr/>
                </p:nvSpPr>
                <p:spPr bwMode="auto">
                  <a:xfrm>
                    <a:off x="6716204" y="3565584"/>
                    <a:ext cx="291583" cy="12959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lgn="ctr">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6000" tIns="36000" rIns="36000" bIns="36000" anchor="t">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400" b="0" dirty="0">
                        <a:solidFill>
                          <a:srgbClr val="58585A"/>
                        </a:solidFill>
                        <a:latin typeface="+mn-lt"/>
                      </a:rPr>
                      <a:t>MOBILE</a:t>
                    </a:r>
                  </a:p>
                </p:txBody>
              </p:sp>
            </p:grpSp>
          </p:grpSp>
        </p:grpSp>
      </p:grpSp>
      <p:grpSp>
        <p:nvGrpSpPr>
          <p:cNvPr id="10" name="Group 9"/>
          <p:cNvGrpSpPr/>
          <p:nvPr/>
        </p:nvGrpSpPr>
        <p:grpSpPr>
          <a:xfrm>
            <a:off x="1912043" y="1863977"/>
            <a:ext cx="1169575" cy="2006408"/>
            <a:chOff x="393770" y="1895998"/>
            <a:chExt cx="1169575" cy="2006408"/>
          </a:xfrm>
        </p:grpSpPr>
        <p:sp>
          <p:nvSpPr>
            <p:cNvPr id="41" name="Text Box 140"/>
            <p:cNvSpPr txBox="1">
              <a:spLocks noChangeArrowheads="1"/>
            </p:cNvSpPr>
            <p:nvPr/>
          </p:nvSpPr>
          <p:spPr bwMode="auto">
            <a:xfrm rot="16200000">
              <a:off x="-246652" y="2785809"/>
              <a:ext cx="1507631" cy="22678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lgn="ctr">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6000" tIns="36000" rIns="36000" bIns="36000" anchor="ctr">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900" b="0" dirty="0">
                  <a:solidFill>
                    <a:srgbClr val="58585A"/>
                  </a:solidFill>
                  <a:latin typeface="+mn-lt"/>
                </a:rPr>
                <a:t>CONTENT SOURCES</a:t>
              </a:r>
            </a:p>
          </p:txBody>
        </p:sp>
        <p:grpSp>
          <p:nvGrpSpPr>
            <p:cNvPr id="42" name="Group 41"/>
            <p:cNvGrpSpPr/>
            <p:nvPr/>
          </p:nvGrpSpPr>
          <p:grpSpPr>
            <a:xfrm>
              <a:off x="741547" y="1895999"/>
              <a:ext cx="518370" cy="2006407"/>
              <a:chOff x="913028" y="1895999"/>
              <a:chExt cx="518370" cy="2006407"/>
            </a:xfrm>
          </p:grpSpPr>
          <p:sp>
            <p:nvSpPr>
              <p:cNvPr id="44" name="Freeform 43"/>
              <p:cNvSpPr>
                <a:spLocks noChangeAspect="1"/>
              </p:cNvSpPr>
              <p:nvPr/>
            </p:nvSpPr>
            <p:spPr bwMode="auto">
              <a:xfrm>
                <a:off x="928747" y="2534683"/>
                <a:ext cx="486932" cy="308850"/>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B1B3B4"/>
              </a:solidFill>
              <a:ln w="9525" cap="flat" cmpd="sng" algn="ctr">
                <a:noFill/>
                <a:prstDash val="solid"/>
                <a:round/>
                <a:headEnd type="none" w="med" len="med"/>
                <a:tailEnd type="none" w="med" len="med"/>
              </a:ln>
            </p:spPr>
            <p:txBody>
              <a:bodyPr lIns="36000" tIns="108000" rIns="36000" bIns="36000"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a:r>
                  <a:rPr lang="en-US" sz="400" dirty="0"/>
                  <a:t>INTERNET</a:t>
                </a:r>
                <a:endParaRPr lang="en-US" sz="200" dirty="0"/>
              </a:p>
            </p:txBody>
          </p:sp>
          <p:sp>
            <p:nvSpPr>
              <p:cNvPr id="45" name="Freeform 44"/>
              <p:cNvSpPr>
                <a:spLocks noChangeAspect="1" noEditPoints="1"/>
              </p:cNvSpPr>
              <p:nvPr/>
            </p:nvSpPr>
            <p:spPr bwMode="auto">
              <a:xfrm>
                <a:off x="956751" y="2972373"/>
                <a:ext cx="430924" cy="343167"/>
              </a:xfrm>
              <a:custGeom>
                <a:avLst/>
                <a:gdLst>
                  <a:gd name="T0" fmla="*/ 2147483647 w 418"/>
                  <a:gd name="T1" fmla="*/ 2147483647 h 333"/>
                  <a:gd name="T2" fmla="*/ 2147483647 w 418"/>
                  <a:gd name="T3" fmla="*/ 2147483647 h 333"/>
                  <a:gd name="T4" fmla="*/ 2147483647 w 418"/>
                  <a:gd name="T5" fmla="*/ 0 h 333"/>
                  <a:gd name="T6" fmla="*/ 0 w 418"/>
                  <a:gd name="T7" fmla="*/ 2147483647 h 333"/>
                  <a:gd name="T8" fmla="*/ 2147483647 w 418"/>
                  <a:gd name="T9" fmla="*/ 2147483647 h 333"/>
                  <a:gd name="T10" fmla="*/ 2147483647 w 418"/>
                  <a:gd name="T11" fmla="*/ 2147483647 h 333"/>
                  <a:gd name="T12" fmla="*/ 2147483647 w 418"/>
                  <a:gd name="T13" fmla="*/ 2147483647 h 333"/>
                  <a:gd name="T14" fmla="*/ 2147483647 w 418"/>
                  <a:gd name="T15" fmla="*/ 2147483647 h 333"/>
                  <a:gd name="T16" fmla="*/ 2147483647 w 418"/>
                  <a:gd name="T17" fmla="*/ 2147483647 h 333"/>
                  <a:gd name="T18" fmla="*/ 2147483647 w 418"/>
                  <a:gd name="T19" fmla="*/ 2147483647 h 333"/>
                  <a:gd name="T20" fmla="*/ 2147483647 w 418"/>
                  <a:gd name="T21" fmla="*/ 2147483647 h 333"/>
                  <a:gd name="T22" fmla="*/ 2147483647 w 418"/>
                  <a:gd name="T23" fmla="*/ 2147483647 h 333"/>
                  <a:gd name="T24" fmla="*/ 2147483647 w 418"/>
                  <a:gd name="T25" fmla="*/ 2147483647 h 333"/>
                  <a:gd name="T26" fmla="*/ 2147483647 w 418"/>
                  <a:gd name="T27" fmla="*/ 2147483647 h 333"/>
                  <a:gd name="T28" fmla="*/ 2147483647 w 418"/>
                  <a:gd name="T29" fmla="*/ 2147483647 h 333"/>
                  <a:gd name="T30" fmla="*/ 2147483647 w 418"/>
                  <a:gd name="T31" fmla="*/ 2147483647 h 333"/>
                  <a:gd name="T32" fmla="*/ 2147483647 w 418"/>
                  <a:gd name="T33" fmla="*/ 2147483647 h 333"/>
                  <a:gd name="T34" fmla="*/ 2147483647 w 418"/>
                  <a:gd name="T35" fmla="*/ 2147483647 h 333"/>
                  <a:gd name="T36" fmla="*/ 2147483647 w 418"/>
                  <a:gd name="T37" fmla="*/ 2147483647 h 333"/>
                  <a:gd name="T38" fmla="*/ 2147483647 w 418"/>
                  <a:gd name="T39" fmla="*/ 2147483647 h 333"/>
                  <a:gd name="T40" fmla="*/ 2147483647 w 418"/>
                  <a:gd name="T41" fmla="*/ 2147483647 h 333"/>
                  <a:gd name="T42" fmla="*/ 2147483647 w 418"/>
                  <a:gd name="T43" fmla="*/ 2147483647 h 333"/>
                  <a:gd name="T44" fmla="*/ 2147483647 w 418"/>
                  <a:gd name="T45" fmla="*/ 2147483647 h 333"/>
                  <a:gd name="T46" fmla="*/ 2147483647 w 418"/>
                  <a:gd name="T47" fmla="*/ 2147483647 h 333"/>
                  <a:gd name="T48" fmla="*/ 2147483647 w 418"/>
                  <a:gd name="T49" fmla="*/ 2147483647 h 333"/>
                  <a:gd name="T50" fmla="*/ 2147483647 w 418"/>
                  <a:gd name="T51" fmla="*/ 2147483647 h 333"/>
                  <a:gd name="T52" fmla="*/ 2147483647 w 418"/>
                  <a:gd name="T53" fmla="*/ 2147483647 h 333"/>
                  <a:gd name="T54" fmla="*/ 2147483647 w 418"/>
                  <a:gd name="T55" fmla="*/ 2147483647 h 333"/>
                  <a:gd name="T56" fmla="*/ 2147483647 w 418"/>
                  <a:gd name="T57" fmla="*/ 2147483647 h 333"/>
                  <a:gd name="T58" fmla="*/ 2147483647 w 418"/>
                  <a:gd name="T59" fmla="*/ 2147483647 h 333"/>
                  <a:gd name="T60" fmla="*/ 2147483647 w 418"/>
                  <a:gd name="T61" fmla="*/ 2147483647 h 333"/>
                  <a:gd name="T62" fmla="*/ 2147483647 w 418"/>
                  <a:gd name="T63" fmla="*/ 2147483647 h 333"/>
                  <a:gd name="T64" fmla="*/ 2147483647 w 418"/>
                  <a:gd name="T65" fmla="*/ 2147483647 h 333"/>
                  <a:gd name="T66" fmla="*/ 2147483647 w 418"/>
                  <a:gd name="T67" fmla="*/ 2147483647 h 333"/>
                  <a:gd name="T68" fmla="*/ 2147483647 w 418"/>
                  <a:gd name="T69" fmla="*/ 2147483647 h 333"/>
                  <a:gd name="T70" fmla="*/ 2147483647 w 418"/>
                  <a:gd name="T71" fmla="*/ 2147483647 h 333"/>
                  <a:gd name="T72" fmla="*/ 2147483647 w 418"/>
                  <a:gd name="T73" fmla="*/ 2147483647 h 333"/>
                  <a:gd name="T74" fmla="*/ 2147483647 w 418"/>
                  <a:gd name="T75" fmla="*/ 2147483647 h 333"/>
                  <a:gd name="T76" fmla="*/ 2147483647 w 418"/>
                  <a:gd name="T77" fmla="*/ 2147483647 h 333"/>
                  <a:gd name="T78" fmla="*/ 2147483647 w 418"/>
                  <a:gd name="T79" fmla="*/ 2147483647 h 333"/>
                  <a:gd name="T80" fmla="*/ 2147483647 w 418"/>
                  <a:gd name="T81" fmla="*/ 2147483647 h 333"/>
                  <a:gd name="T82" fmla="*/ 2147483647 w 418"/>
                  <a:gd name="T83" fmla="*/ 2147483647 h 333"/>
                  <a:gd name="T84" fmla="*/ 2147483647 w 418"/>
                  <a:gd name="T85" fmla="*/ 2147483647 h 333"/>
                  <a:gd name="T86" fmla="*/ 2147483647 w 418"/>
                  <a:gd name="T87" fmla="*/ 2147483647 h 333"/>
                  <a:gd name="T88" fmla="*/ 2147483647 w 418"/>
                  <a:gd name="T89" fmla="*/ 2147483647 h 333"/>
                  <a:gd name="T90" fmla="*/ 2147483647 w 418"/>
                  <a:gd name="T91" fmla="*/ 2147483647 h 333"/>
                  <a:gd name="T92" fmla="*/ 2147483647 w 418"/>
                  <a:gd name="T93" fmla="*/ 2147483647 h 333"/>
                  <a:gd name="T94" fmla="*/ 2147483647 w 418"/>
                  <a:gd name="T95" fmla="*/ 2147483647 h 333"/>
                  <a:gd name="T96" fmla="*/ 2147483647 w 418"/>
                  <a:gd name="T97" fmla="*/ 2147483647 h 333"/>
                  <a:gd name="T98" fmla="*/ 2147483647 w 418"/>
                  <a:gd name="T99" fmla="*/ 2147483647 h 333"/>
                  <a:gd name="T100" fmla="*/ 2147483647 w 418"/>
                  <a:gd name="T101" fmla="*/ 2147483647 h 333"/>
                  <a:gd name="T102" fmla="*/ 2147483647 w 418"/>
                  <a:gd name="T103" fmla="*/ 2147483647 h 333"/>
                  <a:gd name="T104" fmla="*/ 2147483647 w 418"/>
                  <a:gd name="T105" fmla="*/ 2147483647 h 333"/>
                  <a:gd name="T106" fmla="*/ 2147483647 w 418"/>
                  <a:gd name="T107" fmla="*/ 2147483647 h 333"/>
                  <a:gd name="T108" fmla="*/ 2147483647 w 418"/>
                  <a:gd name="T109" fmla="*/ 2147483647 h 333"/>
                  <a:gd name="T110" fmla="*/ 2147483647 w 418"/>
                  <a:gd name="T111" fmla="*/ 2147483647 h 333"/>
                  <a:gd name="T112" fmla="*/ 2147483647 w 418"/>
                  <a:gd name="T113" fmla="*/ 2147483647 h 333"/>
                  <a:gd name="T114" fmla="*/ 2147483647 w 418"/>
                  <a:gd name="T115" fmla="*/ 2147483647 h 333"/>
                  <a:gd name="T116" fmla="*/ 2147483647 w 418"/>
                  <a:gd name="T117" fmla="*/ 2147483647 h 333"/>
                  <a:gd name="T118" fmla="*/ 2147483647 w 418"/>
                  <a:gd name="T119" fmla="*/ 2147483647 h 333"/>
                  <a:gd name="T120" fmla="*/ 2147483647 w 418"/>
                  <a:gd name="T121" fmla="*/ 2147483647 h 333"/>
                  <a:gd name="T122" fmla="*/ 2147483647 w 418"/>
                  <a:gd name="T123" fmla="*/ 2147483647 h 333"/>
                  <a:gd name="T124" fmla="*/ 2147483647 w 418"/>
                  <a:gd name="T125" fmla="*/ 2147483647 h 3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8" h="333">
                    <a:moveTo>
                      <a:pt x="402" y="94"/>
                    </a:moveTo>
                    <a:cubicBezTo>
                      <a:pt x="402" y="98"/>
                      <a:pt x="406" y="102"/>
                      <a:pt x="410" y="102"/>
                    </a:cubicBezTo>
                    <a:cubicBezTo>
                      <a:pt x="415" y="102"/>
                      <a:pt x="418" y="98"/>
                      <a:pt x="418" y="94"/>
                    </a:cubicBezTo>
                    <a:cubicBezTo>
                      <a:pt x="418" y="31"/>
                      <a:pt x="418" y="31"/>
                      <a:pt x="418" y="31"/>
                    </a:cubicBezTo>
                    <a:cubicBezTo>
                      <a:pt x="418" y="14"/>
                      <a:pt x="405" y="0"/>
                      <a:pt x="388" y="0"/>
                    </a:cubicBezTo>
                    <a:cubicBezTo>
                      <a:pt x="31" y="0"/>
                      <a:pt x="31" y="0"/>
                      <a:pt x="31" y="0"/>
                    </a:cubicBezTo>
                    <a:cubicBezTo>
                      <a:pt x="14" y="0"/>
                      <a:pt x="0" y="14"/>
                      <a:pt x="0" y="31"/>
                    </a:cubicBezTo>
                    <a:cubicBezTo>
                      <a:pt x="0" y="303"/>
                      <a:pt x="0" y="303"/>
                      <a:pt x="0" y="303"/>
                    </a:cubicBezTo>
                    <a:cubicBezTo>
                      <a:pt x="0" y="320"/>
                      <a:pt x="14" y="333"/>
                      <a:pt x="31" y="333"/>
                    </a:cubicBezTo>
                    <a:cubicBezTo>
                      <a:pt x="388" y="333"/>
                      <a:pt x="388" y="333"/>
                      <a:pt x="388" y="333"/>
                    </a:cubicBezTo>
                    <a:cubicBezTo>
                      <a:pt x="405" y="333"/>
                      <a:pt x="418" y="320"/>
                      <a:pt x="418" y="303"/>
                    </a:cubicBezTo>
                    <a:cubicBezTo>
                      <a:pt x="418" y="125"/>
                      <a:pt x="418" y="125"/>
                      <a:pt x="418" y="125"/>
                    </a:cubicBezTo>
                    <a:cubicBezTo>
                      <a:pt x="418" y="121"/>
                      <a:pt x="415" y="117"/>
                      <a:pt x="410" y="117"/>
                    </a:cubicBezTo>
                    <a:cubicBezTo>
                      <a:pt x="406" y="117"/>
                      <a:pt x="402" y="121"/>
                      <a:pt x="402" y="125"/>
                    </a:cubicBezTo>
                    <a:cubicBezTo>
                      <a:pt x="402" y="264"/>
                      <a:pt x="402" y="264"/>
                      <a:pt x="402" y="264"/>
                    </a:cubicBezTo>
                    <a:cubicBezTo>
                      <a:pt x="18" y="264"/>
                      <a:pt x="18" y="264"/>
                      <a:pt x="18" y="264"/>
                    </a:cubicBezTo>
                    <a:cubicBezTo>
                      <a:pt x="18" y="69"/>
                      <a:pt x="18" y="69"/>
                      <a:pt x="18" y="69"/>
                    </a:cubicBezTo>
                    <a:cubicBezTo>
                      <a:pt x="402" y="69"/>
                      <a:pt x="402" y="69"/>
                      <a:pt x="402" y="69"/>
                    </a:cubicBezTo>
                    <a:lnTo>
                      <a:pt x="402" y="94"/>
                    </a:lnTo>
                    <a:close/>
                    <a:moveTo>
                      <a:pt x="353" y="292"/>
                    </a:moveTo>
                    <a:cubicBezTo>
                      <a:pt x="353" y="286"/>
                      <a:pt x="358" y="280"/>
                      <a:pt x="365" y="280"/>
                    </a:cubicBezTo>
                    <a:cubicBezTo>
                      <a:pt x="390" y="280"/>
                      <a:pt x="390" y="280"/>
                      <a:pt x="390" y="280"/>
                    </a:cubicBezTo>
                    <a:cubicBezTo>
                      <a:pt x="397" y="280"/>
                      <a:pt x="402" y="286"/>
                      <a:pt x="402" y="292"/>
                    </a:cubicBezTo>
                    <a:cubicBezTo>
                      <a:pt x="402" y="305"/>
                      <a:pt x="402" y="305"/>
                      <a:pt x="402" y="305"/>
                    </a:cubicBezTo>
                    <a:cubicBezTo>
                      <a:pt x="402" y="312"/>
                      <a:pt x="397" y="317"/>
                      <a:pt x="390" y="317"/>
                    </a:cubicBezTo>
                    <a:cubicBezTo>
                      <a:pt x="365" y="317"/>
                      <a:pt x="365" y="317"/>
                      <a:pt x="365" y="317"/>
                    </a:cubicBezTo>
                    <a:cubicBezTo>
                      <a:pt x="358" y="317"/>
                      <a:pt x="353" y="312"/>
                      <a:pt x="353" y="305"/>
                    </a:cubicBezTo>
                    <a:lnTo>
                      <a:pt x="353" y="292"/>
                    </a:lnTo>
                    <a:close/>
                    <a:moveTo>
                      <a:pt x="286" y="292"/>
                    </a:moveTo>
                    <a:cubicBezTo>
                      <a:pt x="286" y="286"/>
                      <a:pt x="291" y="280"/>
                      <a:pt x="297" y="280"/>
                    </a:cubicBezTo>
                    <a:cubicBezTo>
                      <a:pt x="323" y="280"/>
                      <a:pt x="323" y="280"/>
                      <a:pt x="323" y="280"/>
                    </a:cubicBezTo>
                    <a:cubicBezTo>
                      <a:pt x="330" y="280"/>
                      <a:pt x="335" y="286"/>
                      <a:pt x="335" y="292"/>
                    </a:cubicBezTo>
                    <a:cubicBezTo>
                      <a:pt x="335" y="305"/>
                      <a:pt x="335" y="305"/>
                      <a:pt x="335" y="305"/>
                    </a:cubicBezTo>
                    <a:cubicBezTo>
                      <a:pt x="335" y="312"/>
                      <a:pt x="330" y="317"/>
                      <a:pt x="323" y="317"/>
                    </a:cubicBezTo>
                    <a:cubicBezTo>
                      <a:pt x="297" y="317"/>
                      <a:pt x="297" y="317"/>
                      <a:pt x="297" y="317"/>
                    </a:cubicBezTo>
                    <a:cubicBezTo>
                      <a:pt x="291" y="317"/>
                      <a:pt x="286" y="312"/>
                      <a:pt x="286" y="305"/>
                    </a:cubicBezTo>
                    <a:lnTo>
                      <a:pt x="286" y="292"/>
                    </a:lnTo>
                    <a:close/>
                    <a:moveTo>
                      <a:pt x="218" y="292"/>
                    </a:moveTo>
                    <a:cubicBezTo>
                      <a:pt x="218" y="286"/>
                      <a:pt x="224" y="280"/>
                      <a:pt x="230" y="280"/>
                    </a:cubicBezTo>
                    <a:cubicBezTo>
                      <a:pt x="256" y="280"/>
                      <a:pt x="256" y="280"/>
                      <a:pt x="256" y="280"/>
                    </a:cubicBezTo>
                    <a:cubicBezTo>
                      <a:pt x="262" y="280"/>
                      <a:pt x="268" y="286"/>
                      <a:pt x="268" y="292"/>
                    </a:cubicBezTo>
                    <a:cubicBezTo>
                      <a:pt x="268" y="305"/>
                      <a:pt x="268" y="305"/>
                      <a:pt x="268" y="305"/>
                    </a:cubicBezTo>
                    <a:cubicBezTo>
                      <a:pt x="268" y="312"/>
                      <a:pt x="262" y="317"/>
                      <a:pt x="256" y="317"/>
                    </a:cubicBezTo>
                    <a:cubicBezTo>
                      <a:pt x="230" y="317"/>
                      <a:pt x="230" y="317"/>
                      <a:pt x="230" y="317"/>
                    </a:cubicBezTo>
                    <a:cubicBezTo>
                      <a:pt x="224" y="317"/>
                      <a:pt x="218" y="312"/>
                      <a:pt x="218" y="305"/>
                    </a:cubicBezTo>
                    <a:lnTo>
                      <a:pt x="218" y="292"/>
                    </a:lnTo>
                    <a:close/>
                    <a:moveTo>
                      <a:pt x="151" y="292"/>
                    </a:moveTo>
                    <a:cubicBezTo>
                      <a:pt x="151" y="286"/>
                      <a:pt x="156" y="280"/>
                      <a:pt x="163" y="280"/>
                    </a:cubicBezTo>
                    <a:cubicBezTo>
                      <a:pt x="189" y="280"/>
                      <a:pt x="189" y="280"/>
                      <a:pt x="189" y="280"/>
                    </a:cubicBezTo>
                    <a:cubicBezTo>
                      <a:pt x="195" y="280"/>
                      <a:pt x="200" y="286"/>
                      <a:pt x="200" y="292"/>
                    </a:cubicBezTo>
                    <a:cubicBezTo>
                      <a:pt x="200" y="305"/>
                      <a:pt x="200" y="305"/>
                      <a:pt x="200" y="305"/>
                    </a:cubicBezTo>
                    <a:cubicBezTo>
                      <a:pt x="200" y="312"/>
                      <a:pt x="195" y="317"/>
                      <a:pt x="189" y="317"/>
                    </a:cubicBezTo>
                    <a:cubicBezTo>
                      <a:pt x="163" y="317"/>
                      <a:pt x="163" y="317"/>
                      <a:pt x="163" y="317"/>
                    </a:cubicBezTo>
                    <a:cubicBezTo>
                      <a:pt x="156" y="317"/>
                      <a:pt x="151" y="312"/>
                      <a:pt x="151" y="305"/>
                    </a:cubicBezTo>
                    <a:lnTo>
                      <a:pt x="151" y="292"/>
                    </a:lnTo>
                    <a:close/>
                    <a:moveTo>
                      <a:pt x="84" y="292"/>
                    </a:moveTo>
                    <a:cubicBezTo>
                      <a:pt x="84" y="286"/>
                      <a:pt x="89" y="280"/>
                      <a:pt x="96" y="280"/>
                    </a:cubicBezTo>
                    <a:cubicBezTo>
                      <a:pt x="121" y="280"/>
                      <a:pt x="121" y="280"/>
                      <a:pt x="121" y="280"/>
                    </a:cubicBezTo>
                    <a:cubicBezTo>
                      <a:pt x="128" y="280"/>
                      <a:pt x="133" y="286"/>
                      <a:pt x="133" y="292"/>
                    </a:cubicBezTo>
                    <a:cubicBezTo>
                      <a:pt x="133" y="305"/>
                      <a:pt x="133" y="305"/>
                      <a:pt x="133" y="305"/>
                    </a:cubicBezTo>
                    <a:cubicBezTo>
                      <a:pt x="133" y="312"/>
                      <a:pt x="128" y="317"/>
                      <a:pt x="121" y="317"/>
                    </a:cubicBezTo>
                    <a:cubicBezTo>
                      <a:pt x="96" y="317"/>
                      <a:pt x="96" y="317"/>
                      <a:pt x="96" y="317"/>
                    </a:cubicBezTo>
                    <a:cubicBezTo>
                      <a:pt x="89" y="317"/>
                      <a:pt x="84" y="312"/>
                      <a:pt x="84" y="305"/>
                    </a:cubicBezTo>
                    <a:lnTo>
                      <a:pt x="84" y="292"/>
                    </a:lnTo>
                    <a:close/>
                    <a:moveTo>
                      <a:pt x="28" y="280"/>
                    </a:moveTo>
                    <a:cubicBezTo>
                      <a:pt x="54" y="280"/>
                      <a:pt x="54" y="280"/>
                      <a:pt x="54" y="280"/>
                    </a:cubicBezTo>
                    <a:cubicBezTo>
                      <a:pt x="61" y="280"/>
                      <a:pt x="66" y="286"/>
                      <a:pt x="66" y="292"/>
                    </a:cubicBezTo>
                    <a:cubicBezTo>
                      <a:pt x="66" y="305"/>
                      <a:pt x="66" y="305"/>
                      <a:pt x="66" y="305"/>
                    </a:cubicBezTo>
                    <a:cubicBezTo>
                      <a:pt x="66" y="312"/>
                      <a:pt x="61" y="317"/>
                      <a:pt x="54" y="317"/>
                    </a:cubicBezTo>
                    <a:cubicBezTo>
                      <a:pt x="28" y="317"/>
                      <a:pt x="28" y="317"/>
                      <a:pt x="28" y="317"/>
                    </a:cubicBezTo>
                    <a:cubicBezTo>
                      <a:pt x="22" y="317"/>
                      <a:pt x="17" y="312"/>
                      <a:pt x="17" y="305"/>
                    </a:cubicBezTo>
                    <a:cubicBezTo>
                      <a:pt x="17" y="292"/>
                      <a:pt x="17" y="292"/>
                      <a:pt x="17" y="292"/>
                    </a:cubicBezTo>
                    <a:cubicBezTo>
                      <a:pt x="17" y="286"/>
                      <a:pt x="22" y="280"/>
                      <a:pt x="28" y="280"/>
                    </a:cubicBezTo>
                    <a:close/>
                    <a:moveTo>
                      <a:pt x="65" y="41"/>
                    </a:moveTo>
                    <a:cubicBezTo>
                      <a:pt x="65" y="48"/>
                      <a:pt x="60" y="53"/>
                      <a:pt x="54" y="53"/>
                    </a:cubicBezTo>
                    <a:cubicBezTo>
                      <a:pt x="28" y="53"/>
                      <a:pt x="28" y="53"/>
                      <a:pt x="28" y="53"/>
                    </a:cubicBezTo>
                    <a:cubicBezTo>
                      <a:pt x="22" y="53"/>
                      <a:pt x="16" y="48"/>
                      <a:pt x="16" y="41"/>
                    </a:cubicBezTo>
                    <a:cubicBezTo>
                      <a:pt x="16" y="28"/>
                      <a:pt x="16" y="28"/>
                      <a:pt x="16" y="28"/>
                    </a:cubicBezTo>
                    <a:cubicBezTo>
                      <a:pt x="16" y="22"/>
                      <a:pt x="22" y="17"/>
                      <a:pt x="28" y="17"/>
                    </a:cubicBezTo>
                    <a:cubicBezTo>
                      <a:pt x="54" y="17"/>
                      <a:pt x="54" y="17"/>
                      <a:pt x="54" y="17"/>
                    </a:cubicBezTo>
                    <a:cubicBezTo>
                      <a:pt x="60" y="17"/>
                      <a:pt x="65" y="22"/>
                      <a:pt x="65" y="28"/>
                    </a:cubicBezTo>
                    <a:lnTo>
                      <a:pt x="65" y="41"/>
                    </a:lnTo>
                    <a:close/>
                    <a:moveTo>
                      <a:pt x="133" y="41"/>
                    </a:moveTo>
                    <a:cubicBezTo>
                      <a:pt x="133" y="48"/>
                      <a:pt x="128" y="53"/>
                      <a:pt x="121" y="53"/>
                    </a:cubicBezTo>
                    <a:cubicBezTo>
                      <a:pt x="95" y="53"/>
                      <a:pt x="95" y="53"/>
                      <a:pt x="95" y="53"/>
                    </a:cubicBezTo>
                    <a:cubicBezTo>
                      <a:pt x="89" y="53"/>
                      <a:pt x="84" y="48"/>
                      <a:pt x="84" y="41"/>
                    </a:cubicBezTo>
                    <a:cubicBezTo>
                      <a:pt x="84" y="28"/>
                      <a:pt x="84" y="28"/>
                      <a:pt x="84" y="28"/>
                    </a:cubicBezTo>
                    <a:cubicBezTo>
                      <a:pt x="84" y="22"/>
                      <a:pt x="89" y="17"/>
                      <a:pt x="95" y="17"/>
                    </a:cubicBezTo>
                    <a:cubicBezTo>
                      <a:pt x="121" y="17"/>
                      <a:pt x="121" y="17"/>
                      <a:pt x="121" y="17"/>
                    </a:cubicBezTo>
                    <a:cubicBezTo>
                      <a:pt x="128" y="17"/>
                      <a:pt x="133" y="22"/>
                      <a:pt x="133" y="28"/>
                    </a:cubicBezTo>
                    <a:lnTo>
                      <a:pt x="133" y="41"/>
                    </a:lnTo>
                    <a:close/>
                    <a:moveTo>
                      <a:pt x="200" y="41"/>
                    </a:moveTo>
                    <a:cubicBezTo>
                      <a:pt x="200" y="48"/>
                      <a:pt x="195" y="53"/>
                      <a:pt x="188" y="53"/>
                    </a:cubicBezTo>
                    <a:cubicBezTo>
                      <a:pt x="162" y="53"/>
                      <a:pt x="162" y="53"/>
                      <a:pt x="162" y="53"/>
                    </a:cubicBezTo>
                    <a:cubicBezTo>
                      <a:pt x="156" y="53"/>
                      <a:pt x="151" y="48"/>
                      <a:pt x="151" y="41"/>
                    </a:cubicBezTo>
                    <a:cubicBezTo>
                      <a:pt x="151" y="28"/>
                      <a:pt x="151" y="28"/>
                      <a:pt x="151" y="28"/>
                    </a:cubicBezTo>
                    <a:cubicBezTo>
                      <a:pt x="151" y="22"/>
                      <a:pt x="156" y="17"/>
                      <a:pt x="162" y="17"/>
                    </a:cubicBezTo>
                    <a:cubicBezTo>
                      <a:pt x="188" y="17"/>
                      <a:pt x="188" y="17"/>
                      <a:pt x="188" y="17"/>
                    </a:cubicBezTo>
                    <a:cubicBezTo>
                      <a:pt x="195" y="17"/>
                      <a:pt x="200" y="22"/>
                      <a:pt x="200" y="28"/>
                    </a:cubicBezTo>
                    <a:lnTo>
                      <a:pt x="200" y="41"/>
                    </a:lnTo>
                    <a:close/>
                    <a:moveTo>
                      <a:pt x="267" y="41"/>
                    </a:moveTo>
                    <a:cubicBezTo>
                      <a:pt x="267" y="48"/>
                      <a:pt x="262" y="53"/>
                      <a:pt x="256" y="53"/>
                    </a:cubicBezTo>
                    <a:cubicBezTo>
                      <a:pt x="230" y="53"/>
                      <a:pt x="230" y="53"/>
                      <a:pt x="230" y="53"/>
                    </a:cubicBezTo>
                    <a:cubicBezTo>
                      <a:pt x="223" y="53"/>
                      <a:pt x="218" y="48"/>
                      <a:pt x="218" y="41"/>
                    </a:cubicBezTo>
                    <a:cubicBezTo>
                      <a:pt x="218" y="28"/>
                      <a:pt x="218" y="28"/>
                      <a:pt x="218" y="28"/>
                    </a:cubicBezTo>
                    <a:cubicBezTo>
                      <a:pt x="218" y="22"/>
                      <a:pt x="223" y="17"/>
                      <a:pt x="230" y="17"/>
                    </a:cubicBezTo>
                    <a:cubicBezTo>
                      <a:pt x="256" y="17"/>
                      <a:pt x="256" y="17"/>
                      <a:pt x="256" y="17"/>
                    </a:cubicBezTo>
                    <a:cubicBezTo>
                      <a:pt x="262" y="17"/>
                      <a:pt x="267" y="22"/>
                      <a:pt x="267" y="28"/>
                    </a:cubicBezTo>
                    <a:lnTo>
                      <a:pt x="267" y="41"/>
                    </a:lnTo>
                    <a:close/>
                    <a:moveTo>
                      <a:pt x="335" y="41"/>
                    </a:moveTo>
                    <a:cubicBezTo>
                      <a:pt x="335" y="48"/>
                      <a:pt x="329" y="53"/>
                      <a:pt x="323" y="53"/>
                    </a:cubicBezTo>
                    <a:cubicBezTo>
                      <a:pt x="297" y="53"/>
                      <a:pt x="297" y="53"/>
                      <a:pt x="297" y="53"/>
                    </a:cubicBezTo>
                    <a:cubicBezTo>
                      <a:pt x="291" y="53"/>
                      <a:pt x="285" y="48"/>
                      <a:pt x="285" y="41"/>
                    </a:cubicBezTo>
                    <a:cubicBezTo>
                      <a:pt x="285" y="28"/>
                      <a:pt x="285" y="28"/>
                      <a:pt x="285" y="28"/>
                    </a:cubicBezTo>
                    <a:cubicBezTo>
                      <a:pt x="285" y="22"/>
                      <a:pt x="291" y="17"/>
                      <a:pt x="297" y="17"/>
                    </a:cubicBezTo>
                    <a:cubicBezTo>
                      <a:pt x="323" y="17"/>
                      <a:pt x="323" y="17"/>
                      <a:pt x="323" y="17"/>
                    </a:cubicBezTo>
                    <a:cubicBezTo>
                      <a:pt x="329" y="17"/>
                      <a:pt x="335" y="22"/>
                      <a:pt x="335" y="28"/>
                    </a:cubicBezTo>
                    <a:lnTo>
                      <a:pt x="335" y="41"/>
                    </a:lnTo>
                    <a:close/>
                    <a:moveTo>
                      <a:pt x="402" y="41"/>
                    </a:moveTo>
                    <a:cubicBezTo>
                      <a:pt x="402" y="48"/>
                      <a:pt x="397" y="53"/>
                      <a:pt x="390" y="53"/>
                    </a:cubicBezTo>
                    <a:cubicBezTo>
                      <a:pt x="364" y="53"/>
                      <a:pt x="364" y="53"/>
                      <a:pt x="364" y="53"/>
                    </a:cubicBezTo>
                    <a:cubicBezTo>
                      <a:pt x="358" y="53"/>
                      <a:pt x="353" y="48"/>
                      <a:pt x="353" y="41"/>
                    </a:cubicBezTo>
                    <a:cubicBezTo>
                      <a:pt x="353" y="28"/>
                      <a:pt x="353" y="28"/>
                      <a:pt x="353" y="28"/>
                    </a:cubicBezTo>
                    <a:cubicBezTo>
                      <a:pt x="353" y="22"/>
                      <a:pt x="358" y="17"/>
                      <a:pt x="364" y="17"/>
                    </a:cubicBezTo>
                    <a:cubicBezTo>
                      <a:pt x="390" y="17"/>
                      <a:pt x="390" y="17"/>
                      <a:pt x="390" y="17"/>
                    </a:cubicBezTo>
                    <a:cubicBezTo>
                      <a:pt x="397" y="17"/>
                      <a:pt x="402" y="22"/>
                      <a:pt x="402" y="28"/>
                    </a:cubicBezTo>
                    <a:lnTo>
                      <a:pt x="402" y="41"/>
                    </a:lnTo>
                    <a:close/>
                  </a:path>
                </a:pathLst>
              </a:custGeom>
              <a:solidFill>
                <a:srgbClr val="B1B3B4"/>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a:r>
                  <a:rPr lang="en-US" sz="400" dirty="0">
                    <a:solidFill>
                      <a:srgbClr val="58585A"/>
                    </a:solidFill>
                  </a:rPr>
                  <a:t>VOD</a:t>
                </a:r>
              </a:p>
            </p:txBody>
          </p:sp>
          <p:sp>
            <p:nvSpPr>
              <p:cNvPr id="46" name="Freeform 45"/>
              <p:cNvSpPr>
                <a:spLocks noChangeAspect="1" noEditPoints="1"/>
              </p:cNvSpPr>
              <p:nvPr/>
            </p:nvSpPr>
            <p:spPr bwMode="auto">
              <a:xfrm>
                <a:off x="977900" y="3444381"/>
                <a:ext cx="388627" cy="458025"/>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B1B3B4"/>
              </a:solidFill>
              <a:ln>
                <a:noFill/>
              </a:ln>
              <a:extLst>
                <a:ext uri="{91240B29-F687-4F45-9708-019B960494DF}">
                  <a14:hiddenLine xmlns:a14="http://schemas.microsoft.com/office/drawing/2010/main" xmlns="" w="9525">
                    <a:solidFill>
                      <a:srgbClr val="000000"/>
                    </a:solidFill>
                    <a:round/>
                    <a:headEnd/>
                    <a:tailEnd/>
                  </a14:hiddenLine>
                </a:ext>
              </a:extLst>
            </p:spPr>
            <p:txBody>
              <a:bodyPr lIns="36000" tIns="144000" rIns="36000" bIns="36000"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a:r>
                  <a:rPr lang="en-US" sz="400" dirty="0"/>
                  <a:t>EXTERNAL CONTENT STORE</a:t>
                </a:r>
              </a:p>
            </p:txBody>
          </p:sp>
          <p:grpSp>
            <p:nvGrpSpPr>
              <p:cNvPr id="47" name="Group 46"/>
              <p:cNvGrpSpPr/>
              <p:nvPr/>
            </p:nvGrpSpPr>
            <p:grpSpPr>
              <a:xfrm>
                <a:off x="913028" y="1895999"/>
                <a:ext cx="518370" cy="509844"/>
                <a:chOff x="913028" y="1895999"/>
                <a:chExt cx="518370" cy="509844"/>
              </a:xfrm>
            </p:grpSpPr>
            <p:sp>
              <p:nvSpPr>
                <p:cNvPr id="48" name="Freeform 47"/>
                <p:cNvSpPr>
                  <a:spLocks noChangeAspect="1" noEditPoints="1"/>
                </p:cNvSpPr>
                <p:nvPr/>
              </p:nvSpPr>
              <p:spPr bwMode="auto">
                <a:xfrm flipH="1">
                  <a:off x="987551" y="1895999"/>
                  <a:ext cx="369325" cy="377484"/>
                </a:xfrm>
                <a:custGeom>
                  <a:avLst/>
                  <a:gdLst>
                    <a:gd name="T0" fmla="*/ 2147483647 w 364"/>
                    <a:gd name="T1" fmla="*/ 2147483647 h 372"/>
                    <a:gd name="T2" fmla="*/ 2147483647 w 364"/>
                    <a:gd name="T3" fmla="*/ 2147483647 h 372"/>
                    <a:gd name="T4" fmla="*/ 2147483647 w 364"/>
                    <a:gd name="T5" fmla="*/ 2147483647 h 372"/>
                    <a:gd name="T6" fmla="*/ 2147483647 w 364"/>
                    <a:gd name="T7" fmla="*/ 2147483647 h 372"/>
                    <a:gd name="T8" fmla="*/ 2147483647 w 364"/>
                    <a:gd name="T9" fmla="*/ 2147483647 h 372"/>
                    <a:gd name="T10" fmla="*/ 2147483647 w 364"/>
                    <a:gd name="T11" fmla="*/ 2147483647 h 372"/>
                    <a:gd name="T12" fmla="*/ 2147483647 w 364"/>
                    <a:gd name="T13" fmla="*/ 2147483647 h 372"/>
                    <a:gd name="T14" fmla="*/ 2147483647 w 364"/>
                    <a:gd name="T15" fmla="*/ 2147483647 h 372"/>
                    <a:gd name="T16" fmla="*/ 2147483647 w 364"/>
                    <a:gd name="T17" fmla="*/ 0 h 372"/>
                    <a:gd name="T18" fmla="*/ 2147483647 w 364"/>
                    <a:gd name="T19" fmla="*/ 2147483647 h 372"/>
                    <a:gd name="T20" fmla="*/ 2147483647 w 364"/>
                    <a:gd name="T21" fmla="*/ 2147483647 h 372"/>
                    <a:gd name="T22" fmla="*/ 2147483647 w 364"/>
                    <a:gd name="T23" fmla="*/ 2147483647 h 372"/>
                    <a:gd name="T24" fmla="*/ 2147483647 w 364"/>
                    <a:gd name="T25" fmla="*/ 2147483647 h 372"/>
                    <a:gd name="T26" fmla="*/ 2147483647 w 364"/>
                    <a:gd name="T27" fmla="*/ 2147483647 h 372"/>
                    <a:gd name="T28" fmla="*/ 2147483647 w 364"/>
                    <a:gd name="T29" fmla="*/ 2147483647 h 372"/>
                    <a:gd name="T30" fmla="*/ 2147483647 w 364"/>
                    <a:gd name="T31" fmla="*/ 2147483647 h 372"/>
                    <a:gd name="T32" fmla="*/ 2147483647 w 364"/>
                    <a:gd name="T33" fmla="*/ 2147483647 h 372"/>
                    <a:gd name="T34" fmla="*/ 2147483647 w 364"/>
                    <a:gd name="T35" fmla="*/ 2147483647 h 372"/>
                    <a:gd name="T36" fmla="*/ 2147483647 w 364"/>
                    <a:gd name="T37" fmla="*/ 2147483647 h 372"/>
                    <a:gd name="T38" fmla="*/ 2147483647 w 364"/>
                    <a:gd name="T39" fmla="*/ 2147483647 h 372"/>
                    <a:gd name="T40" fmla="*/ 2147483647 w 364"/>
                    <a:gd name="T41" fmla="*/ 2147483647 h 372"/>
                    <a:gd name="T42" fmla="*/ 0 w 364"/>
                    <a:gd name="T43" fmla="*/ 2147483647 h 372"/>
                    <a:gd name="T44" fmla="*/ 2147483647 w 364"/>
                    <a:gd name="T45" fmla="*/ 2147483647 h 372"/>
                    <a:gd name="T46" fmla="*/ 2147483647 w 364"/>
                    <a:gd name="T47" fmla="*/ 2147483647 h 372"/>
                    <a:gd name="T48" fmla="*/ 2147483647 w 364"/>
                    <a:gd name="T49" fmla="*/ 2147483647 h 372"/>
                    <a:gd name="T50" fmla="*/ 2147483647 w 364"/>
                    <a:gd name="T51" fmla="*/ 2147483647 h 372"/>
                    <a:gd name="T52" fmla="*/ 2147483647 w 364"/>
                    <a:gd name="T53" fmla="*/ 2147483647 h 372"/>
                    <a:gd name="T54" fmla="*/ 2147483647 w 364"/>
                    <a:gd name="T55" fmla="*/ 2147483647 h 372"/>
                    <a:gd name="T56" fmla="*/ 2147483647 w 364"/>
                    <a:gd name="T57" fmla="*/ 2147483647 h 372"/>
                    <a:gd name="T58" fmla="*/ 2147483647 w 364"/>
                    <a:gd name="T59" fmla="*/ 2147483647 h 372"/>
                    <a:gd name="T60" fmla="*/ 2147483647 w 364"/>
                    <a:gd name="T61" fmla="*/ 2147483647 h 372"/>
                    <a:gd name="T62" fmla="*/ 2147483647 w 364"/>
                    <a:gd name="T63" fmla="*/ 2147483647 h 372"/>
                    <a:gd name="T64" fmla="*/ 2147483647 w 364"/>
                    <a:gd name="T65" fmla="*/ 2147483647 h 372"/>
                    <a:gd name="T66" fmla="*/ 2147483647 w 364"/>
                    <a:gd name="T67" fmla="*/ 2147483647 h 372"/>
                    <a:gd name="T68" fmla="*/ 2147483647 w 364"/>
                    <a:gd name="T69" fmla="*/ 2147483647 h 372"/>
                    <a:gd name="T70" fmla="*/ 2147483647 w 364"/>
                    <a:gd name="T71" fmla="*/ 2147483647 h 372"/>
                    <a:gd name="T72" fmla="*/ 2147483647 w 364"/>
                    <a:gd name="T73" fmla="*/ 2147483647 h 372"/>
                    <a:gd name="T74" fmla="*/ 2147483647 w 364"/>
                    <a:gd name="T75" fmla="*/ 2147483647 h 372"/>
                    <a:gd name="T76" fmla="*/ 2147483647 w 364"/>
                    <a:gd name="T77" fmla="*/ 2147483647 h 372"/>
                    <a:gd name="T78" fmla="*/ 2147483647 w 364"/>
                    <a:gd name="T79" fmla="*/ 2147483647 h 372"/>
                    <a:gd name="T80" fmla="*/ 2147483647 w 364"/>
                    <a:gd name="T81" fmla="*/ 2147483647 h 372"/>
                    <a:gd name="T82" fmla="*/ 2147483647 w 364"/>
                    <a:gd name="T83" fmla="*/ 2147483647 h 372"/>
                    <a:gd name="T84" fmla="*/ 2147483647 w 364"/>
                    <a:gd name="T85" fmla="*/ 2147483647 h 372"/>
                    <a:gd name="T86" fmla="*/ 2147483647 w 364"/>
                    <a:gd name="T87" fmla="*/ 2147483647 h 372"/>
                    <a:gd name="T88" fmla="*/ 2147483647 w 364"/>
                    <a:gd name="T89" fmla="*/ 2147483647 h 372"/>
                    <a:gd name="T90" fmla="*/ 2147483647 w 364"/>
                    <a:gd name="T91" fmla="*/ 2147483647 h 372"/>
                    <a:gd name="T92" fmla="*/ 2147483647 w 364"/>
                    <a:gd name="T93" fmla="*/ 2147483647 h 372"/>
                    <a:gd name="T94" fmla="*/ 2147483647 w 364"/>
                    <a:gd name="T95" fmla="*/ 2147483647 h 372"/>
                    <a:gd name="T96" fmla="*/ 2147483647 w 364"/>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64" h="372">
                      <a:moveTo>
                        <a:pt x="340" y="289"/>
                      </a:moveTo>
                      <a:cubicBezTo>
                        <a:pt x="227" y="289"/>
                        <a:pt x="227" y="289"/>
                        <a:pt x="227" y="289"/>
                      </a:cubicBezTo>
                      <a:cubicBezTo>
                        <a:pt x="206" y="240"/>
                        <a:pt x="206" y="240"/>
                        <a:pt x="206" y="240"/>
                      </a:cubicBezTo>
                      <a:cubicBezTo>
                        <a:pt x="210" y="241"/>
                        <a:pt x="214" y="241"/>
                        <a:pt x="219" y="241"/>
                      </a:cubicBezTo>
                      <a:cubicBezTo>
                        <a:pt x="219" y="241"/>
                        <a:pt x="219" y="241"/>
                        <a:pt x="219" y="241"/>
                      </a:cubicBezTo>
                      <a:cubicBezTo>
                        <a:pt x="253" y="241"/>
                        <a:pt x="283" y="226"/>
                        <a:pt x="303" y="206"/>
                      </a:cubicBezTo>
                      <a:cubicBezTo>
                        <a:pt x="304" y="205"/>
                        <a:pt x="305" y="203"/>
                        <a:pt x="305" y="201"/>
                      </a:cubicBezTo>
                      <a:cubicBezTo>
                        <a:pt x="305" y="198"/>
                        <a:pt x="304" y="196"/>
                        <a:pt x="303" y="195"/>
                      </a:cubicBezTo>
                      <a:cubicBezTo>
                        <a:pt x="255" y="147"/>
                        <a:pt x="255" y="147"/>
                        <a:pt x="255" y="147"/>
                      </a:cubicBezTo>
                      <a:cubicBezTo>
                        <a:pt x="279" y="88"/>
                        <a:pt x="279" y="88"/>
                        <a:pt x="279" y="88"/>
                      </a:cubicBezTo>
                      <a:cubicBezTo>
                        <a:pt x="282" y="90"/>
                        <a:pt x="284" y="90"/>
                        <a:pt x="287" y="90"/>
                      </a:cubicBezTo>
                      <a:cubicBezTo>
                        <a:pt x="287" y="90"/>
                        <a:pt x="287" y="90"/>
                        <a:pt x="287" y="90"/>
                      </a:cubicBezTo>
                      <a:cubicBezTo>
                        <a:pt x="292" y="90"/>
                        <a:pt x="297" y="88"/>
                        <a:pt x="301" y="84"/>
                      </a:cubicBezTo>
                      <a:cubicBezTo>
                        <a:pt x="312" y="73"/>
                        <a:pt x="312" y="73"/>
                        <a:pt x="312" y="73"/>
                      </a:cubicBezTo>
                      <a:cubicBezTo>
                        <a:pt x="316" y="69"/>
                        <a:pt x="318" y="64"/>
                        <a:pt x="318" y="59"/>
                      </a:cubicBezTo>
                      <a:cubicBezTo>
                        <a:pt x="318" y="54"/>
                        <a:pt x="316" y="49"/>
                        <a:pt x="312" y="45"/>
                      </a:cubicBezTo>
                      <a:cubicBezTo>
                        <a:pt x="273" y="6"/>
                        <a:pt x="273" y="6"/>
                        <a:pt x="273" y="6"/>
                      </a:cubicBezTo>
                      <a:cubicBezTo>
                        <a:pt x="269" y="2"/>
                        <a:pt x="264" y="0"/>
                        <a:pt x="259" y="0"/>
                      </a:cubicBezTo>
                      <a:cubicBezTo>
                        <a:pt x="254" y="0"/>
                        <a:pt x="249" y="2"/>
                        <a:pt x="245" y="6"/>
                      </a:cubicBezTo>
                      <a:cubicBezTo>
                        <a:pt x="234" y="17"/>
                        <a:pt x="234" y="17"/>
                        <a:pt x="234" y="17"/>
                      </a:cubicBezTo>
                      <a:cubicBezTo>
                        <a:pt x="230" y="21"/>
                        <a:pt x="228" y="26"/>
                        <a:pt x="228" y="31"/>
                      </a:cubicBezTo>
                      <a:cubicBezTo>
                        <a:pt x="228" y="34"/>
                        <a:pt x="229" y="36"/>
                        <a:pt x="230" y="39"/>
                      </a:cubicBezTo>
                      <a:cubicBezTo>
                        <a:pt x="171" y="63"/>
                        <a:pt x="171" y="63"/>
                        <a:pt x="171" y="63"/>
                      </a:cubicBezTo>
                      <a:cubicBezTo>
                        <a:pt x="124" y="16"/>
                        <a:pt x="124" y="16"/>
                        <a:pt x="124" y="16"/>
                      </a:cubicBezTo>
                      <a:cubicBezTo>
                        <a:pt x="121" y="13"/>
                        <a:pt x="116" y="13"/>
                        <a:pt x="113" y="16"/>
                      </a:cubicBezTo>
                      <a:cubicBezTo>
                        <a:pt x="97" y="31"/>
                        <a:pt x="86" y="53"/>
                        <a:pt x="81" y="75"/>
                      </a:cubicBezTo>
                      <a:cubicBezTo>
                        <a:pt x="80" y="80"/>
                        <a:pt x="82" y="84"/>
                        <a:pt x="86" y="85"/>
                      </a:cubicBezTo>
                      <a:cubicBezTo>
                        <a:pt x="91" y="86"/>
                        <a:pt x="95" y="84"/>
                        <a:pt x="96" y="79"/>
                      </a:cubicBezTo>
                      <a:cubicBezTo>
                        <a:pt x="100" y="63"/>
                        <a:pt x="107" y="45"/>
                        <a:pt x="119" y="33"/>
                      </a:cubicBezTo>
                      <a:cubicBezTo>
                        <a:pt x="286" y="200"/>
                        <a:pt x="286" y="200"/>
                        <a:pt x="286" y="200"/>
                      </a:cubicBezTo>
                      <a:cubicBezTo>
                        <a:pt x="269" y="215"/>
                        <a:pt x="245" y="225"/>
                        <a:pt x="219" y="225"/>
                      </a:cubicBezTo>
                      <a:cubicBezTo>
                        <a:pt x="200" y="225"/>
                        <a:pt x="180" y="220"/>
                        <a:pt x="159" y="207"/>
                      </a:cubicBezTo>
                      <a:cubicBezTo>
                        <a:pt x="159" y="207"/>
                        <a:pt x="159" y="207"/>
                        <a:pt x="159" y="207"/>
                      </a:cubicBezTo>
                      <a:cubicBezTo>
                        <a:pt x="151" y="201"/>
                        <a:pt x="142" y="194"/>
                        <a:pt x="133" y="186"/>
                      </a:cubicBezTo>
                      <a:cubicBezTo>
                        <a:pt x="107" y="160"/>
                        <a:pt x="96" y="133"/>
                        <a:pt x="94" y="108"/>
                      </a:cubicBezTo>
                      <a:cubicBezTo>
                        <a:pt x="94" y="104"/>
                        <a:pt x="90" y="101"/>
                        <a:pt x="86" y="101"/>
                      </a:cubicBezTo>
                      <a:cubicBezTo>
                        <a:pt x="81" y="102"/>
                        <a:pt x="78" y="105"/>
                        <a:pt x="78" y="110"/>
                      </a:cubicBezTo>
                      <a:cubicBezTo>
                        <a:pt x="78" y="110"/>
                        <a:pt x="78" y="110"/>
                        <a:pt x="78" y="110"/>
                      </a:cubicBezTo>
                      <a:cubicBezTo>
                        <a:pt x="81" y="138"/>
                        <a:pt x="94" y="169"/>
                        <a:pt x="122" y="197"/>
                      </a:cubicBezTo>
                      <a:cubicBezTo>
                        <a:pt x="129" y="204"/>
                        <a:pt x="137" y="211"/>
                        <a:pt x="145" y="216"/>
                      </a:cubicBezTo>
                      <a:cubicBezTo>
                        <a:pt x="113" y="289"/>
                        <a:pt x="113" y="289"/>
                        <a:pt x="113" y="289"/>
                      </a:cubicBezTo>
                      <a:cubicBezTo>
                        <a:pt x="24" y="289"/>
                        <a:pt x="24" y="289"/>
                        <a:pt x="24" y="289"/>
                      </a:cubicBezTo>
                      <a:cubicBezTo>
                        <a:pt x="11" y="289"/>
                        <a:pt x="0" y="299"/>
                        <a:pt x="0" y="313"/>
                      </a:cubicBezTo>
                      <a:cubicBezTo>
                        <a:pt x="0" y="348"/>
                        <a:pt x="0" y="348"/>
                        <a:pt x="0" y="348"/>
                      </a:cubicBezTo>
                      <a:cubicBezTo>
                        <a:pt x="0" y="361"/>
                        <a:pt x="11" y="372"/>
                        <a:pt x="24" y="372"/>
                      </a:cubicBezTo>
                      <a:cubicBezTo>
                        <a:pt x="340" y="372"/>
                        <a:pt x="340" y="372"/>
                        <a:pt x="340" y="372"/>
                      </a:cubicBezTo>
                      <a:cubicBezTo>
                        <a:pt x="354" y="372"/>
                        <a:pt x="364" y="361"/>
                        <a:pt x="364" y="348"/>
                      </a:cubicBezTo>
                      <a:cubicBezTo>
                        <a:pt x="364" y="313"/>
                        <a:pt x="364" y="313"/>
                        <a:pt x="364" y="313"/>
                      </a:cubicBezTo>
                      <a:cubicBezTo>
                        <a:pt x="364" y="299"/>
                        <a:pt x="354" y="289"/>
                        <a:pt x="340" y="289"/>
                      </a:cubicBezTo>
                      <a:close/>
                      <a:moveTo>
                        <a:pt x="245" y="29"/>
                      </a:moveTo>
                      <a:cubicBezTo>
                        <a:pt x="256" y="17"/>
                        <a:pt x="256" y="17"/>
                        <a:pt x="256" y="17"/>
                      </a:cubicBezTo>
                      <a:cubicBezTo>
                        <a:pt x="257" y="16"/>
                        <a:pt x="258" y="16"/>
                        <a:pt x="259" y="16"/>
                      </a:cubicBezTo>
                      <a:cubicBezTo>
                        <a:pt x="260" y="16"/>
                        <a:pt x="261" y="16"/>
                        <a:pt x="262" y="17"/>
                      </a:cubicBezTo>
                      <a:cubicBezTo>
                        <a:pt x="301" y="56"/>
                        <a:pt x="301" y="56"/>
                        <a:pt x="301" y="56"/>
                      </a:cubicBezTo>
                      <a:cubicBezTo>
                        <a:pt x="302" y="57"/>
                        <a:pt x="302" y="58"/>
                        <a:pt x="302" y="59"/>
                      </a:cubicBezTo>
                      <a:cubicBezTo>
                        <a:pt x="302" y="60"/>
                        <a:pt x="302" y="61"/>
                        <a:pt x="301" y="62"/>
                      </a:cubicBezTo>
                      <a:cubicBezTo>
                        <a:pt x="289" y="73"/>
                        <a:pt x="289" y="73"/>
                        <a:pt x="289" y="73"/>
                      </a:cubicBezTo>
                      <a:cubicBezTo>
                        <a:pt x="289" y="74"/>
                        <a:pt x="288" y="74"/>
                        <a:pt x="287" y="74"/>
                      </a:cubicBezTo>
                      <a:cubicBezTo>
                        <a:pt x="286" y="74"/>
                        <a:pt x="285" y="74"/>
                        <a:pt x="284" y="73"/>
                      </a:cubicBezTo>
                      <a:cubicBezTo>
                        <a:pt x="281" y="70"/>
                        <a:pt x="281" y="70"/>
                        <a:pt x="281" y="70"/>
                      </a:cubicBezTo>
                      <a:cubicBezTo>
                        <a:pt x="281" y="70"/>
                        <a:pt x="281" y="70"/>
                        <a:pt x="281" y="70"/>
                      </a:cubicBezTo>
                      <a:cubicBezTo>
                        <a:pt x="271" y="60"/>
                        <a:pt x="271" y="60"/>
                        <a:pt x="271" y="60"/>
                      </a:cubicBezTo>
                      <a:cubicBezTo>
                        <a:pt x="271" y="60"/>
                        <a:pt x="271" y="60"/>
                        <a:pt x="271" y="60"/>
                      </a:cubicBezTo>
                      <a:cubicBezTo>
                        <a:pt x="245" y="34"/>
                        <a:pt x="245" y="34"/>
                        <a:pt x="245" y="34"/>
                      </a:cubicBezTo>
                      <a:cubicBezTo>
                        <a:pt x="244" y="33"/>
                        <a:pt x="244" y="32"/>
                        <a:pt x="244" y="31"/>
                      </a:cubicBezTo>
                      <a:cubicBezTo>
                        <a:pt x="244" y="30"/>
                        <a:pt x="244" y="29"/>
                        <a:pt x="245" y="29"/>
                      </a:cubicBezTo>
                      <a:close/>
                      <a:moveTo>
                        <a:pt x="183" y="75"/>
                      </a:moveTo>
                      <a:cubicBezTo>
                        <a:pt x="240" y="52"/>
                        <a:pt x="240" y="52"/>
                        <a:pt x="240" y="52"/>
                      </a:cubicBezTo>
                      <a:cubicBezTo>
                        <a:pt x="194" y="86"/>
                        <a:pt x="194" y="86"/>
                        <a:pt x="194" y="86"/>
                      </a:cubicBezTo>
                      <a:lnTo>
                        <a:pt x="183" y="75"/>
                      </a:lnTo>
                      <a:close/>
                      <a:moveTo>
                        <a:pt x="205" y="97"/>
                      </a:moveTo>
                      <a:cubicBezTo>
                        <a:pt x="252" y="63"/>
                        <a:pt x="252" y="63"/>
                        <a:pt x="252" y="63"/>
                      </a:cubicBezTo>
                      <a:cubicBezTo>
                        <a:pt x="255" y="66"/>
                        <a:pt x="255" y="66"/>
                        <a:pt x="255" y="66"/>
                      </a:cubicBezTo>
                      <a:cubicBezTo>
                        <a:pt x="221" y="113"/>
                        <a:pt x="221" y="113"/>
                        <a:pt x="221" y="113"/>
                      </a:cubicBezTo>
                      <a:lnTo>
                        <a:pt x="205" y="97"/>
                      </a:lnTo>
                      <a:close/>
                      <a:moveTo>
                        <a:pt x="232" y="124"/>
                      </a:moveTo>
                      <a:cubicBezTo>
                        <a:pt x="266" y="78"/>
                        <a:pt x="266" y="78"/>
                        <a:pt x="266" y="78"/>
                      </a:cubicBezTo>
                      <a:cubicBezTo>
                        <a:pt x="243" y="135"/>
                        <a:pt x="243" y="135"/>
                        <a:pt x="243" y="135"/>
                      </a:cubicBezTo>
                      <a:lnTo>
                        <a:pt x="232" y="124"/>
                      </a:lnTo>
                      <a:close/>
                      <a:moveTo>
                        <a:pt x="158" y="225"/>
                      </a:moveTo>
                      <a:cubicBezTo>
                        <a:pt x="168" y="230"/>
                        <a:pt x="177" y="234"/>
                        <a:pt x="187" y="236"/>
                      </a:cubicBezTo>
                      <a:cubicBezTo>
                        <a:pt x="210" y="289"/>
                        <a:pt x="210" y="289"/>
                        <a:pt x="210" y="289"/>
                      </a:cubicBezTo>
                      <a:cubicBezTo>
                        <a:pt x="130" y="289"/>
                        <a:pt x="130" y="289"/>
                        <a:pt x="130" y="289"/>
                      </a:cubicBezTo>
                      <a:lnTo>
                        <a:pt x="158" y="225"/>
                      </a:lnTo>
                      <a:close/>
                      <a:moveTo>
                        <a:pt x="348" y="348"/>
                      </a:moveTo>
                      <a:cubicBezTo>
                        <a:pt x="348" y="352"/>
                        <a:pt x="345" y="356"/>
                        <a:pt x="340" y="356"/>
                      </a:cubicBezTo>
                      <a:cubicBezTo>
                        <a:pt x="24" y="356"/>
                        <a:pt x="24" y="356"/>
                        <a:pt x="24" y="356"/>
                      </a:cubicBezTo>
                      <a:cubicBezTo>
                        <a:pt x="20" y="356"/>
                        <a:pt x="16" y="352"/>
                        <a:pt x="16" y="348"/>
                      </a:cubicBezTo>
                      <a:cubicBezTo>
                        <a:pt x="16" y="313"/>
                        <a:pt x="16" y="313"/>
                        <a:pt x="16" y="313"/>
                      </a:cubicBezTo>
                      <a:cubicBezTo>
                        <a:pt x="16" y="308"/>
                        <a:pt x="20" y="305"/>
                        <a:pt x="24" y="305"/>
                      </a:cubicBezTo>
                      <a:cubicBezTo>
                        <a:pt x="118" y="305"/>
                        <a:pt x="118" y="305"/>
                        <a:pt x="118" y="305"/>
                      </a:cubicBezTo>
                      <a:cubicBezTo>
                        <a:pt x="118" y="305"/>
                        <a:pt x="118" y="305"/>
                        <a:pt x="118" y="305"/>
                      </a:cubicBezTo>
                      <a:cubicBezTo>
                        <a:pt x="118" y="305"/>
                        <a:pt x="118" y="305"/>
                        <a:pt x="118" y="305"/>
                      </a:cubicBezTo>
                      <a:cubicBezTo>
                        <a:pt x="222" y="305"/>
                        <a:pt x="222" y="305"/>
                        <a:pt x="222" y="305"/>
                      </a:cubicBezTo>
                      <a:cubicBezTo>
                        <a:pt x="222" y="305"/>
                        <a:pt x="222" y="305"/>
                        <a:pt x="222" y="305"/>
                      </a:cubicBezTo>
                      <a:cubicBezTo>
                        <a:pt x="222" y="305"/>
                        <a:pt x="222" y="305"/>
                        <a:pt x="222" y="305"/>
                      </a:cubicBezTo>
                      <a:cubicBezTo>
                        <a:pt x="340" y="305"/>
                        <a:pt x="340" y="305"/>
                        <a:pt x="340" y="305"/>
                      </a:cubicBezTo>
                      <a:cubicBezTo>
                        <a:pt x="345" y="305"/>
                        <a:pt x="348" y="308"/>
                        <a:pt x="348" y="313"/>
                      </a:cubicBezTo>
                      <a:lnTo>
                        <a:pt x="348" y="348"/>
                      </a:lnTo>
                      <a:close/>
                    </a:path>
                  </a:pathLst>
                </a:custGeom>
                <a:solidFill>
                  <a:srgbClr val="B1B3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800"/>
                </a:p>
              </p:txBody>
            </p:sp>
            <p:sp>
              <p:nvSpPr>
                <p:cNvPr id="49" name="Text Box 140"/>
                <p:cNvSpPr txBox="1">
                  <a:spLocks noChangeArrowheads="1"/>
                </p:cNvSpPr>
                <p:nvPr/>
              </p:nvSpPr>
              <p:spPr bwMode="auto">
                <a:xfrm>
                  <a:off x="913028" y="2276250"/>
                  <a:ext cx="518370" cy="12959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28575" algn="ctr">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36000" tIns="36000" rIns="36000" bIns="36000" anchor="t">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400" b="0" dirty="0">
                      <a:solidFill>
                        <a:srgbClr val="58585A"/>
                      </a:solidFill>
                      <a:latin typeface="+mn-lt"/>
                    </a:rPr>
                    <a:t>LIVE/REAL TIME</a:t>
                  </a:r>
                </a:p>
              </p:txBody>
            </p:sp>
          </p:grpSp>
        </p:grpSp>
        <p:sp>
          <p:nvSpPr>
            <p:cNvPr id="43" name="Freeform 42"/>
            <p:cNvSpPr/>
            <p:nvPr/>
          </p:nvSpPr>
          <p:spPr bwMode="auto">
            <a:xfrm rot="16200000">
              <a:off x="468922" y="2807982"/>
              <a:ext cx="2006407" cy="182439"/>
            </a:xfrm>
            <a:custGeom>
              <a:avLst/>
              <a:gdLst>
                <a:gd name="connsiteX0" fmla="*/ 0 w 3036498"/>
                <a:gd name="connsiteY0" fmla="*/ 0 h 405442"/>
                <a:gd name="connsiteX1" fmla="*/ 1500996 w 3036498"/>
                <a:gd name="connsiteY1" fmla="*/ 405442 h 405442"/>
                <a:gd name="connsiteX2" fmla="*/ 3036498 w 3036498"/>
                <a:gd name="connsiteY2" fmla="*/ 0 h 405442"/>
                <a:gd name="connsiteX3" fmla="*/ 3036498 w 3036498"/>
                <a:gd name="connsiteY3" fmla="*/ 0 h 405442"/>
              </a:gdLst>
              <a:ahLst/>
              <a:cxnLst>
                <a:cxn ang="0">
                  <a:pos x="connsiteX0" y="connsiteY0"/>
                </a:cxn>
                <a:cxn ang="0">
                  <a:pos x="connsiteX1" y="connsiteY1"/>
                </a:cxn>
                <a:cxn ang="0">
                  <a:pos x="connsiteX2" y="connsiteY2"/>
                </a:cxn>
                <a:cxn ang="0">
                  <a:pos x="connsiteX3" y="connsiteY3"/>
                </a:cxn>
              </a:cxnLst>
              <a:rect l="l" t="t" r="r" b="b"/>
              <a:pathLst>
                <a:path w="3036498" h="405442">
                  <a:moveTo>
                    <a:pt x="0" y="0"/>
                  </a:moveTo>
                  <a:cubicBezTo>
                    <a:pt x="497456" y="202721"/>
                    <a:pt x="994913" y="405442"/>
                    <a:pt x="1500996" y="405442"/>
                  </a:cubicBezTo>
                  <a:cubicBezTo>
                    <a:pt x="2007079" y="405442"/>
                    <a:pt x="3036498" y="0"/>
                    <a:pt x="3036498" y="0"/>
                  </a:cubicBezTo>
                  <a:lnTo>
                    <a:pt x="3036498" y="0"/>
                  </a:lnTo>
                </a:path>
              </a:pathLst>
            </a:custGeom>
            <a:noFill/>
            <a:ln w="15875" cap="rnd" cmpd="sng" algn="ctr">
              <a:solidFill>
                <a:srgbClr val="00A9D4"/>
              </a:solidFill>
              <a:prstDash val="sys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11" name="Group 10"/>
          <p:cNvGrpSpPr/>
          <p:nvPr/>
        </p:nvGrpSpPr>
        <p:grpSpPr>
          <a:xfrm>
            <a:off x="4150277" y="4250199"/>
            <a:ext cx="1219203" cy="2134899"/>
            <a:chOff x="2600899" y="4252956"/>
            <a:chExt cx="1219203" cy="2134899"/>
          </a:xfrm>
        </p:grpSpPr>
        <p:grpSp>
          <p:nvGrpSpPr>
            <p:cNvPr id="36" name="Group 35"/>
            <p:cNvGrpSpPr>
              <a:grpSpLocks noChangeAspect="1"/>
            </p:cNvGrpSpPr>
            <p:nvPr/>
          </p:nvGrpSpPr>
          <p:grpSpPr>
            <a:xfrm>
              <a:off x="2600899" y="4252956"/>
              <a:ext cx="1219203" cy="1764000"/>
              <a:chOff x="2479701" y="4329030"/>
              <a:chExt cx="882866" cy="1277373"/>
            </a:xfrm>
          </p:grpSpPr>
          <p:sp>
            <p:nvSpPr>
              <p:cNvPr id="38" name="Rounded Rectangle 37"/>
              <p:cNvSpPr/>
              <p:nvPr/>
            </p:nvSpPr>
            <p:spPr bwMode="auto">
              <a:xfrm>
                <a:off x="2479701" y="4329030"/>
                <a:ext cx="882866" cy="1277373"/>
              </a:xfrm>
              <a:prstGeom prst="roundRect">
                <a:avLst>
                  <a:gd name="adj" fmla="val 3758"/>
                </a:avLst>
              </a:prstGeom>
              <a:solidFill>
                <a:srgbClr val="F0F1F1"/>
              </a:solidFill>
              <a:ln w="12700" cap="flat" cmpd="sng" algn="ctr">
                <a:noFill/>
                <a:prstDash val="solid"/>
                <a:round/>
                <a:headEnd type="none" w="med" len="med"/>
                <a:tailEnd type="none" w="med" len="med"/>
              </a:ln>
              <a:effectLst/>
              <a:extLs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Freeform 38"/>
              <p:cNvSpPr>
                <a:spLocks noChangeAspect="1" noEditPoints="1"/>
              </p:cNvSpPr>
              <p:nvPr/>
            </p:nvSpPr>
            <p:spPr bwMode="auto">
              <a:xfrm>
                <a:off x="2537637" y="4375273"/>
                <a:ext cx="766992" cy="1184887"/>
              </a:xfrm>
              <a:custGeom>
                <a:avLst/>
                <a:gdLst>
                  <a:gd name="T0" fmla="*/ 2147483647 w 255"/>
                  <a:gd name="T1" fmla="*/ 2147483647 h 394"/>
                  <a:gd name="T2" fmla="*/ 0 w 255"/>
                  <a:gd name="T3" fmla="*/ 2147483647 h 394"/>
                  <a:gd name="T4" fmla="*/ 2147483647 w 255"/>
                  <a:gd name="T5" fmla="*/ 2147483647 h 394"/>
                  <a:gd name="T6" fmla="*/ 2147483647 w 255"/>
                  <a:gd name="T7" fmla="*/ 2147483647 h 394"/>
                  <a:gd name="T8" fmla="*/ 2147483647 w 255"/>
                  <a:gd name="T9" fmla="*/ 2147483647 h 394"/>
                  <a:gd name="T10" fmla="*/ 2147483647 w 255"/>
                  <a:gd name="T11" fmla="*/ 2147483647 h 394"/>
                  <a:gd name="T12" fmla="*/ 2147483647 w 255"/>
                  <a:gd name="T13" fmla="*/ 2147483647 h 394"/>
                  <a:gd name="T14" fmla="*/ 2147483647 w 255"/>
                  <a:gd name="T15" fmla="*/ 2147483647 h 394"/>
                  <a:gd name="T16" fmla="*/ 2147483647 w 255"/>
                  <a:gd name="T17" fmla="*/ 2147483647 h 394"/>
                  <a:gd name="T18" fmla="*/ 2147483647 w 255"/>
                  <a:gd name="T19" fmla="*/ 2147483647 h 394"/>
                  <a:gd name="T20" fmla="*/ 2147483647 w 255"/>
                  <a:gd name="T21" fmla="*/ 2147483647 h 394"/>
                  <a:gd name="T22" fmla="*/ 2147483647 w 255"/>
                  <a:gd name="T23" fmla="*/ 2147483647 h 394"/>
                  <a:gd name="T24" fmla="*/ 2147483647 w 255"/>
                  <a:gd name="T25" fmla="*/ 2147483647 h 394"/>
                  <a:gd name="T26" fmla="*/ 2147483647 w 255"/>
                  <a:gd name="T27" fmla="*/ 2147483647 h 394"/>
                  <a:gd name="T28" fmla="*/ 2147483647 w 255"/>
                  <a:gd name="T29" fmla="*/ 2147483647 h 394"/>
                  <a:gd name="T30" fmla="*/ 2147483647 w 255"/>
                  <a:gd name="T31" fmla="*/ 2147483647 h 394"/>
                  <a:gd name="T32" fmla="*/ 2147483647 w 255"/>
                  <a:gd name="T33" fmla="*/ 2147483647 h 394"/>
                  <a:gd name="T34" fmla="*/ 2147483647 w 255"/>
                  <a:gd name="T35" fmla="*/ 2147483647 h 394"/>
                  <a:gd name="T36" fmla="*/ 2147483647 w 255"/>
                  <a:gd name="T37" fmla="*/ 2147483647 h 394"/>
                  <a:gd name="T38" fmla="*/ 2147483647 w 255"/>
                  <a:gd name="T39" fmla="*/ 2147483647 h 394"/>
                  <a:gd name="T40" fmla="*/ 2147483647 w 255"/>
                  <a:gd name="T41" fmla="*/ 2147483647 h 394"/>
                  <a:gd name="T42" fmla="*/ 2147483647 w 255"/>
                  <a:gd name="T43" fmla="*/ 2147483647 h 394"/>
                  <a:gd name="T44" fmla="*/ 2147483647 w 255"/>
                  <a:gd name="T45" fmla="*/ 2147483647 h 394"/>
                  <a:gd name="T46" fmla="*/ 2147483647 w 255"/>
                  <a:gd name="T47" fmla="*/ 2147483647 h 394"/>
                  <a:gd name="T48" fmla="*/ 2147483647 w 255"/>
                  <a:gd name="T49" fmla="*/ 2147483647 h 394"/>
                  <a:gd name="T50" fmla="*/ 2147483647 w 255"/>
                  <a:gd name="T51" fmla="*/ 2147483647 h 394"/>
                  <a:gd name="T52" fmla="*/ 2147483647 w 255"/>
                  <a:gd name="T53" fmla="*/ 2147483647 h 394"/>
                  <a:gd name="T54" fmla="*/ 2147483647 w 255"/>
                  <a:gd name="T55" fmla="*/ 2147483647 h 394"/>
                  <a:gd name="T56" fmla="*/ 2147483647 w 255"/>
                  <a:gd name="T57" fmla="*/ 2147483647 h 394"/>
                  <a:gd name="T58" fmla="*/ 2147483647 w 255"/>
                  <a:gd name="T59" fmla="*/ 2147483647 h 394"/>
                  <a:gd name="T60" fmla="*/ 2147483647 w 255"/>
                  <a:gd name="T61" fmla="*/ 2147483647 h 394"/>
                  <a:gd name="T62" fmla="*/ 2147483647 w 255"/>
                  <a:gd name="T63" fmla="*/ 2147483647 h 394"/>
                  <a:gd name="T64" fmla="*/ 2147483647 w 255"/>
                  <a:gd name="T65" fmla="*/ 2147483647 h 394"/>
                  <a:gd name="T66" fmla="*/ 2147483647 w 255"/>
                  <a:gd name="T67" fmla="*/ 2147483647 h 394"/>
                  <a:gd name="T68" fmla="*/ 2147483647 w 255"/>
                  <a:gd name="T69" fmla="*/ 2147483647 h 394"/>
                  <a:gd name="T70" fmla="*/ 2147483647 w 255"/>
                  <a:gd name="T71" fmla="*/ 2147483647 h 394"/>
                  <a:gd name="T72" fmla="*/ 2147483647 w 255"/>
                  <a:gd name="T73" fmla="*/ 2147483647 h 394"/>
                  <a:gd name="T74" fmla="*/ 2147483647 w 255"/>
                  <a:gd name="T75" fmla="*/ 2147483647 h 394"/>
                  <a:gd name="T76" fmla="*/ 2147483647 w 255"/>
                  <a:gd name="T77" fmla="*/ 2147483647 h 394"/>
                  <a:gd name="T78" fmla="*/ 2147483647 w 255"/>
                  <a:gd name="T79" fmla="*/ 2147483647 h 394"/>
                  <a:gd name="T80" fmla="*/ 2147483647 w 255"/>
                  <a:gd name="T81" fmla="*/ 2147483647 h 394"/>
                  <a:gd name="T82" fmla="*/ 2147483647 w 255"/>
                  <a:gd name="T83" fmla="*/ 2147483647 h 394"/>
                  <a:gd name="T84" fmla="*/ 2147483647 w 255"/>
                  <a:gd name="T85" fmla="*/ 2147483647 h 394"/>
                  <a:gd name="T86" fmla="*/ 2147483647 w 255"/>
                  <a:gd name="T87" fmla="*/ 2147483647 h 394"/>
                  <a:gd name="T88" fmla="*/ 2147483647 w 255"/>
                  <a:gd name="T89" fmla="*/ 2147483647 h 394"/>
                  <a:gd name="T90" fmla="*/ 2147483647 w 255"/>
                  <a:gd name="T91" fmla="*/ 2147483647 h 3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55" h="394">
                    <a:moveTo>
                      <a:pt x="247" y="53"/>
                    </a:moveTo>
                    <a:cubicBezTo>
                      <a:pt x="251" y="53"/>
                      <a:pt x="255" y="50"/>
                      <a:pt x="255" y="45"/>
                    </a:cubicBezTo>
                    <a:cubicBezTo>
                      <a:pt x="255" y="19"/>
                      <a:pt x="255" y="19"/>
                      <a:pt x="255" y="19"/>
                    </a:cubicBezTo>
                    <a:cubicBezTo>
                      <a:pt x="255" y="8"/>
                      <a:pt x="246" y="0"/>
                      <a:pt x="235" y="0"/>
                    </a:cubicBezTo>
                    <a:cubicBezTo>
                      <a:pt x="19" y="0"/>
                      <a:pt x="19" y="0"/>
                      <a:pt x="19" y="0"/>
                    </a:cubicBezTo>
                    <a:cubicBezTo>
                      <a:pt x="9" y="0"/>
                      <a:pt x="0" y="8"/>
                      <a:pt x="0" y="19"/>
                    </a:cubicBezTo>
                    <a:cubicBezTo>
                      <a:pt x="0" y="374"/>
                      <a:pt x="0" y="374"/>
                      <a:pt x="0" y="374"/>
                    </a:cubicBezTo>
                    <a:cubicBezTo>
                      <a:pt x="0" y="385"/>
                      <a:pt x="9" y="394"/>
                      <a:pt x="19" y="394"/>
                    </a:cubicBezTo>
                    <a:cubicBezTo>
                      <a:pt x="235" y="394"/>
                      <a:pt x="235" y="394"/>
                      <a:pt x="235" y="394"/>
                    </a:cubicBezTo>
                    <a:cubicBezTo>
                      <a:pt x="246" y="394"/>
                      <a:pt x="255" y="385"/>
                      <a:pt x="255" y="374"/>
                    </a:cubicBezTo>
                    <a:cubicBezTo>
                      <a:pt x="255" y="77"/>
                      <a:pt x="255" y="77"/>
                      <a:pt x="255" y="77"/>
                    </a:cubicBezTo>
                    <a:cubicBezTo>
                      <a:pt x="255" y="73"/>
                      <a:pt x="251" y="69"/>
                      <a:pt x="247" y="69"/>
                    </a:cubicBezTo>
                    <a:cubicBezTo>
                      <a:pt x="242" y="69"/>
                      <a:pt x="239" y="73"/>
                      <a:pt x="239" y="77"/>
                    </a:cubicBezTo>
                    <a:cubicBezTo>
                      <a:pt x="239" y="374"/>
                      <a:pt x="239" y="374"/>
                      <a:pt x="239" y="374"/>
                    </a:cubicBezTo>
                    <a:cubicBezTo>
                      <a:pt x="239" y="376"/>
                      <a:pt x="237" y="378"/>
                      <a:pt x="235" y="378"/>
                    </a:cubicBezTo>
                    <a:cubicBezTo>
                      <a:pt x="19" y="378"/>
                      <a:pt x="19" y="378"/>
                      <a:pt x="19" y="378"/>
                    </a:cubicBezTo>
                    <a:cubicBezTo>
                      <a:pt x="17" y="378"/>
                      <a:pt x="16" y="376"/>
                      <a:pt x="16" y="374"/>
                    </a:cubicBezTo>
                    <a:cubicBezTo>
                      <a:pt x="16" y="19"/>
                      <a:pt x="16" y="19"/>
                      <a:pt x="16" y="19"/>
                    </a:cubicBezTo>
                    <a:cubicBezTo>
                      <a:pt x="16" y="17"/>
                      <a:pt x="17" y="16"/>
                      <a:pt x="19" y="16"/>
                    </a:cubicBezTo>
                    <a:cubicBezTo>
                      <a:pt x="235" y="16"/>
                      <a:pt x="235" y="16"/>
                      <a:pt x="235" y="16"/>
                    </a:cubicBezTo>
                    <a:cubicBezTo>
                      <a:pt x="237" y="16"/>
                      <a:pt x="239" y="17"/>
                      <a:pt x="239" y="19"/>
                    </a:cubicBezTo>
                    <a:cubicBezTo>
                      <a:pt x="239" y="45"/>
                      <a:pt x="239" y="45"/>
                      <a:pt x="239" y="45"/>
                    </a:cubicBezTo>
                    <a:cubicBezTo>
                      <a:pt x="239" y="50"/>
                      <a:pt x="242" y="53"/>
                      <a:pt x="247" y="53"/>
                    </a:cubicBezTo>
                    <a:close/>
                    <a:moveTo>
                      <a:pt x="207" y="115"/>
                    </a:moveTo>
                    <a:cubicBezTo>
                      <a:pt x="199" y="115"/>
                      <a:pt x="193" y="121"/>
                      <a:pt x="193" y="129"/>
                    </a:cubicBezTo>
                    <a:cubicBezTo>
                      <a:pt x="193" y="137"/>
                      <a:pt x="199" y="143"/>
                      <a:pt x="207" y="143"/>
                    </a:cubicBezTo>
                    <a:cubicBezTo>
                      <a:pt x="215" y="143"/>
                      <a:pt x="221" y="137"/>
                      <a:pt x="221" y="129"/>
                    </a:cubicBezTo>
                    <a:cubicBezTo>
                      <a:pt x="221" y="121"/>
                      <a:pt x="215" y="115"/>
                      <a:pt x="207" y="115"/>
                    </a:cubicBezTo>
                    <a:close/>
                    <a:moveTo>
                      <a:pt x="207" y="47"/>
                    </a:moveTo>
                    <a:cubicBezTo>
                      <a:pt x="199" y="47"/>
                      <a:pt x="193" y="53"/>
                      <a:pt x="193" y="61"/>
                    </a:cubicBezTo>
                    <a:cubicBezTo>
                      <a:pt x="193" y="69"/>
                      <a:pt x="199" y="75"/>
                      <a:pt x="207" y="75"/>
                    </a:cubicBezTo>
                    <a:cubicBezTo>
                      <a:pt x="215" y="75"/>
                      <a:pt x="221" y="69"/>
                      <a:pt x="221" y="61"/>
                    </a:cubicBezTo>
                    <a:cubicBezTo>
                      <a:pt x="221" y="53"/>
                      <a:pt x="215" y="47"/>
                      <a:pt x="207" y="47"/>
                    </a:cubicBezTo>
                    <a:close/>
                    <a:moveTo>
                      <a:pt x="207" y="318"/>
                    </a:moveTo>
                    <a:cubicBezTo>
                      <a:pt x="199" y="318"/>
                      <a:pt x="193" y="325"/>
                      <a:pt x="193" y="332"/>
                    </a:cubicBezTo>
                    <a:cubicBezTo>
                      <a:pt x="193" y="340"/>
                      <a:pt x="199" y="346"/>
                      <a:pt x="207" y="346"/>
                    </a:cubicBezTo>
                    <a:cubicBezTo>
                      <a:pt x="215" y="346"/>
                      <a:pt x="221" y="340"/>
                      <a:pt x="221" y="332"/>
                    </a:cubicBezTo>
                    <a:cubicBezTo>
                      <a:pt x="221" y="325"/>
                      <a:pt x="215" y="318"/>
                      <a:pt x="207" y="318"/>
                    </a:cubicBezTo>
                    <a:close/>
                    <a:moveTo>
                      <a:pt x="207" y="183"/>
                    </a:moveTo>
                    <a:cubicBezTo>
                      <a:pt x="199" y="183"/>
                      <a:pt x="193" y="189"/>
                      <a:pt x="193" y="197"/>
                    </a:cubicBezTo>
                    <a:cubicBezTo>
                      <a:pt x="193" y="205"/>
                      <a:pt x="199" y="211"/>
                      <a:pt x="207" y="211"/>
                    </a:cubicBezTo>
                    <a:cubicBezTo>
                      <a:pt x="215" y="211"/>
                      <a:pt x="221" y="205"/>
                      <a:pt x="221" y="197"/>
                    </a:cubicBezTo>
                    <a:cubicBezTo>
                      <a:pt x="221" y="189"/>
                      <a:pt x="215" y="183"/>
                      <a:pt x="207" y="183"/>
                    </a:cubicBezTo>
                    <a:close/>
                    <a:moveTo>
                      <a:pt x="207" y="251"/>
                    </a:moveTo>
                    <a:cubicBezTo>
                      <a:pt x="199" y="251"/>
                      <a:pt x="193" y="257"/>
                      <a:pt x="193" y="265"/>
                    </a:cubicBezTo>
                    <a:cubicBezTo>
                      <a:pt x="193" y="272"/>
                      <a:pt x="199" y="279"/>
                      <a:pt x="207" y="279"/>
                    </a:cubicBezTo>
                    <a:cubicBezTo>
                      <a:pt x="215" y="279"/>
                      <a:pt x="221" y="272"/>
                      <a:pt x="221" y="265"/>
                    </a:cubicBezTo>
                    <a:cubicBezTo>
                      <a:pt x="221" y="257"/>
                      <a:pt x="215" y="251"/>
                      <a:pt x="207" y="251"/>
                    </a:cubicBezTo>
                    <a:close/>
                    <a:moveTo>
                      <a:pt x="178" y="57"/>
                    </a:moveTo>
                    <a:cubicBezTo>
                      <a:pt x="178" y="46"/>
                      <a:pt x="169" y="37"/>
                      <a:pt x="159" y="37"/>
                    </a:cubicBezTo>
                    <a:cubicBezTo>
                      <a:pt x="53" y="37"/>
                      <a:pt x="53" y="37"/>
                      <a:pt x="53" y="37"/>
                    </a:cubicBezTo>
                    <a:cubicBezTo>
                      <a:pt x="43" y="37"/>
                      <a:pt x="34" y="46"/>
                      <a:pt x="34" y="57"/>
                    </a:cubicBezTo>
                    <a:cubicBezTo>
                      <a:pt x="34" y="66"/>
                      <a:pt x="34" y="66"/>
                      <a:pt x="34" y="66"/>
                    </a:cubicBezTo>
                    <a:cubicBezTo>
                      <a:pt x="34" y="76"/>
                      <a:pt x="43" y="85"/>
                      <a:pt x="53" y="85"/>
                    </a:cubicBezTo>
                    <a:cubicBezTo>
                      <a:pt x="159" y="85"/>
                      <a:pt x="159" y="85"/>
                      <a:pt x="159" y="85"/>
                    </a:cubicBezTo>
                    <a:cubicBezTo>
                      <a:pt x="169" y="85"/>
                      <a:pt x="178" y="76"/>
                      <a:pt x="178" y="66"/>
                    </a:cubicBezTo>
                    <a:lnTo>
                      <a:pt x="178" y="57"/>
                    </a:lnTo>
                    <a:close/>
                    <a:moveTo>
                      <a:pt x="162" y="66"/>
                    </a:moveTo>
                    <a:cubicBezTo>
                      <a:pt x="162" y="68"/>
                      <a:pt x="160" y="69"/>
                      <a:pt x="159" y="69"/>
                    </a:cubicBezTo>
                    <a:cubicBezTo>
                      <a:pt x="53" y="69"/>
                      <a:pt x="53" y="69"/>
                      <a:pt x="53" y="69"/>
                    </a:cubicBezTo>
                    <a:cubicBezTo>
                      <a:pt x="51" y="69"/>
                      <a:pt x="50" y="68"/>
                      <a:pt x="50" y="66"/>
                    </a:cubicBezTo>
                    <a:cubicBezTo>
                      <a:pt x="50" y="57"/>
                      <a:pt x="50" y="57"/>
                      <a:pt x="50" y="57"/>
                    </a:cubicBezTo>
                    <a:cubicBezTo>
                      <a:pt x="50" y="55"/>
                      <a:pt x="51" y="53"/>
                      <a:pt x="53" y="53"/>
                    </a:cubicBezTo>
                    <a:cubicBezTo>
                      <a:pt x="159" y="53"/>
                      <a:pt x="159" y="53"/>
                      <a:pt x="159" y="53"/>
                    </a:cubicBezTo>
                    <a:cubicBezTo>
                      <a:pt x="160" y="53"/>
                      <a:pt x="162" y="55"/>
                      <a:pt x="162" y="57"/>
                    </a:cubicBezTo>
                    <a:lnTo>
                      <a:pt x="162" y="66"/>
                    </a:lnTo>
                    <a:close/>
                    <a:moveTo>
                      <a:pt x="178" y="125"/>
                    </a:moveTo>
                    <a:cubicBezTo>
                      <a:pt x="178" y="114"/>
                      <a:pt x="169" y="105"/>
                      <a:pt x="159" y="105"/>
                    </a:cubicBezTo>
                    <a:cubicBezTo>
                      <a:pt x="53" y="105"/>
                      <a:pt x="53" y="105"/>
                      <a:pt x="53" y="105"/>
                    </a:cubicBezTo>
                    <a:cubicBezTo>
                      <a:pt x="43" y="105"/>
                      <a:pt x="34" y="114"/>
                      <a:pt x="34" y="125"/>
                    </a:cubicBezTo>
                    <a:cubicBezTo>
                      <a:pt x="34" y="133"/>
                      <a:pt x="34" y="133"/>
                      <a:pt x="34" y="133"/>
                    </a:cubicBezTo>
                    <a:cubicBezTo>
                      <a:pt x="34" y="144"/>
                      <a:pt x="43" y="153"/>
                      <a:pt x="53" y="153"/>
                    </a:cubicBezTo>
                    <a:cubicBezTo>
                      <a:pt x="159" y="153"/>
                      <a:pt x="159" y="153"/>
                      <a:pt x="159" y="153"/>
                    </a:cubicBezTo>
                    <a:cubicBezTo>
                      <a:pt x="169" y="153"/>
                      <a:pt x="178" y="144"/>
                      <a:pt x="178" y="133"/>
                    </a:cubicBezTo>
                    <a:lnTo>
                      <a:pt x="178" y="125"/>
                    </a:lnTo>
                    <a:close/>
                    <a:moveTo>
                      <a:pt x="162" y="133"/>
                    </a:moveTo>
                    <a:cubicBezTo>
                      <a:pt x="162" y="135"/>
                      <a:pt x="160" y="137"/>
                      <a:pt x="159" y="137"/>
                    </a:cubicBezTo>
                    <a:cubicBezTo>
                      <a:pt x="53" y="137"/>
                      <a:pt x="53" y="137"/>
                      <a:pt x="53" y="137"/>
                    </a:cubicBezTo>
                    <a:cubicBezTo>
                      <a:pt x="51" y="137"/>
                      <a:pt x="50" y="135"/>
                      <a:pt x="50" y="133"/>
                    </a:cubicBezTo>
                    <a:cubicBezTo>
                      <a:pt x="50" y="125"/>
                      <a:pt x="50" y="125"/>
                      <a:pt x="50" y="125"/>
                    </a:cubicBezTo>
                    <a:cubicBezTo>
                      <a:pt x="50" y="123"/>
                      <a:pt x="51" y="121"/>
                      <a:pt x="53" y="121"/>
                    </a:cubicBezTo>
                    <a:cubicBezTo>
                      <a:pt x="159" y="121"/>
                      <a:pt x="159" y="121"/>
                      <a:pt x="159" y="121"/>
                    </a:cubicBezTo>
                    <a:cubicBezTo>
                      <a:pt x="160" y="121"/>
                      <a:pt x="162" y="123"/>
                      <a:pt x="162" y="125"/>
                    </a:cubicBezTo>
                    <a:lnTo>
                      <a:pt x="162" y="133"/>
                    </a:lnTo>
                    <a:close/>
                    <a:moveTo>
                      <a:pt x="178" y="260"/>
                    </a:moveTo>
                    <a:cubicBezTo>
                      <a:pt x="178" y="249"/>
                      <a:pt x="169" y="241"/>
                      <a:pt x="159" y="241"/>
                    </a:cubicBezTo>
                    <a:cubicBezTo>
                      <a:pt x="53" y="241"/>
                      <a:pt x="53" y="241"/>
                      <a:pt x="53" y="241"/>
                    </a:cubicBezTo>
                    <a:cubicBezTo>
                      <a:pt x="43" y="241"/>
                      <a:pt x="34" y="249"/>
                      <a:pt x="34" y="260"/>
                    </a:cubicBezTo>
                    <a:cubicBezTo>
                      <a:pt x="34" y="269"/>
                      <a:pt x="34" y="269"/>
                      <a:pt x="34" y="269"/>
                    </a:cubicBezTo>
                    <a:cubicBezTo>
                      <a:pt x="34" y="280"/>
                      <a:pt x="43" y="288"/>
                      <a:pt x="53" y="288"/>
                    </a:cubicBezTo>
                    <a:cubicBezTo>
                      <a:pt x="159" y="288"/>
                      <a:pt x="159" y="288"/>
                      <a:pt x="159" y="288"/>
                    </a:cubicBezTo>
                    <a:cubicBezTo>
                      <a:pt x="169" y="288"/>
                      <a:pt x="178" y="280"/>
                      <a:pt x="178" y="269"/>
                    </a:cubicBezTo>
                    <a:lnTo>
                      <a:pt x="178" y="260"/>
                    </a:lnTo>
                    <a:close/>
                    <a:moveTo>
                      <a:pt x="162" y="269"/>
                    </a:moveTo>
                    <a:cubicBezTo>
                      <a:pt x="162" y="271"/>
                      <a:pt x="160" y="272"/>
                      <a:pt x="159" y="272"/>
                    </a:cubicBezTo>
                    <a:cubicBezTo>
                      <a:pt x="53" y="272"/>
                      <a:pt x="53" y="272"/>
                      <a:pt x="53" y="272"/>
                    </a:cubicBezTo>
                    <a:cubicBezTo>
                      <a:pt x="51" y="272"/>
                      <a:pt x="50" y="271"/>
                      <a:pt x="50" y="269"/>
                    </a:cubicBezTo>
                    <a:cubicBezTo>
                      <a:pt x="50" y="260"/>
                      <a:pt x="50" y="260"/>
                      <a:pt x="50" y="260"/>
                    </a:cubicBezTo>
                    <a:cubicBezTo>
                      <a:pt x="50" y="258"/>
                      <a:pt x="51" y="257"/>
                      <a:pt x="53" y="257"/>
                    </a:cubicBezTo>
                    <a:cubicBezTo>
                      <a:pt x="159" y="257"/>
                      <a:pt x="159" y="257"/>
                      <a:pt x="159" y="257"/>
                    </a:cubicBezTo>
                    <a:cubicBezTo>
                      <a:pt x="160" y="257"/>
                      <a:pt x="162" y="258"/>
                      <a:pt x="162" y="260"/>
                    </a:cubicBezTo>
                    <a:lnTo>
                      <a:pt x="162" y="269"/>
                    </a:lnTo>
                    <a:close/>
                    <a:moveTo>
                      <a:pt x="178" y="192"/>
                    </a:moveTo>
                    <a:cubicBezTo>
                      <a:pt x="178" y="182"/>
                      <a:pt x="169" y="173"/>
                      <a:pt x="159" y="173"/>
                    </a:cubicBezTo>
                    <a:cubicBezTo>
                      <a:pt x="53" y="173"/>
                      <a:pt x="53" y="173"/>
                      <a:pt x="53" y="173"/>
                    </a:cubicBezTo>
                    <a:cubicBezTo>
                      <a:pt x="43" y="173"/>
                      <a:pt x="34" y="182"/>
                      <a:pt x="34" y="192"/>
                    </a:cubicBezTo>
                    <a:cubicBezTo>
                      <a:pt x="34" y="201"/>
                      <a:pt x="34" y="201"/>
                      <a:pt x="34" y="201"/>
                    </a:cubicBezTo>
                    <a:cubicBezTo>
                      <a:pt x="34" y="212"/>
                      <a:pt x="43" y="221"/>
                      <a:pt x="53" y="221"/>
                    </a:cubicBezTo>
                    <a:cubicBezTo>
                      <a:pt x="159" y="221"/>
                      <a:pt x="159" y="221"/>
                      <a:pt x="159" y="221"/>
                    </a:cubicBezTo>
                    <a:cubicBezTo>
                      <a:pt x="169" y="221"/>
                      <a:pt x="178" y="212"/>
                      <a:pt x="178" y="201"/>
                    </a:cubicBezTo>
                    <a:lnTo>
                      <a:pt x="178" y="192"/>
                    </a:lnTo>
                    <a:close/>
                    <a:moveTo>
                      <a:pt x="162" y="201"/>
                    </a:moveTo>
                    <a:cubicBezTo>
                      <a:pt x="162" y="203"/>
                      <a:pt x="160" y="205"/>
                      <a:pt x="159" y="205"/>
                    </a:cubicBezTo>
                    <a:cubicBezTo>
                      <a:pt x="53" y="205"/>
                      <a:pt x="53" y="205"/>
                      <a:pt x="53" y="205"/>
                    </a:cubicBezTo>
                    <a:cubicBezTo>
                      <a:pt x="51" y="205"/>
                      <a:pt x="50" y="203"/>
                      <a:pt x="50" y="201"/>
                    </a:cubicBezTo>
                    <a:cubicBezTo>
                      <a:pt x="50" y="192"/>
                      <a:pt x="50" y="192"/>
                      <a:pt x="50" y="192"/>
                    </a:cubicBezTo>
                    <a:cubicBezTo>
                      <a:pt x="50" y="190"/>
                      <a:pt x="51" y="189"/>
                      <a:pt x="53" y="189"/>
                    </a:cubicBezTo>
                    <a:cubicBezTo>
                      <a:pt x="159" y="189"/>
                      <a:pt x="159" y="189"/>
                      <a:pt x="159" y="189"/>
                    </a:cubicBezTo>
                    <a:cubicBezTo>
                      <a:pt x="160" y="189"/>
                      <a:pt x="162" y="190"/>
                      <a:pt x="162" y="192"/>
                    </a:cubicBezTo>
                    <a:lnTo>
                      <a:pt x="162" y="201"/>
                    </a:lnTo>
                    <a:close/>
                    <a:moveTo>
                      <a:pt x="159" y="309"/>
                    </a:moveTo>
                    <a:cubicBezTo>
                      <a:pt x="53" y="309"/>
                      <a:pt x="53" y="309"/>
                      <a:pt x="53" y="309"/>
                    </a:cubicBezTo>
                    <a:cubicBezTo>
                      <a:pt x="43" y="309"/>
                      <a:pt x="34" y="317"/>
                      <a:pt x="34" y="328"/>
                    </a:cubicBezTo>
                    <a:cubicBezTo>
                      <a:pt x="34" y="337"/>
                      <a:pt x="34" y="337"/>
                      <a:pt x="34" y="337"/>
                    </a:cubicBezTo>
                    <a:cubicBezTo>
                      <a:pt x="34" y="348"/>
                      <a:pt x="43" y="356"/>
                      <a:pt x="53" y="356"/>
                    </a:cubicBezTo>
                    <a:cubicBezTo>
                      <a:pt x="159" y="356"/>
                      <a:pt x="159" y="356"/>
                      <a:pt x="159" y="356"/>
                    </a:cubicBezTo>
                    <a:cubicBezTo>
                      <a:pt x="169" y="356"/>
                      <a:pt x="178" y="348"/>
                      <a:pt x="178" y="337"/>
                    </a:cubicBezTo>
                    <a:cubicBezTo>
                      <a:pt x="178" y="328"/>
                      <a:pt x="178" y="328"/>
                      <a:pt x="178" y="328"/>
                    </a:cubicBezTo>
                    <a:cubicBezTo>
                      <a:pt x="178" y="317"/>
                      <a:pt x="169" y="309"/>
                      <a:pt x="159" y="309"/>
                    </a:cubicBezTo>
                    <a:close/>
                    <a:moveTo>
                      <a:pt x="162" y="337"/>
                    </a:moveTo>
                    <a:cubicBezTo>
                      <a:pt x="162" y="339"/>
                      <a:pt x="160" y="340"/>
                      <a:pt x="159" y="340"/>
                    </a:cubicBezTo>
                    <a:cubicBezTo>
                      <a:pt x="53" y="340"/>
                      <a:pt x="53" y="340"/>
                      <a:pt x="53" y="340"/>
                    </a:cubicBezTo>
                    <a:cubicBezTo>
                      <a:pt x="51" y="340"/>
                      <a:pt x="50" y="339"/>
                      <a:pt x="50" y="337"/>
                    </a:cubicBezTo>
                    <a:cubicBezTo>
                      <a:pt x="50" y="328"/>
                      <a:pt x="50" y="328"/>
                      <a:pt x="50" y="328"/>
                    </a:cubicBezTo>
                    <a:cubicBezTo>
                      <a:pt x="50" y="326"/>
                      <a:pt x="51" y="325"/>
                      <a:pt x="53" y="325"/>
                    </a:cubicBezTo>
                    <a:cubicBezTo>
                      <a:pt x="159" y="325"/>
                      <a:pt x="159" y="325"/>
                      <a:pt x="159" y="325"/>
                    </a:cubicBezTo>
                    <a:cubicBezTo>
                      <a:pt x="160" y="325"/>
                      <a:pt x="162" y="326"/>
                      <a:pt x="162" y="328"/>
                    </a:cubicBezTo>
                    <a:lnTo>
                      <a:pt x="162" y="337"/>
                    </a:ln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a:p>
            </p:txBody>
          </p:sp>
          <p:pic>
            <p:nvPicPr>
              <p:cNvPr id="40" name="Picture 39"/>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2688996" y="4631116"/>
                <a:ext cx="464276" cy="673200"/>
              </a:xfrm>
              <a:prstGeom prst="rect">
                <a:avLst/>
              </a:prstGeom>
              <a:ln w="19050" cap="flat" cmpd="sng" algn="ctr">
                <a:solidFill>
                  <a:srgbClr val="FFFFFF"/>
                </a:solidFill>
                <a:prstDash val="solid"/>
                <a:round/>
                <a:headEnd type="none" w="med" len="med"/>
                <a:tailEnd type="none" w="med" len="med"/>
              </a:ln>
            </p:spPr>
          </p:pic>
        </p:grpSp>
        <p:sp>
          <p:nvSpPr>
            <p:cNvPr id="37" name="Text Box 22"/>
            <p:cNvSpPr txBox="1">
              <a:spLocks noChangeArrowheads="1"/>
            </p:cNvSpPr>
            <p:nvPr/>
          </p:nvSpPr>
          <p:spPr bwMode="auto">
            <a:xfrm>
              <a:off x="2616500" y="6063855"/>
              <a:ext cx="1188000" cy="3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72000" tIns="72000" rIns="72000" bIns="72000" anchor="ctr">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1000" dirty="0">
                  <a:solidFill>
                    <a:srgbClr val="58585A"/>
                  </a:solidFill>
                  <a:latin typeface="+mn-lt"/>
                  <a:cs typeface="Arial" pitchFamily="34" charset="0"/>
                </a:rPr>
                <a:t>Storage Cluster</a:t>
              </a:r>
            </a:p>
            <a:p>
              <a:pPr algn="ctr" eaLnBrk="1" hangingPunct="1">
                <a:lnSpc>
                  <a:spcPct val="90000"/>
                </a:lnSpc>
                <a:spcBef>
                  <a:spcPct val="0"/>
                </a:spcBef>
              </a:pPr>
              <a:r>
                <a:rPr lang="en-US" sz="1000" dirty="0">
                  <a:solidFill>
                    <a:srgbClr val="58585A"/>
                  </a:solidFill>
                  <a:latin typeface="+mn-lt"/>
                  <a:cs typeface="Arial" pitchFamily="34" charset="0"/>
                </a:rPr>
                <a:t>&amp; Processing Grid</a:t>
              </a:r>
            </a:p>
          </p:txBody>
        </p:sp>
      </p:grpSp>
      <p:grpSp>
        <p:nvGrpSpPr>
          <p:cNvPr id="12" name="Group 11"/>
          <p:cNvGrpSpPr/>
          <p:nvPr/>
        </p:nvGrpSpPr>
        <p:grpSpPr>
          <a:xfrm>
            <a:off x="5431777" y="4250199"/>
            <a:ext cx="1219203" cy="2134899"/>
            <a:chOff x="3913505" y="4252956"/>
            <a:chExt cx="1219203" cy="2134899"/>
          </a:xfrm>
        </p:grpSpPr>
        <p:grpSp>
          <p:nvGrpSpPr>
            <p:cNvPr id="31" name="Group 30"/>
            <p:cNvGrpSpPr>
              <a:grpSpLocks noChangeAspect="1"/>
            </p:cNvGrpSpPr>
            <p:nvPr/>
          </p:nvGrpSpPr>
          <p:grpSpPr>
            <a:xfrm>
              <a:off x="3913505" y="4252956"/>
              <a:ext cx="1219203" cy="1764000"/>
              <a:chOff x="2479701" y="4329030"/>
              <a:chExt cx="882866" cy="1277373"/>
            </a:xfrm>
          </p:grpSpPr>
          <p:sp>
            <p:nvSpPr>
              <p:cNvPr id="33" name="Rounded Rectangle 32"/>
              <p:cNvSpPr/>
              <p:nvPr/>
            </p:nvSpPr>
            <p:spPr bwMode="auto">
              <a:xfrm>
                <a:off x="2479701" y="4329030"/>
                <a:ext cx="882866" cy="1277373"/>
              </a:xfrm>
              <a:prstGeom prst="roundRect">
                <a:avLst>
                  <a:gd name="adj" fmla="val 3758"/>
                </a:avLst>
              </a:prstGeom>
              <a:solidFill>
                <a:srgbClr val="F0F1F1"/>
              </a:solidFill>
              <a:ln w="12700" cap="flat" cmpd="sng" algn="ctr">
                <a:noFill/>
                <a:prstDash val="solid"/>
                <a:round/>
                <a:headEnd type="none" w="med" len="med"/>
                <a:tailEnd type="none" w="med" len="med"/>
              </a:ln>
              <a:effectLst/>
              <a:extLs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Freeform 33"/>
              <p:cNvSpPr>
                <a:spLocks noChangeAspect="1" noEditPoints="1"/>
              </p:cNvSpPr>
              <p:nvPr/>
            </p:nvSpPr>
            <p:spPr bwMode="auto">
              <a:xfrm>
                <a:off x="2537637" y="4375273"/>
                <a:ext cx="766992" cy="1184887"/>
              </a:xfrm>
              <a:custGeom>
                <a:avLst/>
                <a:gdLst>
                  <a:gd name="T0" fmla="*/ 2147483647 w 255"/>
                  <a:gd name="T1" fmla="*/ 2147483647 h 394"/>
                  <a:gd name="T2" fmla="*/ 0 w 255"/>
                  <a:gd name="T3" fmla="*/ 2147483647 h 394"/>
                  <a:gd name="T4" fmla="*/ 2147483647 w 255"/>
                  <a:gd name="T5" fmla="*/ 2147483647 h 394"/>
                  <a:gd name="T6" fmla="*/ 2147483647 w 255"/>
                  <a:gd name="T7" fmla="*/ 2147483647 h 394"/>
                  <a:gd name="T8" fmla="*/ 2147483647 w 255"/>
                  <a:gd name="T9" fmla="*/ 2147483647 h 394"/>
                  <a:gd name="T10" fmla="*/ 2147483647 w 255"/>
                  <a:gd name="T11" fmla="*/ 2147483647 h 394"/>
                  <a:gd name="T12" fmla="*/ 2147483647 w 255"/>
                  <a:gd name="T13" fmla="*/ 2147483647 h 394"/>
                  <a:gd name="T14" fmla="*/ 2147483647 w 255"/>
                  <a:gd name="T15" fmla="*/ 2147483647 h 394"/>
                  <a:gd name="T16" fmla="*/ 2147483647 w 255"/>
                  <a:gd name="T17" fmla="*/ 2147483647 h 394"/>
                  <a:gd name="T18" fmla="*/ 2147483647 w 255"/>
                  <a:gd name="T19" fmla="*/ 2147483647 h 394"/>
                  <a:gd name="T20" fmla="*/ 2147483647 w 255"/>
                  <a:gd name="T21" fmla="*/ 2147483647 h 394"/>
                  <a:gd name="T22" fmla="*/ 2147483647 w 255"/>
                  <a:gd name="T23" fmla="*/ 2147483647 h 394"/>
                  <a:gd name="T24" fmla="*/ 2147483647 w 255"/>
                  <a:gd name="T25" fmla="*/ 2147483647 h 394"/>
                  <a:gd name="T26" fmla="*/ 2147483647 w 255"/>
                  <a:gd name="T27" fmla="*/ 2147483647 h 394"/>
                  <a:gd name="T28" fmla="*/ 2147483647 w 255"/>
                  <a:gd name="T29" fmla="*/ 2147483647 h 394"/>
                  <a:gd name="T30" fmla="*/ 2147483647 w 255"/>
                  <a:gd name="T31" fmla="*/ 2147483647 h 394"/>
                  <a:gd name="T32" fmla="*/ 2147483647 w 255"/>
                  <a:gd name="T33" fmla="*/ 2147483647 h 394"/>
                  <a:gd name="T34" fmla="*/ 2147483647 w 255"/>
                  <a:gd name="T35" fmla="*/ 2147483647 h 394"/>
                  <a:gd name="T36" fmla="*/ 2147483647 w 255"/>
                  <a:gd name="T37" fmla="*/ 2147483647 h 394"/>
                  <a:gd name="T38" fmla="*/ 2147483647 w 255"/>
                  <a:gd name="T39" fmla="*/ 2147483647 h 394"/>
                  <a:gd name="T40" fmla="*/ 2147483647 w 255"/>
                  <a:gd name="T41" fmla="*/ 2147483647 h 394"/>
                  <a:gd name="T42" fmla="*/ 2147483647 w 255"/>
                  <a:gd name="T43" fmla="*/ 2147483647 h 394"/>
                  <a:gd name="T44" fmla="*/ 2147483647 w 255"/>
                  <a:gd name="T45" fmla="*/ 2147483647 h 394"/>
                  <a:gd name="T46" fmla="*/ 2147483647 w 255"/>
                  <a:gd name="T47" fmla="*/ 2147483647 h 394"/>
                  <a:gd name="T48" fmla="*/ 2147483647 w 255"/>
                  <a:gd name="T49" fmla="*/ 2147483647 h 394"/>
                  <a:gd name="T50" fmla="*/ 2147483647 w 255"/>
                  <a:gd name="T51" fmla="*/ 2147483647 h 394"/>
                  <a:gd name="T52" fmla="*/ 2147483647 w 255"/>
                  <a:gd name="T53" fmla="*/ 2147483647 h 394"/>
                  <a:gd name="T54" fmla="*/ 2147483647 w 255"/>
                  <a:gd name="T55" fmla="*/ 2147483647 h 394"/>
                  <a:gd name="T56" fmla="*/ 2147483647 w 255"/>
                  <a:gd name="T57" fmla="*/ 2147483647 h 394"/>
                  <a:gd name="T58" fmla="*/ 2147483647 w 255"/>
                  <a:gd name="T59" fmla="*/ 2147483647 h 394"/>
                  <a:gd name="T60" fmla="*/ 2147483647 w 255"/>
                  <a:gd name="T61" fmla="*/ 2147483647 h 394"/>
                  <a:gd name="T62" fmla="*/ 2147483647 w 255"/>
                  <a:gd name="T63" fmla="*/ 2147483647 h 394"/>
                  <a:gd name="T64" fmla="*/ 2147483647 w 255"/>
                  <a:gd name="T65" fmla="*/ 2147483647 h 394"/>
                  <a:gd name="T66" fmla="*/ 2147483647 w 255"/>
                  <a:gd name="T67" fmla="*/ 2147483647 h 394"/>
                  <a:gd name="T68" fmla="*/ 2147483647 w 255"/>
                  <a:gd name="T69" fmla="*/ 2147483647 h 394"/>
                  <a:gd name="T70" fmla="*/ 2147483647 w 255"/>
                  <a:gd name="T71" fmla="*/ 2147483647 h 394"/>
                  <a:gd name="T72" fmla="*/ 2147483647 w 255"/>
                  <a:gd name="T73" fmla="*/ 2147483647 h 394"/>
                  <a:gd name="T74" fmla="*/ 2147483647 w 255"/>
                  <a:gd name="T75" fmla="*/ 2147483647 h 394"/>
                  <a:gd name="T76" fmla="*/ 2147483647 w 255"/>
                  <a:gd name="T77" fmla="*/ 2147483647 h 394"/>
                  <a:gd name="T78" fmla="*/ 2147483647 w 255"/>
                  <a:gd name="T79" fmla="*/ 2147483647 h 394"/>
                  <a:gd name="T80" fmla="*/ 2147483647 w 255"/>
                  <a:gd name="T81" fmla="*/ 2147483647 h 394"/>
                  <a:gd name="T82" fmla="*/ 2147483647 w 255"/>
                  <a:gd name="T83" fmla="*/ 2147483647 h 394"/>
                  <a:gd name="T84" fmla="*/ 2147483647 w 255"/>
                  <a:gd name="T85" fmla="*/ 2147483647 h 394"/>
                  <a:gd name="T86" fmla="*/ 2147483647 w 255"/>
                  <a:gd name="T87" fmla="*/ 2147483647 h 394"/>
                  <a:gd name="T88" fmla="*/ 2147483647 w 255"/>
                  <a:gd name="T89" fmla="*/ 2147483647 h 394"/>
                  <a:gd name="T90" fmla="*/ 2147483647 w 255"/>
                  <a:gd name="T91" fmla="*/ 2147483647 h 3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55" h="394">
                    <a:moveTo>
                      <a:pt x="247" y="53"/>
                    </a:moveTo>
                    <a:cubicBezTo>
                      <a:pt x="251" y="53"/>
                      <a:pt x="255" y="50"/>
                      <a:pt x="255" y="45"/>
                    </a:cubicBezTo>
                    <a:cubicBezTo>
                      <a:pt x="255" y="19"/>
                      <a:pt x="255" y="19"/>
                      <a:pt x="255" y="19"/>
                    </a:cubicBezTo>
                    <a:cubicBezTo>
                      <a:pt x="255" y="8"/>
                      <a:pt x="246" y="0"/>
                      <a:pt x="235" y="0"/>
                    </a:cubicBezTo>
                    <a:cubicBezTo>
                      <a:pt x="19" y="0"/>
                      <a:pt x="19" y="0"/>
                      <a:pt x="19" y="0"/>
                    </a:cubicBezTo>
                    <a:cubicBezTo>
                      <a:pt x="9" y="0"/>
                      <a:pt x="0" y="8"/>
                      <a:pt x="0" y="19"/>
                    </a:cubicBezTo>
                    <a:cubicBezTo>
                      <a:pt x="0" y="374"/>
                      <a:pt x="0" y="374"/>
                      <a:pt x="0" y="374"/>
                    </a:cubicBezTo>
                    <a:cubicBezTo>
                      <a:pt x="0" y="385"/>
                      <a:pt x="9" y="394"/>
                      <a:pt x="19" y="394"/>
                    </a:cubicBezTo>
                    <a:cubicBezTo>
                      <a:pt x="235" y="394"/>
                      <a:pt x="235" y="394"/>
                      <a:pt x="235" y="394"/>
                    </a:cubicBezTo>
                    <a:cubicBezTo>
                      <a:pt x="246" y="394"/>
                      <a:pt x="255" y="385"/>
                      <a:pt x="255" y="374"/>
                    </a:cubicBezTo>
                    <a:cubicBezTo>
                      <a:pt x="255" y="77"/>
                      <a:pt x="255" y="77"/>
                      <a:pt x="255" y="77"/>
                    </a:cubicBezTo>
                    <a:cubicBezTo>
                      <a:pt x="255" y="73"/>
                      <a:pt x="251" y="69"/>
                      <a:pt x="247" y="69"/>
                    </a:cubicBezTo>
                    <a:cubicBezTo>
                      <a:pt x="242" y="69"/>
                      <a:pt x="239" y="73"/>
                      <a:pt x="239" y="77"/>
                    </a:cubicBezTo>
                    <a:cubicBezTo>
                      <a:pt x="239" y="374"/>
                      <a:pt x="239" y="374"/>
                      <a:pt x="239" y="374"/>
                    </a:cubicBezTo>
                    <a:cubicBezTo>
                      <a:pt x="239" y="376"/>
                      <a:pt x="237" y="378"/>
                      <a:pt x="235" y="378"/>
                    </a:cubicBezTo>
                    <a:cubicBezTo>
                      <a:pt x="19" y="378"/>
                      <a:pt x="19" y="378"/>
                      <a:pt x="19" y="378"/>
                    </a:cubicBezTo>
                    <a:cubicBezTo>
                      <a:pt x="17" y="378"/>
                      <a:pt x="16" y="376"/>
                      <a:pt x="16" y="374"/>
                    </a:cubicBezTo>
                    <a:cubicBezTo>
                      <a:pt x="16" y="19"/>
                      <a:pt x="16" y="19"/>
                      <a:pt x="16" y="19"/>
                    </a:cubicBezTo>
                    <a:cubicBezTo>
                      <a:pt x="16" y="17"/>
                      <a:pt x="17" y="16"/>
                      <a:pt x="19" y="16"/>
                    </a:cubicBezTo>
                    <a:cubicBezTo>
                      <a:pt x="235" y="16"/>
                      <a:pt x="235" y="16"/>
                      <a:pt x="235" y="16"/>
                    </a:cubicBezTo>
                    <a:cubicBezTo>
                      <a:pt x="237" y="16"/>
                      <a:pt x="239" y="17"/>
                      <a:pt x="239" y="19"/>
                    </a:cubicBezTo>
                    <a:cubicBezTo>
                      <a:pt x="239" y="45"/>
                      <a:pt x="239" y="45"/>
                      <a:pt x="239" y="45"/>
                    </a:cubicBezTo>
                    <a:cubicBezTo>
                      <a:pt x="239" y="50"/>
                      <a:pt x="242" y="53"/>
                      <a:pt x="247" y="53"/>
                    </a:cubicBezTo>
                    <a:close/>
                    <a:moveTo>
                      <a:pt x="207" y="115"/>
                    </a:moveTo>
                    <a:cubicBezTo>
                      <a:pt x="199" y="115"/>
                      <a:pt x="193" y="121"/>
                      <a:pt x="193" y="129"/>
                    </a:cubicBezTo>
                    <a:cubicBezTo>
                      <a:pt x="193" y="137"/>
                      <a:pt x="199" y="143"/>
                      <a:pt x="207" y="143"/>
                    </a:cubicBezTo>
                    <a:cubicBezTo>
                      <a:pt x="215" y="143"/>
                      <a:pt x="221" y="137"/>
                      <a:pt x="221" y="129"/>
                    </a:cubicBezTo>
                    <a:cubicBezTo>
                      <a:pt x="221" y="121"/>
                      <a:pt x="215" y="115"/>
                      <a:pt x="207" y="115"/>
                    </a:cubicBezTo>
                    <a:close/>
                    <a:moveTo>
                      <a:pt x="207" y="47"/>
                    </a:moveTo>
                    <a:cubicBezTo>
                      <a:pt x="199" y="47"/>
                      <a:pt x="193" y="53"/>
                      <a:pt x="193" y="61"/>
                    </a:cubicBezTo>
                    <a:cubicBezTo>
                      <a:pt x="193" y="69"/>
                      <a:pt x="199" y="75"/>
                      <a:pt x="207" y="75"/>
                    </a:cubicBezTo>
                    <a:cubicBezTo>
                      <a:pt x="215" y="75"/>
                      <a:pt x="221" y="69"/>
                      <a:pt x="221" y="61"/>
                    </a:cubicBezTo>
                    <a:cubicBezTo>
                      <a:pt x="221" y="53"/>
                      <a:pt x="215" y="47"/>
                      <a:pt x="207" y="47"/>
                    </a:cubicBezTo>
                    <a:close/>
                    <a:moveTo>
                      <a:pt x="207" y="318"/>
                    </a:moveTo>
                    <a:cubicBezTo>
                      <a:pt x="199" y="318"/>
                      <a:pt x="193" y="325"/>
                      <a:pt x="193" y="332"/>
                    </a:cubicBezTo>
                    <a:cubicBezTo>
                      <a:pt x="193" y="340"/>
                      <a:pt x="199" y="346"/>
                      <a:pt x="207" y="346"/>
                    </a:cubicBezTo>
                    <a:cubicBezTo>
                      <a:pt x="215" y="346"/>
                      <a:pt x="221" y="340"/>
                      <a:pt x="221" y="332"/>
                    </a:cubicBezTo>
                    <a:cubicBezTo>
                      <a:pt x="221" y="325"/>
                      <a:pt x="215" y="318"/>
                      <a:pt x="207" y="318"/>
                    </a:cubicBezTo>
                    <a:close/>
                    <a:moveTo>
                      <a:pt x="207" y="183"/>
                    </a:moveTo>
                    <a:cubicBezTo>
                      <a:pt x="199" y="183"/>
                      <a:pt x="193" y="189"/>
                      <a:pt x="193" y="197"/>
                    </a:cubicBezTo>
                    <a:cubicBezTo>
                      <a:pt x="193" y="205"/>
                      <a:pt x="199" y="211"/>
                      <a:pt x="207" y="211"/>
                    </a:cubicBezTo>
                    <a:cubicBezTo>
                      <a:pt x="215" y="211"/>
                      <a:pt x="221" y="205"/>
                      <a:pt x="221" y="197"/>
                    </a:cubicBezTo>
                    <a:cubicBezTo>
                      <a:pt x="221" y="189"/>
                      <a:pt x="215" y="183"/>
                      <a:pt x="207" y="183"/>
                    </a:cubicBezTo>
                    <a:close/>
                    <a:moveTo>
                      <a:pt x="207" y="251"/>
                    </a:moveTo>
                    <a:cubicBezTo>
                      <a:pt x="199" y="251"/>
                      <a:pt x="193" y="257"/>
                      <a:pt x="193" y="265"/>
                    </a:cubicBezTo>
                    <a:cubicBezTo>
                      <a:pt x="193" y="272"/>
                      <a:pt x="199" y="279"/>
                      <a:pt x="207" y="279"/>
                    </a:cubicBezTo>
                    <a:cubicBezTo>
                      <a:pt x="215" y="279"/>
                      <a:pt x="221" y="272"/>
                      <a:pt x="221" y="265"/>
                    </a:cubicBezTo>
                    <a:cubicBezTo>
                      <a:pt x="221" y="257"/>
                      <a:pt x="215" y="251"/>
                      <a:pt x="207" y="251"/>
                    </a:cubicBezTo>
                    <a:close/>
                    <a:moveTo>
                      <a:pt x="178" y="57"/>
                    </a:moveTo>
                    <a:cubicBezTo>
                      <a:pt x="178" y="46"/>
                      <a:pt x="169" y="37"/>
                      <a:pt x="159" y="37"/>
                    </a:cubicBezTo>
                    <a:cubicBezTo>
                      <a:pt x="53" y="37"/>
                      <a:pt x="53" y="37"/>
                      <a:pt x="53" y="37"/>
                    </a:cubicBezTo>
                    <a:cubicBezTo>
                      <a:pt x="43" y="37"/>
                      <a:pt x="34" y="46"/>
                      <a:pt x="34" y="57"/>
                    </a:cubicBezTo>
                    <a:cubicBezTo>
                      <a:pt x="34" y="66"/>
                      <a:pt x="34" y="66"/>
                      <a:pt x="34" y="66"/>
                    </a:cubicBezTo>
                    <a:cubicBezTo>
                      <a:pt x="34" y="76"/>
                      <a:pt x="43" y="85"/>
                      <a:pt x="53" y="85"/>
                    </a:cubicBezTo>
                    <a:cubicBezTo>
                      <a:pt x="159" y="85"/>
                      <a:pt x="159" y="85"/>
                      <a:pt x="159" y="85"/>
                    </a:cubicBezTo>
                    <a:cubicBezTo>
                      <a:pt x="169" y="85"/>
                      <a:pt x="178" y="76"/>
                      <a:pt x="178" y="66"/>
                    </a:cubicBezTo>
                    <a:lnTo>
                      <a:pt x="178" y="57"/>
                    </a:lnTo>
                    <a:close/>
                    <a:moveTo>
                      <a:pt x="162" y="66"/>
                    </a:moveTo>
                    <a:cubicBezTo>
                      <a:pt x="162" y="68"/>
                      <a:pt x="160" y="69"/>
                      <a:pt x="159" y="69"/>
                    </a:cubicBezTo>
                    <a:cubicBezTo>
                      <a:pt x="53" y="69"/>
                      <a:pt x="53" y="69"/>
                      <a:pt x="53" y="69"/>
                    </a:cubicBezTo>
                    <a:cubicBezTo>
                      <a:pt x="51" y="69"/>
                      <a:pt x="50" y="68"/>
                      <a:pt x="50" y="66"/>
                    </a:cubicBezTo>
                    <a:cubicBezTo>
                      <a:pt x="50" y="57"/>
                      <a:pt x="50" y="57"/>
                      <a:pt x="50" y="57"/>
                    </a:cubicBezTo>
                    <a:cubicBezTo>
                      <a:pt x="50" y="55"/>
                      <a:pt x="51" y="53"/>
                      <a:pt x="53" y="53"/>
                    </a:cubicBezTo>
                    <a:cubicBezTo>
                      <a:pt x="159" y="53"/>
                      <a:pt x="159" y="53"/>
                      <a:pt x="159" y="53"/>
                    </a:cubicBezTo>
                    <a:cubicBezTo>
                      <a:pt x="160" y="53"/>
                      <a:pt x="162" y="55"/>
                      <a:pt x="162" y="57"/>
                    </a:cubicBezTo>
                    <a:lnTo>
                      <a:pt x="162" y="66"/>
                    </a:lnTo>
                    <a:close/>
                    <a:moveTo>
                      <a:pt x="178" y="125"/>
                    </a:moveTo>
                    <a:cubicBezTo>
                      <a:pt x="178" y="114"/>
                      <a:pt x="169" y="105"/>
                      <a:pt x="159" y="105"/>
                    </a:cubicBezTo>
                    <a:cubicBezTo>
                      <a:pt x="53" y="105"/>
                      <a:pt x="53" y="105"/>
                      <a:pt x="53" y="105"/>
                    </a:cubicBezTo>
                    <a:cubicBezTo>
                      <a:pt x="43" y="105"/>
                      <a:pt x="34" y="114"/>
                      <a:pt x="34" y="125"/>
                    </a:cubicBezTo>
                    <a:cubicBezTo>
                      <a:pt x="34" y="133"/>
                      <a:pt x="34" y="133"/>
                      <a:pt x="34" y="133"/>
                    </a:cubicBezTo>
                    <a:cubicBezTo>
                      <a:pt x="34" y="144"/>
                      <a:pt x="43" y="153"/>
                      <a:pt x="53" y="153"/>
                    </a:cubicBezTo>
                    <a:cubicBezTo>
                      <a:pt x="159" y="153"/>
                      <a:pt x="159" y="153"/>
                      <a:pt x="159" y="153"/>
                    </a:cubicBezTo>
                    <a:cubicBezTo>
                      <a:pt x="169" y="153"/>
                      <a:pt x="178" y="144"/>
                      <a:pt x="178" y="133"/>
                    </a:cubicBezTo>
                    <a:lnTo>
                      <a:pt x="178" y="125"/>
                    </a:lnTo>
                    <a:close/>
                    <a:moveTo>
                      <a:pt x="162" y="133"/>
                    </a:moveTo>
                    <a:cubicBezTo>
                      <a:pt x="162" y="135"/>
                      <a:pt x="160" y="137"/>
                      <a:pt x="159" y="137"/>
                    </a:cubicBezTo>
                    <a:cubicBezTo>
                      <a:pt x="53" y="137"/>
                      <a:pt x="53" y="137"/>
                      <a:pt x="53" y="137"/>
                    </a:cubicBezTo>
                    <a:cubicBezTo>
                      <a:pt x="51" y="137"/>
                      <a:pt x="50" y="135"/>
                      <a:pt x="50" y="133"/>
                    </a:cubicBezTo>
                    <a:cubicBezTo>
                      <a:pt x="50" y="125"/>
                      <a:pt x="50" y="125"/>
                      <a:pt x="50" y="125"/>
                    </a:cubicBezTo>
                    <a:cubicBezTo>
                      <a:pt x="50" y="123"/>
                      <a:pt x="51" y="121"/>
                      <a:pt x="53" y="121"/>
                    </a:cubicBezTo>
                    <a:cubicBezTo>
                      <a:pt x="159" y="121"/>
                      <a:pt x="159" y="121"/>
                      <a:pt x="159" y="121"/>
                    </a:cubicBezTo>
                    <a:cubicBezTo>
                      <a:pt x="160" y="121"/>
                      <a:pt x="162" y="123"/>
                      <a:pt x="162" y="125"/>
                    </a:cubicBezTo>
                    <a:lnTo>
                      <a:pt x="162" y="133"/>
                    </a:lnTo>
                    <a:close/>
                    <a:moveTo>
                      <a:pt x="178" y="260"/>
                    </a:moveTo>
                    <a:cubicBezTo>
                      <a:pt x="178" y="249"/>
                      <a:pt x="169" y="241"/>
                      <a:pt x="159" y="241"/>
                    </a:cubicBezTo>
                    <a:cubicBezTo>
                      <a:pt x="53" y="241"/>
                      <a:pt x="53" y="241"/>
                      <a:pt x="53" y="241"/>
                    </a:cubicBezTo>
                    <a:cubicBezTo>
                      <a:pt x="43" y="241"/>
                      <a:pt x="34" y="249"/>
                      <a:pt x="34" y="260"/>
                    </a:cubicBezTo>
                    <a:cubicBezTo>
                      <a:pt x="34" y="269"/>
                      <a:pt x="34" y="269"/>
                      <a:pt x="34" y="269"/>
                    </a:cubicBezTo>
                    <a:cubicBezTo>
                      <a:pt x="34" y="280"/>
                      <a:pt x="43" y="288"/>
                      <a:pt x="53" y="288"/>
                    </a:cubicBezTo>
                    <a:cubicBezTo>
                      <a:pt x="159" y="288"/>
                      <a:pt x="159" y="288"/>
                      <a:pt x="159" y="288"/>
                    </a:cubicBezTo>
                    <a:cubicBezTo>
                      <a:pt x="169" y="288"/>
                      <a:pt x="178" y="280"/>
                      <a:pt x="178" y="269"/>
                    </a:cubicBezTo>
                    <a:lnTo>
                      <a:pt x="178" y="260"/>
                    </a:lnTo>
                    <a:close/>
                    <a:moveTo>
                      <a:pt x="162" y="269"/>
                    </a:moveTo>
                    <a:cubicBezTo>
                      <a:pt x="162" y="271"/>
                      <a:pt x="160" y="272"/>
                      <a:pt x="159" y="272"/>
                    </a:cubicBezTo>
                    <a:cubicBezTo>
                      <a:pt x="53" y="272"/>
                      <a:pt x="53" y="272"/>
                      <a:pt x="53" y="272"/>
                    </a:cubicBezTo>
                    <a:cubicBezTo>
                      <a:pt x="51" y="272"/>
                      <a:pt x="50" y="271"/>
                      <a:pt x="50" y="269"/>
                    </a:cubicBezTo>
                    <a:cubicBezTo>
                      <a:pt x="50" y="260"/>
                      <a:pt x="50" y="260"/>
                      <a:pt x="50" y="260"/>
                    </a:cubicBezTo>
                    <a:cubicBezTo>
                      <a:pt x="50" y="258"/>
                      <a:pt x="51" y="257"/>
                      <a:pt x="53" y="257"/>
                    </a:cubicBezTo>
                    <a:cubicBezTo>
                      <a:pt x="159" y="257"/>
                      <a:pt x="159" y="257"/>
                      <a:pt x="159" y="257"/>
                    </a:cubicBezTo>
                    <a:cubicBezTo>
                      <a:pt x="160" y="257"/>
                      <a:pt x="162" y="258"/>
                      <a:pt x="162" y="260"/>
                    </a:cubicBezTo>
                    <a:lnTo>
                      <a:pt x="162" y="269"/>
                    </a:lnTo>
                    <a:close/>
                    <a:moveTo>
                      <a:pt x="178" y="192"/>
                    </a:moveTo>
                    <a:cubicBezTo>
                      <a:pt x="178" y="182"/>
                      <a:pt x="169" y="173"/>
                      <a:pt x="159" y="173"/>
                    </a:cubicBezTo>
                    <a:cubicBezTo>
                      <a:pt x="53" y="173"/>
                      <a:pt x="53" y="173"/>
                      <a:pt x="53" y="173"/>
                    </a:cubicBezTo>
                    <a:cubicBezTo>
                      <a:pt x="43" y="173"/>
                      <a:pt x="34" y="182"/>
                      <a:pt x="34" y="192"/>
                    </a:cubicBezTo>
                    <a:cubicBezTo>
                      <a:pt x="34" y="201"/>
                      <a:pt x="34" y="201"/>
                      <a:pt x="34" y="201"/>
                    </a:cubicBezTo>
                    <a:cubicBezTo>
                      <a:pt x="34" y="212"/>
                      <a:pt x="43" y="221"/>
                      <a:pt x="53" y="221"/>
                    </a:cubicBezTo>
                    <a:cubicBezTo>
                      <a:pt x="159" y="221"/>
                      <a:pt x="159" y="221"/>
                      <a:pt x="159" y="221"/>
                    </a:cubicBezTo>
                    <a:cubicBezTo>
                      <a:pt x="169" y="221"/>
                      <a:pt x="178" y="212"/>
                      <a:pt x="178" y="201"/>
                    </a:cubicBezTo>
                    <a:lnTo>
                      <a:pt x="178" y="192"/>
                    </a:lnTo>
                    <a:close/>
                    <a:moveTo>
                      <a:pt x="162" y="201"/>
                    </a:moveTo>
                    <a:cubicBezTo>
                      <a:pt x="162" y="203"/>
                      <a:pt x="160" y="205"/>
                      <a:pt x="159" y="205"/>
                    </a:cubicBezTo>
                    <a:cubicBezTo>
                      <a:pt x="53" y="205"/>
                      <a:pt x="53" y="205"/>
                      <a:pt x="53" y="205"/>
                    </a:cubicBezTo>
                    <a:cubicBezTo>
                      <a:pt x="51" y="205"/>
                      <a:pt x="50" y="203"/>
                      <a:pt x="50" y="201"/>
                    </a:cubicBezTo>
                    <a:cubicBezTo>
                      <a:pt x="50" y="192"/>
                      <a:pt x="50" y="192"/>
                      <a:pt x="50" y="192"/>
                    </a:cubicBezTo>
                    <a:cubicBezTo>
                      <a:pt x="50" y="190"/>
                      <a:pt x="51" y="189"/>
                      <a:pt x="53" y="189"/>
                    </a:cubicBezTo>
                    <a:cubicBezTo>
                      <a:pt x="159" y="189"/>
                      <a:pt x="159" y="189"/>
                      <a:pt x="159" y="189"/>
                    </a:cubicBezTo>
                    <a:cubicBezTo>
                      <a:pt x="160" y="189"/>
                      <a:pt x="162" y="190"/>
                      <a:pt x="162" y="192"/>
                    </a:cubicBezTo>
                    <a:lnTo>
                      <a:pt x="162" y="201"/>
                    </a:lnTo>
                    <a:close/>
                    <a:moveTo>
                      <a:pt x="159" y="309"/>
                    </a:moveTo>
                    <a:cubicBezTo>
                      <a:pt x="53" y="309"/>
                      <a:pt x="53" y="309"/>
                      <a:pt x="53" y="309"/>
                    </a:cubicBezTo>
                    <a:cubicBezTo>
                      <a:pt x="43" y="309"/>
                      <a:pt x="34" y="317"/>
                      <a:pt x="34" y="328"/>
                    </a:cubicBezTo>
                    <a:cubicBezTo>
                      <a:pt x="34" y="337"/>
                      <a:pt x="34" y="337"/>
                      <a:pt x="34" y="337"/>
                    </a:cubicBezTo>
                    <a:cubicBezTo>
                      <a:pt x="34" y="348"/>
                      <a:pt x="43" y="356"/>
                      <a:pt x="53" y="356"/>
                    </a:cubicBezTo>
                    <a:cubicBezTo>
                      <a:pt x="159" y="356"/>
                      <a:pt x="159" y="356"/>
                      <a:pt x="159" y="356"/>
                    </a:cubicBezTo>
                    <a:cubicBezTo>
                      <a:pt x="169" y="356"/>
                      <a:pt x="178" y="348"/>
                      <a:pt x="178" y="337"/>
                    </a:cubicBezTo>
                    <a:cubicBezTo>
                      <a:pt x="178" y="328"/>
                      <a:pt x="178" y="328"/>
                      <a:pt x="178" y="328"/>
                    </a:cubicBezTo>
                    <a:cubicBezTo>
                      <a:pt x="178" y="317"/>
                      <a:pt x="169" y="309"/>
                      <a:pt x="159" y="309"/>
                    </a:cubicBezTo>
                    <a:close/>
                    <a:moveTo>
                      <a:pt x="162" y="337"/>
                    </a:moveTo>
                    <a:cubicBezTo>
                      <a:pt x="162" y="339"/>
                      <a:pt x="160" y="340"/>
                      <a:pt x="159" y="340"/>
                    </a:cubicBezTo>
                    <a:cubicBezTo>
                      <a:pt x="53" y="340"/>
                      <a:pt x="53" y="340"/>
                      <a:pt x="53" y="340"/>
                    </a:cubicBezTo>
                    <a:cubicBezTo>
                      <a:pt x="51" y="340"/>
                      <a:pt x="50" y="339"/>
                      <a:pt x="50" y="337"/>
                    </a:cubicBezTo>
                    <a:cubicBezTo>
                      <a:pt x="50" y="328"/>
                      <a:pt x="50" y="328"/>
                      <a:pt x="50" y="328"/>
                    </a:cubicBezTo>
                    <a:cubicBezTo>
                      <a:pt x="50" y="326"/>
                      <a:pt x="51" y="325"/>
                      <a:pt x="53" y="325"/>
                    </a:cubicBezTo>
                    <a:cubicBezTo>
                      <a:pt x="159" y="325"/>
                      <a:pt x="159" y="325"/>
                      <a:pt x="159" y="325"/>
                    </a:cubicBezTo>
                    <a:cubicBezTo>
                      <a:pt x="160" y="325"/>
                      <a:pt x="162" y="326"/>
                      <a:pt x="162" y="328"/>
                    </a:cubicBezTo>
                    <a:lnTo>
                      <a:pt x="162" y="337"/>
                    </a:ln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a:p>
            </p:txBody>
          </p:sp>
          <p:pic>
            <p:nvPicPr>
              <p:cNvPr id="35" name="Picture 34"/>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2688996" y="4631116"/>
                <a:ext cx="464276" cy="673200"/>
              </a:xfrm>
              <a:prstGeom prst="rect">
                <a:avLst/>
              </a:prstGeom>
              <a:ln w="19050" cap="flat" cmpd="sng" algn="ctr">
                <a:solidFill>
                  <a:srgbClr val="FFFFFF"/>
                </a:solidFill>
                <a:prstDash val="solid"/>
                <a:round/>
                <a:headEnd type="none" w="med" len="med"/>
                <a:tailEnd type="none" w="med" len="med"/>
              </a:ln>
            </p:spPr>
          </p:pic>
        </p:grpSp>
        <p:sp>
          <p:nvSpPr>
            <p:cNvPr id="32" name="Text Box 22"/>
            <p:cNvSpPr txBox="1">
              <a:spLocks noChangeArrowheads="1"/>
            </p:cNvSpPr>
            <p:nvPr/>
          </p:nvSpPr>
          <p:spPr bwMode="auto">
            <a:xfrm>
              <a:off x="3929106" y="6063855"/>
              <a:ext cx="1188000" cy="3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72000" tIns="72000" rIns="72000" bIns="72000" anchor="ctr">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1000" dirty="0">
                  <a:solidFill>
                    <a:srgbClr val="58585A"/>
                  </a:solidFill>
                  <a:latin typeface="+mn-lt"/>
                  <a:cs typeface="Arial" pitchFamily="34" charset="0"/>
                </a:rPr>
                <a:t>Storage Cluster</a:t>
              </a:r>
            </a:p>
            <a:p>
              <a:pPr algn="ctr" eaLnBrk="1" hangingPunct="1">
                <a:lnSpc>
                  <a:spcPct val="90000"/>
                </a:lnSpc>
                <a:spcBef>
                  <a:spcPct val="0"/>
                </a:spcBef>
              </a:pPr>
              <a:r>
                <a:rPr lang="en-US" sz="1000" dirty="0">
                  <a:solidFill>
                    <a:srgbClr val="58585A"/>
                  </a:solidFill>
                  <a:latin typeface="+mn-lt"/>
                  <a:cs typeface="Arial" pitchFamily="34" charset="0"/>
                </a:rPr>
                <a:t>&amp; Processing Grid</a:t>
              </a:r>
            </a:p>
          </p:txBody>
        </p:sp>
      </p:grpSp>
      <p:grpSp>
        <p:nvGrpSpPr>
          <p:cNvPr id="13" name="Group 12"/>
          <p:cNvGrpSpPr/>
          <p:nvPr/>
        </p:nvGrpSpPr>
        <p:grpSpPr>
          <a:xfrm>
            <a:off x="8154988" y="4250199"/>
            <a:ext cx="1219203" cy="2134899"/>
            <a:chOff x="6636715" y="4252956"/>
            <a:chExt cx="1219203" cy="2134899"/>
          </a:xfrm>
        </p:grpSpPr>
        <p:grpSp>
          <p:nvGrpSpPr>
            <p:cNvPr id="26" name="Group 25"/>
            <p:cNvGrpSpPr>
              <a:grpSpLocks noChangeAspect="1"/>
            </p:cNvGrpSpPr>
            <p:nvPr/>
          </p:nvGrpSpPr>
          <p:grpSpPr>
            <a:xfrm>
              <a:off x="6636715" y="4252956"/>
              <a:ext cx="1219203" cy="1764000"/>
              <a:chOff x="2479701" y="4329030"/>
              <a:chExt cx="882866" cy="1277373"/>
            </a:xfrm>
          </p:grpSpPr>
          <p:sp>
            <p:nvSpPr>
              <p:cNvPr id="28" name="Rounded Rectangle 27"/>
              <p:cNvSpPr/>
              <p:nvPr/>
            </p:nvSpPr>
            <p:spPr bwMode="auto">
              <a:xfrm>
                <a:off x="2479701" y="4329030"/>
                <a:ext cx="882866" cy="1277373"/>
              </a:xfrm>
              <a:prstGeom prst="roundRect">
                <a:avLst>
                  <a:gd name="adj" fmla="val 3758"/>
                </a:avLst>
              </a:prstGeom>
              <a:solidFill>
                <a:srgbClr val="F0F1F1"/>
              </a:solidFill>
              <a:ln w="12700" cap="flat" cmpd="sng" algn="ctr">
                <a:noFill/>
                <a:prstDash val="solid"/>
                <a:round/>
                <a:headEnd type="none" w="med" len="med"/>
                <a:tailEnd type="none" w="med" len="med"/>
              </a:ln>
              <a:effectLst/>
              <a:extLst>
                <a:ext uri="{91240B29-F687-4F45-9708-019B960494DF}">
                  <a14:hiddenLine xmlns:a14="http://schemas.microsoft.com/office/drawing/2010/main" xmlns="" w="12700" cap="flat" cmpd="sng" algn="ctr">
                    <a:solidFill>
                      <a:schemeClr val="tx1"/>
                    </a:solidFill>
                    <a:prstDash val="solid"/>
                    <a:round/>
                    <a:headEnd type="none" w="med" len="med"/>
                    <a:tailEnd type="none" w="med" len="med"/>
                  </a14:hiddenLine>
                </a:ext>
              </a:extLst>
            </p:spPr>
            <p:txBody>
              <a:bodyPr vert="horz" wrap="none" lIns="72000" tIns="45720" rIns="72000" bIns="45720" numCol="1" rtlCol="0" anchor="t" anchorCtr="0" compatLnSpc="1">
                <a:prstTxWarp prst="textNoShape">
                  <a:avLst/>
                </a:prstTxWarp>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Freeform 28"/>
              <p:cNvSpPr>
                <a:spLocks noChangeAspect="1" noEditPoints="1"/>
              </p:cNvSpPr>
              <p:nvPr/>
            </p:nvSpPr>
            <p:spPr bwMode="auto">
              <a:xfrm>
                <a:off x="2537637" y="4375273"/>
                <a:ext cx="766992" cy="1184887"/>
              </a:xfrm>
              <a:custGeom>
                <a:avLst/>
                <a:gdLst>
                  <a:gd name="T0" fmla="*/ 2147483647 w 255"/>
                  <a:gd name="T1" fmla="*/ 2147483647 h 394"/>
                  <a:gd name="T2" fmla="*/ 0 w 255"/>
                  <a:gd name="T3" fmla="*/ 2147483647 h 394"/>
                  <a:gd name="T4" fmla="*/ 2147483647 w 255"/>
                  <a:gd name="T5" fmla="*/ 2147483647 h 394"/>
                  <a:gd name="T6" fmla="*/ 2147483647 w 255"/>
                  <a:gd name="T7" fmla="*/ 2147483647 h 394"/>
                  <a:gd name="T8" fmla="*/ 2147483647 w 255"/>
                  <a:gd name="T9" fmla="*/ 2147483647 h 394"/>
                  <a:gd name="T10" fmla="*/ 2147483647 w 255"/>
                  <a:gd name="T11" fmla="*/ 2147483647 h 394"/>
                  <a:gd name="T12" fmla="*/ 2147483647 w 255"/>
                  <a:gd name="T13" fmla="*/ 2147483647 h 394"/>
                  <a:gd name="T14" fmla="*/ 2147483647 w 255"/>
                  <a:gd name="T15" fmla="*/ 2147483647 h 394"/>
                  <a:gd name="T16" fmla="*/ 2147483647 w 255"/>
                  <a:gd name="T17" fmla="*/ 2147483647 h 394"/>
                  <a:gd name="T18" fmla="*/ 2147483647 w 255"/>
                  <a:gd name="T19" fmla="*/ 2147483647 h 394"/>
                  <a:gd name="T20" fmla="*/ 2147483647 w 255"/>
                  <a:gd name="T21" fmla="*/ 2147483647 h 394"/>
                  <a:gd name="T22" fmla="*/ 2147483647 w 255"/>
                  <a:gd name="T23" fmla="*/ 2147483647 h 394"/>
                  <a:gd name="T24" fmla="*/ 2147483647 w 255"/>
                  <a:gd name="T25" fmla="*/ 2147483647 h 394"/>
                  <a:gd name="T26" fmla="*/ 2147483647 w 255"/>
                  <a:gd name="T27" fmla="*/ 2147483647 h 394"/>
                  <a:gd name="T28" fmla="*/ 2147483647 w 255"/>
                  <a:gd name="T29" fmla="*/ 2147483647 h 394"/>
                  <a:gd name="T30" fmla="*/ 2147483647 w 255"/>
                  <a:gd name="T31" fmla="*/ 2147483647 h 394"/>
                  <a:gd name="T32" fmla="*/ 2147483647 w 255"/>
                  <a:gd name="T33" fmla="*/ 2147483647 h 394"/>
                  <a:gd name="T34" fmla="*/ 2147483647 w 255"/>
                  <a:gd name="T35" fmla="*/ 2147483647 h 394"/>
                  <a:gd name="T36" fmla="*/ 2147483647 w 255"/>
                  <a:gd name="T37" fmla="*/ 2147483647 h 394"/>
                  <a:gd name="T38" fmla="*/ 2147483647 w 255"/>
                  <a:gd name="T39" fmla="*/ 2147483647 h 394"/>
                  <a:gd name="T40" fmla="*/ 2147483647 w 255"/>
                  <a:gd name="T41" fmla="*/ 2147483647 h 394"/>
                  <a:gd name="T42" fmla="*/ 2147483647 w 255"/>
                  <a:gd name="T43" fmla="*/ 2147483647 h 394"/>
                  <a:gd name="T44" fmla="*/ 2147483647 w 255"/>
                  <a:gd name="T45" fmla="*/ 2147483647 h 394"/>
                  <a:gd name="T46" fmla="*/ 2147483647 w 255"/>
                  <a:gd name="T47" fmla="*/ 2147483647 h 394"/>
                  <a:gd name="T48" fmla="*/ 2147483647 w 255"/>
                  <a:gd name="T49" fmla="*/ 2147483647 h 394"/>
                  <a:gd name="T50" fmla="*/ 2147483647 w 255"/>
                  <a:gd name="T51" fmla="*/ 2147483647 h 394"/>
                  <a:gd name="T52" fmla="*/ 2147483647 w 255"/>
                  <a:gd name="T53" fmla="*/ 2147483647 h 394"/>
                  <a:gd name="T54" fmla="*/ 2147483647 w 255"/>
                  <a:gd name="T55" fmla="*/ 2147483647 h 394"/>
                  <a:gd name="T56" fmla="*/ 2147483647 w 255"/>
                  <a:gd name="T57" fmla="*/ 2147483647 h 394"/>
                  <a:gd name="T58" fmla="*/ 2147483647 w 255"/>
                  <a:gd name="T59" fmla="*/ 2147483647 h 394"/>
                  <a:gd name="T60" fmla="*/ 2147483647 w 255"/>
                  <a:gd name="T61" fmla="*/ 2147483647 h 394"/>
                  <a:gd name="T62" fmla="*/ 2147483647 w 255"/>
                  <a:gd name="T63" fmla="*/ 2147483647 h 394"/>
                  <a:gd name="T64" fmla="*/ 2147483647 w 255"/>
                  <a:gd name="T65" fmla="*/ 2147483647 h 394"/>
                  <a:gd name="T66" fmla="*/ 2147483647 w 255"/>
                  <a:gd name="T67" fmla="*/ 2147483647 h 394"/>
                  <a:gd name="T68" fmla="*/ 2147483647 w 255"/>
                  <a:gd name="T69" fmla="*/ 2147483647 h 394"/>
                  <a:gd name="T70" fmla="*/ 2147483647 w 255"/>
                  <a:gd name="T71" fmla="*/ 2147483647 h 394"/>
                  <a:gd name="T72" fmla="*/ 2147483647 w 255"/>
                  <a:gd name="T73" fmla="*/ 2147483647 h 394"/>
                  <a:gd name="T74" fmla="*/ 2147483647 w 255"/>
                  <a:gd name="T75" fmla="*/ 2147483647 h 394"/>
                  <a:gd name="T76" fmla="*/ 2147483647 w 255"/>
                  <a:gd name="T77" fmla="*/ 2147483647 h 394"/>
                  <a:gd name="T78" fmla="*/ 2147483647 w 255"/>
                  <a:gd name="T79" fmla="*/ 2147483647 h 394"/>
                  <a:gd name="T80" fmla="*/ 2147483647 w 255"/>
                  <a:gd name="T81" fmla="*/ 2147483647 h 394"/>
                  <a:gd name="T82" fmla="*/ 2147483647 w 255"/>
                  <a:gd name="T83" fmla="*/ 2147483647 h 394"/>
                  <a:gd name="T84" fmla="*/ 2147483647 w 255"/>
                  <a:gd name="T85" fmla="*/ 2147483647 h 394"/>
                  <a:gd name="T86" fmla="*/ 2147483647 w 255"/>
                  <a:gd name="T87" fmla="*/ 2147483647 h 394"/>
                  <a:gd name="T88" fmla="*/ 2147483647 w 255"/>
                  <a:gd name="T89" fmla="*/ 2147483647 h 394"/>
                  <a:gd name="T90" fmla="*/ 2147483647 w 255"/>
                  <a:gd name="T91" fmla="*/ 2147483647 h 3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55" h="394">
                    <a:moveTo>
                      <a:pt x="247" y="53"/>
                    </a:moveTo>
                    <a:cubicBezTo>
                      <a:pt x="251" y="53"/>
                      <a:pt x="255" y="50"/>
                      <a:pt x="255" y="45"/>
                    </a:cubicBezTo>
                    <a:cubicBezTo>
                      <a:pt x="255" y="19"/>
                      <a:pt x="255" y="19"/>
                      <a:pt x="255" y="19"/>
                    </a:cubicBezTo>
                    <a:cubicBezTo>
                      <a:pt x="255" y="8"/>
                      <a:pt x="246" y="0"/>
                      <a:pt x="235" y="0"/>
                    </a:cubicBezTo>
                    <a:cubicBezTo>
                      <a:pt x="19" y="0"/>
                      <a:pt x="19" y="0"/>
                      <a:pt x="19" y="0"/>
                    </a:cubicBezTo>
                    <a:cubicBezTo>
                      <a:pt x="9" y="0"/>
                      <a:pt x="0" y="8"/>
                      <a:pt x="0" y="19"/>
                    </a:cubicBezTo>
                    <a:cubicBezTo>
                      <a:pt x="0" y="374"/>
                      <a:pt x="0" y="374"/>
                      <a:pt x="0" y="374"/>
                    </a:cubicBezTo>
                    <a:cubicBezTo>
                      <a:pt x="0" y="385"/>
                      <a:pt x="9" y="394"/>
                      <a:pt x="19" y="394"/>
                    </a:cubicBezTo>
                    <a:cubicBezTo>
                      <a:pt x="235" y="394"/>
                      <a:pt x="235" y="394"/>
                      <a:pt x="235" y="394"/>
                    </a:cubicBezTo>
                    <a:cubicBezTo>
                      <a:pt x="246" y="394"/>
                      <a:pt x="255" y="385"/>
                      <a:pt x="255" y="374"/>
                    </a:cubicBezTo>
                    <a:cubicBezTo>
                      <a:pt x="255" y="77"/>
                      <a:pt x="255" y="77"/>
                      <a:pt x="255" y="77"/>
                    </a:cubicBezTo>
                    <a:cubicBezTo>
                      <a:pt x="255" y="73"/>
                      <a:pt x="251" y="69"/>
                      <a:pt x="247" y="69"/>
                    </a:cubicBezTo>
                    <a:cubicBezTo>
                      <a:pt x="242" y="69"/>
                      <a:pt x="239" y="73"/>
                      <a:pt x="239" y="77"/>
                    </a:cubicBezTo>
                    <a:cubicBezTo>
                      <a:pt x="239" y="374"/>
                      <a:pt x="239" y="374"/>
                      <a:pt x="239" y="374"/>
                    </a:cubicBezTo>
                    <a:cubicBezTo>
                      <a:pt x="239" y="376"/>
                      <a:pt x="237" y="378"/>
                      <a:pt x="235" y="378"/>
                    </a:cubicBezTo>
                    <a:cubicBezTo>
                      <a:pt x="19" y="378"/>
                      <a:pt x="19" y="378"/>
                      <a:pt x="19" y="378"/>
                    </a:cubicBezTo>
                    <a:cubicBezTo>
                      <a:pt x="17" y="378"/>
                      <a:pt x="16" y="376"/>
                      <a:pt x="16" y="374"/>
                    </a:cubicBezTo>
                    <a:cubicBezTo>
                      <a:pt x="16" y="19"/>
                      <a:pt x="16" y="19"/>
                      <a:pt x="16" y="19"/>
                    </a:cubicBezTo>
                    <a:cubicBezTo>
                      <a:pt x="16" y="17"/>
                      <a:pt x="17" y="16"/>
                      <a:pt x="19" y="16"/>
                    </a:cubicBezTo>
                    <a:cubicBezTo>
                      <a:pt x="235" y="16"/>
                      <a:pt x="235" y="16"/>
                      <a:pt x="235" y="16"/>
                    </a:cubicBezTo>
                    <a:cubicBezTo>
                      <a:pt x="237" y="16"/>
                      <a:pt x="239" y="17"/>
                      <a:pt x="239" y="19"/>
                    </a:cubicBezTo>
                    <a:cubicBezTo>
                      <a:pt x="239" y="45"/>
                      <a:pt x="239" y="45"/>
                      <a:pt x="239" y="45"/>
                    </a:cubicBezTo>
                    <a:cubicBezTo>
                      <a:pt x="239" y="50"/>
                      <a:pt x="242" y="53"/>
                      <a:pt x="247" y="53"/>
                    </a:cubicBezTo>
                    <a:close/>
                    <a:moveTo>
                      <a:pt x="207" y="115"/>
                    </a:moveTo>
                    <a:cubicBezTo>
                      <a:pt x="199" y="115"/>
                      <a:pt x="193" y="121"/>
                      <a:pt x="193" y="129"/>
                    </a:cubicBezTo>
                    <a:cubicBezTo>
                      <a:pt x="193" y="137"/>
                      <a:pt x="199" y="143"/>
                      <a:pt x="207" y="143"/>
                    </a:cubicBezTo>
                    <a:cubicBezTo>
                      <a:pt x="215" y="143"/>
                      <a:pt x="221" y="137"/>
                      <a:pt x="221" y="129"/>
                    </a:cubicBezTo>
                    <a:cubicBezTo>
                      <a:pt x="221" y="121"/>
                      <a:pt x="215" y="115"/>
                      <a:pt x="207" y="115"/>
                    </a:cubicBezTo>
                    <a:close/>
                    <a:moveTo>
                      <a:pt x="207" y="47"/>
                    </a:moveTo>
                    <a:cubicBezTo>
                      <a:pt x="199" y="47"/>
                      <a:pt x="193" y="53"/>
                      <a:pt x="193" y="61"/>
                    </a:cubicBezTo>
                    <a:cubicBezTo>
                      <a:pt x="193" y="69"/>
                      <a:pt x="199" y="75"/>
                      <a:pt x="207" y="75"/>
                    </a:cubicBezTo>
                    <a:cubicBezTo>
                      <a:pt x="215" y="75"/>
                      <a:pt x="221" y="69"/>
                      <a:pt x="221" y="61"/>
                    </a:cubicBezTo>
                    <a:cubicBezTo>
                      <a:pt x="221" y="53"/>
                      <a:pt x="215" y="47"/>
                      <a:pt x="207" y="47"/>
                    </a:cubicBezTo>
                    <a:close/>
                    <a:moveTo>
                      <a:pt x="207" y="318"/>
                    </a:moveTo>
                    <a:cubicBezTo>
                      <a:pt x="199" y="318"/>
                      <a:pt x="193" y="325"/>
                      <a:pt x="193" y="332"/>
                    </a:cubicBezTo>
                    <a:cubicBezTo>
                      <a:pt x="193" y="340"/>
                      <a:pt x="199" y="346"/>
                      <a:pt x="207" y="346"/>
                    </a:cubicBezTo>
                    <a:cubicBezTo>
                      <a:pt x="215" y="346"/>
                      <a:pt x="221" y="340"/>
                      <a:pt x="221" y="332"/>
                    </a:cubicBezTo>
                    <a:cubicBezTo>
                      <a:pt x="221" y="325"/>
                      <a:pt x="215" y="318"/>
                      <a:pt x="207" y="318"/>
                    </a:cubicBezTo>
                    <a:close/>
                    <a:moveTo>
                      <a:pt x="207" y="183"/>
                    </a:moveTo>
                    <a:cubicBezTo>
                      <a:pt x="199" y="183"/>
                      <a:pt x="193" y="189"/>
                      <a:pt x="193" y="197"/>
                    </a:cubicBezTo>
                    <a:cubicBezTo>
                      <a:pt x="193" y="205"/>
                      <a:pt x="199" y="211"/>
                      <a:pt x="207" y="211"/>
                    </a:cubicBezTo>
                    <a:cubicBezTo>
                      <a:pt x="215" y="211"/>
                      <a:pt x="221" y="205"/>
                      <a:pt x="221" y="197"/>
                    </a:cubicBezTo>
                    <a:cubicBezTo>
                      <a:pt x="221" y="189"/>
                      <a:pt x="215" y="183"/>
                      <a:pt x="207" y="183"/>
                    </a:cubicBezTo>
                    <a:close/>
                    <a:moveTo>
                      <a:pt x="207" y="251"/>
                    </a:moveTo>
                    <a:cubicBezTo>
                      <a:pt x="199" y="251"/>
                      <a:pt x="193" y="257"/>
                      <a:pt x="193" y="265"/>
                    </a:cubicBezTo>
                    <a:cubicBezTo>
                      <a:pt x="193" y="272"/>
                      <a:pt x="199" y="279"/>
                      <a:pt x="207" y="279"/>
                    </a:cubicBezTo>
                    <a:cubicBezTo>
                      <a:pt x="215" y="279"/>
                      <a:pt x="221" y="272"/>
                      <a:pt x="221" y="265"/>
                    </a:cubicBezTo>
                    <a:cubicBezTo>
                      <a:pt x="221" y="257"/>
                      <a:pt x="215" y="251"/>
                      <a:pt x="207" y="251"/>
                    </a:cubicBezTo>
                    <a:close/>
                    <a:moveTo>
                      <a:pt x="178" y="57"/>
                    </a:moveTo>
                    <a:cubicBezTo>
                      <a:pt x="178" y="46"/>
                      <a:pt x="169" y="37"/>
                      <a:pt x="159" y="37"/>
                    </a:cubicBezTo>
                    <a:cubicBezTo>
                      <a:pt x="53" y="37"/>
                      <a:pt x="53" y="37"/>
                      <a:pt x="53" y="37"/>
                    </a:cubicBezTo>
                    <a:cubicBezTo>
                      <a:pt x="43" y="37"/>
                      <a:pt x="34" y="46"/>
                      <a:pt x="34" y="57"/>
                    </a:cubicBezTo>
                    <a:cubicBezTo>
                      <a:pt x="34" y="66"/>
                      <a:pt x="34" y="66"/>
                      <a:pt x="34" y="66"/>
                    </a:cubicBezTo>
                    <a:cubicBezTo>
                      <a:pt x="34" y="76"/>
                      <a:pt x="43" y="85"/>
                      <a:pt x="53" y="85"/>
                    </a:cubicBezTo>
                    <a:cubicBezTo>
                      <a:pt x="159" y="85"/>
                      <a:pt x="159" y="85"/>
                      <a:pt x="159" y="85"/>
                    </a:cubicBezTo>
                    <a:cubicBezTo>
                      <a:pt x="169" y="85"/>
                      <a:pt x="178" y="76"/>
                      <a:pt x="178" y="66"/>
                    </a:cubicBezTo>
                    <a:lnTo>
                      <a:pt x="178" y="57"/>
                    </a:lnTo>
                    <a:close/>
                    <a:moveTo>
                      <a:pt x="162" y="66"/>
                    </a:moveTo>
                    <a:cubicBezTo>
                      <a:pt x="162" y="68"/>
                      <a:pt x="160" y="69"/>
                      <a:pt x="159" y="69"/>
                    </a:cubicBezTo>
                    <a:cubicBezTo>
                      <a:pt x="53" y="69"/>
                      <a:pt x="53" y="69"/>
                      <a:pt x="53" y="69"/>
                    </a:cubicBezTo>
                    <a:cubicBezTo>
                      <a:pt x="51" y="69"/>
                      <a:pt x="50" y="68"/>
                      <a:pt x="50" y="66"/>
                    </a:cubicBezTo>
                    <a:cubicBezTo>
                      <a:pt x="50" y="57"/>
                      <a:pt x="50" y="57"/>
                      <a:pt x="50" y="57"/>
                    </a:cubicBezTo>
                    <a:cubicBezTo>
                      <a:pt x="50" y="55"/>
                      <a:pt x="51" y="53"/>
                      <a:pt x="53" y="53"/>
                    </a:cubicBezTo>
                    <a:cubicBezTo>
                      <a:pt x="159" y="53"/>
                      <a:pt x="159" y="53"/>
                      <a:pt x="159" y="53"/>
                    </a:cubicBezTo>
                    <a:cubicBezTo>
                      <a:pt x="160" y="53"/>
                      <a:pt x="162" y="55"/>
                      <a:pt x="162" y="57"/>
                    </a:cubicBezTo>
                    <a:lnTo>
                      <a:pt x="162" y="66"/>
                    </a:lnTo>
                    <a:close/>
                    <a:moveTo>
                      <a:pt x="178" y="125"/>
                    </a:moveTo>
                    <a:cubicBezTo>
                      <a:pt x="178" y="114"/>
                      <a:pt x="169" y="105"/>
                      <a:pt x="159" y="105"/>
                    </a:cubicBezTo>
                    <a:cubicBezTo>
                      <a:pt x="53" y="105"/>
                      <a:pt x="53" y="105"/>
                      <a:pt x="53" y="105"/>
                    </a:cubicBezTo>
                    <a:cubicBezTo>
                      <a:pt x="43" y="105"/>
                      <a:pt x="34" y="114"/>
                      <a:pt x="34" y="125"/>
                    </a:cubicBezTo>
                    <a:cubicBezTo>
                      <a:pt x="34" y="133"/>
                      <a:pt x="34" y="133"/>
                      <a:pt x="34" y="133"/>
                    </a:cubicBezTo>
                    <a:cubicBezTo>
                      <a:pt x="34" y="144"/>
                      <a:pt x="43" y="153"/>
                      <a:pt x="53" y="153"/>
                    </a:cubicBezTo>
                    <a:cubicBezTo>
                      <a:pt x="159" y="153"/>
                      <a:pt x="159" y="153"/>
                      <a:pt x="159" y="153"/>
                    </a:cubicBezTo>
                    <a:cubicBezTo>
                      <a:pt x="169" y="153"/>
                      <a:pt x="178" y="144"/>
                      <a:pt x="178" y="133"/>
                    </a:cubicBezTo>
                    <a:lnTo>
                      <a:pt x="178" y="125"/>
                    </a:lnTo>
                    <a:close/>
                    <a:moveTo>
                      <a:pt x="162" y="133"/>
                    </a:moveTo>
                    <a:cubicBezTo>
                      <a:pt x="162" y="135"/>
                      <a:pt x="160" y="137"/>
                      <a:pt x="159" y="137"/>
                    </a:cubicBezTo>
                    <a:cubicBezTo>
                      <a:pt x="53" y="137"/>
                      <a:pt x="53" y="137"/>
                      <a:pt x="53" y="137"/>
                    </a:cubicBezTo>
                    <a:cubicBezTo>
                      <a:pt x="51" y="137"/>
                      <a:pt x="50" y="135"/>
                      <a:pt x="50" y="133"/>
                    </a:cubicBezTo>
                    <a:cubicBezTo>
                      <a:pt x="50" y="125"/>
                      <a:pt x="50" y="125"/>
                      <a:pt x="50" y="125"/>
                    </a:cubicBezTo>
                    <a:cubicBezTo>
                      <a:pt x="50" y="123"/>
                      <a:pt x="51" y="121"/>
                      <a:pt x="53" y="121"/>
                    </a:cubicBezTo>
                    <a:cubicBezTo>
                      <a:pt x="159" y="121"/>
                      <a:pt x="159" y="121"/>
                      <a:pt x="159" y="121"/>
                    </a:cubicBezTo>
                    <a:cubicBezTo>
                      <a:pt x="160" y="121"/>
                      <a:pt x="162" y="123"/>
                      <a:pt x="162" y="125"/>
                    </a:cubicBezTo>
                    <a:lnTo>
                      <a:pt x="162" y="133"/>
                    </a:lnTo>
                    <a:close/>
                    <a:moveTo>
                      <a:pt x="178" y="260"/>
                    </a:moveTo>
                    <a:cubicBezTo>
                      <a:pt x="178" y="249"/>
                      <a:pt x="169" y="241"/>
                      <a:pt x="159" y="241"/>
                    </a:cubicBezTo>
                    <a:cubicBezTo>
                      <a:pt x="53" y="241"/>
                      <a:pt x="53" y="241"/>
                      <a:pt x="53" y="241"/>
                    </a:cubicBezTo>
                    <a:cubicBezTo>
                      <a:pt x="43" y="241"/>
                      <a:pt x="34" y="249"/>
                      <a:pt x="34" y="260"/>
                    </a:cubicBezTo>
                    <a:cubicBezTo>
                      <a:pt x="34" y="269"/>
                      <a:pt x="34" y="269"/>
                      <a:pt x="34" y="269"/>
                    </a:cubicBezTo>
                    <a:cubicBezTo>
                      <a:pt x="34" y="280"/>
                      <a:pt x="43" y="288"/>
                      <a:pt x="53" y="288"/>
                    </a:cubicBezTo>
                    <a:cubicBezTo>
                      <a:pt x="159" y="288"/>
                      <a:pt x="159" y="288"/>
                      <a:pt x="159" y="288"/>
                    </a:cubicBezTo>
                    <a:cubicBezTo>
                      <a:pt x="169" y="288"/>
                      <a:pt x="178" y="280"/>
                      <a:pt x="178" y="269"/>
                    </a:cubicBezTo>
                    <a:lnTo>
                      <a:pt x="178" y="260"/>
                    </a:lnTo>
                    <a:close/>
                    <a:moveTo>
                      <a:pt x="162" y="269"/>
                    </a:moveTo>
                    <a:cubicBezTo>
                      <a:pt x="162" y="271"/>
                      <a:pt x="160" y="272"/>
                      <a:pt x="159" y="272"/>
                    </a:cubicBezTo>
                    <a:cubicBezTo>
                      <a:pt x="53" y="272"/>
                      <a:pt x="53" y="272"/>
                      <a:pt x="53" y="272"/>
                    </a:cubicBezTo>
                    <a:cubicBezTo>
                      <a:pt x="51" y="272"/>
                      <a:pt x="50" y="271"/>
                      <a:pt x="50" y="269"/>
                    </a:cubicBezTo>
                    <a:cubicBezTo>
                      <a:pt x="50" y="260"/>
                      <a:pt x="50" y="260"/>
                      <a:pt x="50" y="260"/>
                    </a:cubicBezTo>
                    <a:cubicBezTo>
                      <a:pt x="50" y="258"/>
                      <a:pt x="51" y="257"/>
                      <a:pt x="53" y="257"/>
                    </a:cubicBezTo>
                    <a:cubicBezTo>
                      <a:pt x="159" y="257"/>
                      <a:pt x="159" y="257"/>
                      <a:pt x="159" y="257"/>
                    </a:cubicBezTo>
                    <a:cubicBezTo>
                      <a:pt x="160" y="257"/>
                      <a:pt x="162" y="258"/>
                      <a:pt x="162" y="260"/>
                    </a:cubicBezTo>
                    <a:lnTo>
                      <a:pt x="162" y="269"/>
                    </a:lnTo>
                    <a:close/>
                    <a:moveTo>
                      <a:pt x="178" y="192"/>
                    </a:moveTo>
                    <a:cubicBezTo>
                      <a:pt x="178" y="182"/>
                      <a:pt x="169" y="173"/>
                      <a:pt x="159" y="173"/>
                    </a:cubicBezTo>
                    <a:cubicBezTo>
                      <a:pt x="53" y="173"/>
                      <a:pt x="53" y="173"/>
                      <a:pt x="53" y="173"/>
                    </a:cubicBezTo>
                    <a:cubicBezTo>
                      <a:pt x="43" y="173"/>
                      <a:pt x="34" y="182"/>
                      <a:pt x="34" y="192"/>
                    </a:cubicBezTo>
                    <a:cubicBezTo>
                      <a:pt x="34" y="201"/>
                      <a:pt x="34" y="201"/>
                      <a:pt x="34" y="201"/>
                    </a:cubicBezTo>
                    <a:cubicBezTo>
                      <a:pt x="34" y="212"/>
                      <a:pt x="43" y="221"/>
                      <a:pt x="53" y="221"/>
                    </a:cubicBezTo>
                    <a:cubicBezTo>
                      <a:pt x="159" y="221"/>
                      <a:pt x="159" y="221"/>
                      <a:pt x="159" y="221"/>
                    </a:cubicBezTo>
                    <a:cubicBezTo>
                      <a:pt x="169" y="221"/>
                      <a:pt x="178" y="212"/>
                      <a:pt x="178" y="201"/>
                    </a:cubicBezTo>
                    <a:lnTo>
                      <a:pt x="178" y="192"/>
                    </a:lnTo>
                    <a:close/>
                    <a:moveTo>
                      <a:pt x="162" y="201"/>
                    </a:moveTo>
                    <a:cubicBezTo>
                      <a:pt x="162" y="203"/>
                      <a:pt x="160" y="205"/>
                      <a:pt x="159" y="205"/>
                    </a:cubicBezTo>
                    <a:cubicBezTo>
                      <a:pt x="53" y="205"/>
                      <a:pt x="53" y="205"/>
                      <a:pt x="53" y="205"/>
                    </a:cubicBezTo>
                    <a:cubicBezTo>
                      <a:pt x="51" y="205"/>
                      <a:pt x="50" y="203"/>
                      <a:pt x="50" y="201"/>
                    </a:cubicBezTo>
                    <a:cubicBezTo>
                      <a:pt x="50" y="192"/>
                      <a:pt x="50" y="192"/>
                      <a:pt x="50" y="192"/>
                    </a:cubicBezTo>
                    <a:cubicBezTo>
                      <a:pt x="50" y="190"/>
                      <a:pt x="51" y="189"/>
                      <a:pt x="53" y="189"/>
                    </a:cubicBezTo>
                    <a:cubicBezTo>
                      <a:pt x="159" y="189"/>
                      <a:pt x="159" y="189"/>
                      <a:pt x="159" y="189"/>
                    </a:cubicBezTo>
                    <a:cubicBezTo>
                      <a:pt x="160" y="189"/>
                      <a:pt x="162" y="190"/>
                      <a:pt x="162" y="192"/>
                    </a:cubicBezTo>
                    <a:lnTo>
                      <a:pt x="162" y="201"/>
                    </a:lnTo>
                    <a:close/>
                    <a:moveTo>
                      <a:pt x="159" y="309"/>
                    </a:moveTo>
                    <a:cubicBezTo>
                      <a:pt x="53" y="309"/>
                      <a:pt x="53" y="309"/>
                      <a:pt x="53" y="309"/>
                    </a:cubicBezTo>
                    <a:cubicBezTo>
                      <a:pt x="43" y="309"/>
                      <a:pt x="34" y="317"/>
                      <a:pt x="34" y="328"/>
                    </a:cubicBezTo>
                    <a:cubicBezTo>
                      <a:pt x="34" y="337"/>
                      <a:pt x="34" y="337"/>
                      <a:pt x="34" y="337"/>
                    </a:cubicBezTo>
                    <a:cubicBezTo>
                      <a:pt x="34" y="348"/>
                      <a:pt x="43" y="356"/>
                      <a:pt x="53" y="356"/>
                    </a:cubicBezTo>
                    <a:cubicBezTo>
                      <a:pt x="159" y="356"/>
                      <a:pt x="159" y="356"/>
                      <a:pt x="159" y="356"/>
                    </a:cubicBezTo>
                    <a:cubicBezTo>
                      <a:pt x="169" y="356"/>
                      <a:pt x="178" y="348"/>
                      <a:pt x="178" y="337"/>
                    </a:cubicBezTo>
                    <a:cubicBezTo>
                      <a:pt x="178" y="328"/>
                      <a:pt x="178" y="328"/>
                      <a:pt x="178" y="328"/>
                    </a:cubicBezTo>
                    <a:cubicBezTo>
                      <a:pt x="178" y="317"/>
                      <a:pt x="169" y="309"/>
                      <a:pt x="159" y="309"/>
                    </a:cubicBezTo>
                    <a:close/>
                    <a:moveTo>
                      <a:pt x="162" y="337"/>
                    </a:moveTo>
                    <a:cubicBezTo>
                      <a:pt x="162" y="339"/>
                      <a:pt x="160" y="340"/>
                      <a:pt x="159" y="340"/>
                    </a:cubicBezTo>
                    <a:cubicBezTo>
                      <a:pt x="53" y="340"/>
                      <a:pt x="53" y="340"/>
                      <a:pt x="53" y="340"/>
                    </a:cubicBezTo>
                    <a:cubicBezTo>
                      <a:pt x="51" y="340"/>
                      <a:pt x="50" y="339"/>
                      <a:pt x="50" y="337"/>
                    </a:cubicBezTo>
                    <a:cubicBezTo>
                      <a:pt x="50" y="328"/>
                      <a:pt x="50" y="328"/>
                      <a:pt x="50" y="328"/>
                    </a:cubicBezTo>
                    <a:cubicBezTo>
                      <a:pt x="50" y="326"/>
                      <a:pt x="51" y="325"/>
                      <a:pt x="53" y="325"/>
                    </a:cubicBezTo>
                    <a:cubicBezTo>
                      <a:pt x="159" y="325"/>
                      <a:pt x="159" y="325"/>
                      <a:pt x="159" y="325"/>
                    </a:cubicBezTo>
                    <a:cubicBezTo>
                      <a:pt x="160" y="325"/>
                      <a:pt x="162" y="326"/>
                      <a:pt x="162" y="328"/>
                    </a:cubicBezTo>
                    <a:lnTo>
                      <a:pt x="162" y="337"/>
                    </a:lnTo>
                    <a:close/>
                  </a:path>
                </a:pathLst>
              </a:custGeom>
              <a:solidFill>
                <a:srgbClr val="8D92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a:p>
            </p:txBody>
          </p:sp>
          <p:pic>
            <p:nvPicPr>
              <p:cNvPr id="30" name="Picture 29"/>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2688996" y="4631116"/>
                <a:ext cx="464276" cy="673200"/>
              </a:xfrm>
              <a:prstGeom prst="rect">
                <a:avLst/>
              </a:prstGeom>
              <a:ln w="19050" cap="flat" cmpd="sng" algn="ctr">
                <a:solidFill>
                  <a:srgbClr val="FFFFFF"/>
                </a:solidFill>
                <a:prstDash val="solid"/>
                <a:round/>
                <a:headEnd type="none" w="med" len="med"/>
                <a:tailEnd type="none" w="med" len="med"/>
              </a:ln>
            </p:spPr>
          </p:pic>
        </p:grpSp>
        <p:sp>
          <p:nvSpPr>
            <p:cNvPr id="27" name="Text Box 22"/>
            <p:cNvSpPr txBox="1">
              <a:spLocks noChangeArrowheads="1"/>
            </p:cNvSpPr>
            <p:nvPr/>
          </p:nvSpPr>
          <p:spPr bwMode="auto">
            <a:xfrm>
              <a:off x="6652316" y="6063855"/>
              <a:ext cx="1188000" cy="3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72000" tIns="72000" rIns="72000" bIns="72000" anchor="ctr">
              <a:noAutofit/>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lnSpc>
                  <a:spcPct val="90000"/>
                </a:lnSpc>
                <a:spcBef>
                  <a:spcPct val="0"/>
                </a:spcBef>
              </a:pPr>
              <a:r>
                <a:rPr lang="en-US" sz="1000" dirty="0">
                  <a:solidFill>
                    <a:srgbClr val="58585A"/>
                  </a:solidFill>
                  <a:latin typeface="+mn-lt"/>
                  <a:cs typeface="Arial" pitchFamily="34" charset="0"/>
                </a:rPr>
                <a:t>Storage Cluster</a:t>
              </a:r>
            </a:p>
            <a:p>
              <a:pPr algn="ctr" eaLnBrk="1" hangingPunct="1">
                <a:lnSpc>
                  <a:spcPct val="90000"/>
                </a:lnSpc>
                <a:spcBef>
                  <a:spcPct val="0"/>
                </a:spcBef>
              </a:pPr>
              <a:r>
                <a:rPr lang="en-US" sz="1000" dirty="0">
                  <a:solidFill>
                    <a:srgbClr val="58585A"/>
                  </a:solidFill>
                  <a:latin typeface="+mn-lt"/>
                  <a:cs typeface="Arial" pitchFamily="34" charset="0"/>
                </a:rPr>
                <a:t>&amp; Processing Grid</a:t>
              </a:r>
            </a:p>
          </p:txBody>
        </p:sp>
      </p:grpSp>
      <p:sp>
        <p:nvSpPr>
          <p:cNvPr id="14" name="AutoShape 2"/>
          <p:cNvSpPr>
            <a:spLocks noChangeArrowheads="1"/>
          </p:cNvSpPr>
          <p:nvPr/>
        </p:nvSpPr>
        <p:spPr bwMode="auto">
          <a:xfrm rot="5400000">
            <a:off x="6018506" y="582656"/>
            <a:ext cx="119133" cy="6125277"/>
          </a:xfrm>
          <a:prstGeom prst="can">
            <a:avLst>
              <a:gd name="adj" fmla="val 101876"/>
            </a:avLst>
          </a:prstGeom>
          <a:solidFill>
            <a:schemeClr val="bg1"/>
          </a:solidFill>
          <a:ln w="19050" cap="rnd" cmpd="sng" algn="ctr">
            <a:solidFill>
              <a:srgbClr val="B1B3B4"/>
            </a:solidFill>
            <a:prstDash val="sysDot"/>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wrap="square" lIns="36000" tIns="36000" rIns="36000" bIns="36000"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a:spcBef>
                <a:spcPct val="0"/>
              </a:spcBef>
            </a:pPr>
            <a:endParaRPr lang="en-US" sz="1000" dirty="0">
              <a:solidFill>
                <a:srgbClr val="58585A"/>
              </a:solidFill>
              <a:latin typeface="+mn-lt"/>
              <a:cs typeface="Arial" pitchFamily="34" charset="0"/>
            </a:endParaRPr>
          </a:p>
        </p:txBody>
      </p:sp>
      <p:sp>
        <p:nvSpPr>
          <p:cNvPr id="15" name="Freeform 14"/>
          <p:cNvSpPr>
            <a:spLocks noChangeAspect="1" noEditPoints="1"/>
          </p:cNvSpPr>
          <p:nvPr/>
        </p:nvSpPr>
        <p:spPr bwMode="auto">
          <a:xfrm rot="5400000">
            <a:off x="3861437" y="3183259"/>
            <a:ext cx="406459" cy="240649"/>
          </a:xfrm>
          <a:custGeom>
            <a:avLst/>
            <a:gdLst>
              <a:gd name="T0" fmla="*/ 2147483647 w 384"/>
              <a:gd name="T1" fmla="*/ 2147483647 h 227"/>
              <a:gd name="T2" fmla="*/ 2147483647 w 384"/>
              <a:gd name="T3" fmla="*/ 2147483647 h 227"/>
              <a:gd name="T4" fmla="*/ 2147483647 w 384"/>
              <a:gd name="T5" fmla="*/ 2147483647 h 227"/>
              <a:gd name="T6" fmla="*/ 2147483647 w 384"/>
              <a:gd name="T7" fmla="*/ 2147483647 h 227"/>
              <a:gd name="T8" fmla="*/ 2147483647 w 384"/>
              <a:gd name="T9" fmla="*/ 2147483647 h 227"/>
              <a:gd name="T10" fmla="*/ 2147483647 w 384"/>
              <a:gd name="T11" fmla="*/ 2147483647 h 227"/>
              <a:gd name="T12" fmla="*/ 2147483647 w 384"/>
              <a:gd name="T13" fmla="*/ 2147483647 h 227"/>
              <a:gd name="T14" fmla="*/ 2147483647 w 384"/>
              <a:gd name="T15" fmla="*/ 2147483647 h 227"/>
              <a:gd name="T16" fmla="*/ 2147483647 w 384"/>
              <a:gd name="T17" fmla="*/ 2147483647 h 227"/>
              <a:gd name="T18" fmla="*/ 2147483647 w 384"/>
              <a:gd name="T19" fmla="*/ 2147483647 h 227"/>
              <a:gd name="T20" fmla="*/ 2147483647 w 384"/>
              <a:gd name="T21" fmla="*/ 2147483647 h 227"/>
              <a:gd name="T22" fmla="*/ 2147483647 w 384"/>
              <a:gd name="T23" fmla="*/ 2147483647 h 227"/>
              <a:gd name="T24" fmla="*/ 2147483647 w 384"/>
              <a:gd name="T25" fmla="*/ 2147483647 h 227"/>
              <a:gd name="T26" fmla="*/ 2147483647 w 384"/>
              <a:gd name="T27" fmla="*/ 2147483647 h 227"/>
              <a:gd name="T28" fmla="*/ 2147483647 w 384"/>
              <a:gd name="T29" fmla="*/ 2147483647 h 227"/>
              <a:gd name="T30" fmla="*/ 2147483647 w 384"/>
              <a:gd name="T31" fmla="*/ 2147483647 h 227"/>
              <a:gd name="T32" fmla="*/ 2147483647 w 384"/>
              <a:gd name="T33" fmla="*/ 2147483647 h 227"/>
              <a:gd name="T34" fmla="*/ 2147483647 w 384"/>
              <a:gd name="T35" fmla="*/ 2147483647 h 227"/>
              <a:gd name="T36" fmla="*/ 2147483647 w 384"/>
              <a:gd name="T37" fmla="*/ 2147483647 h 227"/>
              <a:gd name="T38" fmla="*/ 2147483647 w 384"/>
              <a:gd name="T39" fmla="*/ 2147483647 h 227"/>
              <a:gd name="T40" fmla="*/ 2147483647 w 384"/>
              <a:gd name="T41" fmla="*/ 2147483647 h 227"/>
              <a:gd name="T42" fmla="*/ 2147483647 w 384"/>
              <a:gd name="T43" fmla="*/ 2147483647 h 227"/>
              <a:gd name="T44" fmla="*/ 2147483647 w 384"/>
              <a:gd name="T45" fmla="*/ 2147483647 h 227"/>
              <a:gd name="T46" fmla="*/ 2147483647 w 384"/>
              <a:gd name="T47" fmla="*/ 2147483647 h 227"/>
              <a:gd name="T48" fmla="*/ 2147483647 w 384"/>
              <a:gd name="T49" fmla="*/ 2147483647 h 227"/>
              <a:gd name="T50" fmla="*/ 2147483647 w 384"/>
              <a:gd name="T51" fmla="*/ 2147483647 h 227"/>
              <a:gd name="T52" fmla="*/ 2147483647 w 384"/>
              <a:gd name="T53" fmla="*/ 2147483647 h 227"/>
              <a:gd name="T54" fmla="*/ 2147483647 w 384"/>
              <a:gd name="T55" fmla="*/ 2147483647 h 227"/>
              <a:gd name="T56" fmla="*/ 2147483647 w 384"/>
              <a:gd name="T57" fmla="*/ 2147483647 h 227"/>
              <a:gd name="T58" fmla="*/ 2147483647 w 384"/>
              <a:gd name="T59" fmla="*/ 2147483647 h 227"/>
              <a:gd name="T60" fmla="*/ 2147483647 w 384"/>
              <a:gd name="T61" fmla="*/ 2147483647 h 227"/>
              <a:gd name="T62" fmla="*/ 0 w 384"/>
              <a:gd name="T63" fmla="*/ 2147483647 h 227"/>
              <a:gd name="T64" fmla="*/ 2147483647 w 384"/>
              <a:gd name="T65" fmla="*/ 2147483647 h 227"/>
              <a:gd name="T66" fmla="*/ 2147483647 w 384"/>
              <a:gd name="T67" fmla="*/ 2147483647 h 227"/>
              <a:gd name="T68" fmla="*/ 2147483647 w 384"/>
              <a:gd name="T69" fmla="*/ 2147483647 h 227"/>
              <a:gd name="T70" fmla="*/ 2147483647 w 384"/>
              <a:gd name="T71" fmla="*/ 2147483647 h 227"/>
              <a:gd name="T72" fmla="*/ 2147483647 w 384"/>
              <a:gd name="T73" fmla="*/ 2147483647 h 227"/>
              <a:gd name="T74" fmla="*/ 2147483647 w 384"/>
              <a:gd name="T75" fmla="*/ 2147483647 h 227"/>
              <a:gd name="T76" fmla="*/ 2147483647 w 384"/>
              <a:gd name="T77" fmla="*/ 2147483647 h 227"/>
              <a:gd name="T78" fmla="*/ 2147483647 w 384"/>
              <a:gd name="T79" fmla="*/ 2147483647 h 2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4"/>
              <a:gd name="T121" fmla="*/ 0 h 227"/>
              <a:gd name="T122" fmla="*/ 384 w 384"/>
              <a:gd name="T123" fmla="*/ 227 h 2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4" h="227">
                <a:moveTo>
                  <a:pt x="100" y="41"/>
                </a:moveTo>
                <a:cubicBezTo>
                  <a:pt x="114" y="30"/>
                  <a:pt x="125" y="22"/>
                  <a:pt x="126" y="20"/>
                </a:cubicBezTo>
                <a:cubicBezTo>
                  <a:pt x="130" y="18"/>
                  <a:pt x="134" y="16"/>
                  <a:pt x="135" y="17"/>
                </a:cubicBezTo>
                <a:cubicBezTo>
                  <a:pt x="136" y="17"/>
                  <a:pt x="136" y="17"/>
                  <a:pt x="137" y="17"/>
                </a:cubicBezTo>
                <a:cubicBezTo>
                  <a:pt x="137" y="18"/>
                  <a:pt x="139" y="22"/>
                  <a:pt x="139" y="27"/>
                </a:cubicBezTo>
                <a:cubicBezTo>
                  <a:pt x="139" y="31"/>
                  <a:pt x="139" y="37"/>
                  <a:pt x="139" y="43"/>
                </a:cubicBezTo>
                <a:cubicBezTo>
                  <a:pt x="139" y="48"/>
                  <a:pt x="142" y="51"/>
                  <a:pt x="147" y="51"/>
                </a:cubicBezTo>
                <a:cubicBezTo>
                  <a:pt x="237" y="51"/>
                  <a:pt x="237" y="51"/>
                  <a:pt x="237" y="51"/>
                </a:cubicBezTo>
                <a:cubicBezTo>
                  <a:pt x="242" y="51"/>
                  <a:pt x="245" y="48"/>
                  <a:pt x="245" y="43"/>
                </a:cubicBezTo>
                <a:cubicBezTo>
                  <a:pt x="245" y="37"/>
                  <a:pt x="245" y="31"/>
                  <a:pt x="245" y="27"/>
                </a:cubicBezTo>
                <a:cubicBezTo>
                  <a:pt x="245" y="22"/>
                  <a:pt x="247" y="18"/>
                  <a:pt x="247" y="17"/>
                </a:cubicBezTo>
                <a:cubicBezTo>
                  <a:pt x="248" y="17"/>
                  <a:pt x="248" y="17"/>
                  <a:pt x="249" y="17"/>
                </a:cubicBezTo>
                <a:cubicBezTo>
                  <a:pt x="250" y="16"/>
                  <a:pt x="254" y="18"/>
                  <a:pt x="258" y="20"/>
                </a:cubicBezTo>
                <a:cubicBezTo>
                  <a:pt x="259" y="22"/>
                  <a:pt x="270" y="30"/>
                  <a:pt x="284" y="41"/>
                </a:cubicBezTo>
                <a:cubicBezTo>
                  <a:pt x="287" y="44"/>
                  <a:pt x="292" y="43"/>
                  <a:pt x="295" y="40"/>
                </a:cubicBezTo>
                <a:cubicBezTo>
                  <a:pt x="298" y="36"/>
                  <a:pt x="297" y="31"/>
                  <a:pt x="294" y="28"/>
                </a:cubicBezTo>
                <a:cubicBezTo>
                  <a:pt x="294" y="28"/>
                  <a:pt x="294" y="28"/>
                  <a:pt x="294" y="28"/>
                </a:cubicBezTo>
                <a:cubicBezTo>
                  <a:pt x="286" y="22"/>
                  <a:pt x="280" y="17"/>
                  <a:pt x="275" y="14"/>
                </a:cubicBezTo>
                <a:cubicBezTo>
                  <a:pt x="273" y="12"/>
                  <a:pt x="271" y="10"/>
                  <a:pt x="270" y="9"/>
                </a:cubicBezTo>
                <a:cubicBezTo>
                  <a:pt x="269" y="9"/>
                  <a:pt x="268" y="8"/>
                  <a:pt x="268" y="8"/>
                </a:cubicBezTo>
                <a:cubicBezTo>
                  <a:pt x="268" y="8"/>
                  <a:pt x="268" y="8"/>
                  <a:pt x="267" y="7"/>
                </a:cubicBezTo>
                <a:cubicBezTo>
                  <a:pt x="261" y="3"/>
                  <a:pt x="255" y="1"/>
                  <a:pt x="249" y="1"/>
                </a:cubicBezTo>
                <a:cubicBezTo>
                  <a:pt x="243" y="0"/>
                  <a:pt x="237" y="3"/>
                  <a:pt x="234" y="9"/>
                </a:cubicBezTo>
                <a:cubicBezTo>
                  <a:pt x="231" y="14"/>
                  <a:pt x="229" y="20"/>
                  <a:pt x="229" y="27"/>
                </a:cubicBezTo>
                <a:cubicBezTo>
                  <a:pt x="229" y="29"/>
                  <a:pt x="229" y="32"/>
                  <a:pt x="229" y="35"/>
                </a:cubicBezTo>
                <a:cubicBezTo>
                  <a:pt x="155" y="35"/>
                  <a:pt x="155" y="35"/>
                  <a:pt x="155" y="35"/>
                </a:cubicBezTo>
                <a:cubicBezTo>
                  <a:pt x="155" y="32"/>
                  <a:pt x="155" y="29"/>
                  <a:pt x="155" y="27"/>
                </a:cubicBezTo>
                <a:cubicBezTo>
                  <a:pt x="155" y="20"/>
                  <a:pt x="153" y="14"/>
                  <a:pt x="150" y="9"/>
                </a:cubicBezTo>
                <a:cubicBezTo>
                  <a:pt x="147" y="3"/>
                  <a:pt x="141" y="0"/>
                  <a:pt x="135" y="1"/>
                </a:cubicBezTo>
                <a:cubicBezTo>
                  <a:pt x="129" y="1"/>
                  <a:pt x="123" y="3"/>
                  <a:pt x="117" y="7"/>
                </a:cubicBezTo>
                <a:cubicBezTo>
                  <a:pt x="116" y="8"/>
                  <a:pt x="116" y="8"/>
                  <a:pt x="116" y="8"/>
                </a:cubicBezTo>
                <a:cubicBezTo>
                  <a:pt x="116" y="8"/>
                  <a:pt x="115" y="9"/>
                  <a:pt x="114" y="9"/>
                </a:cubicBezTo>
                <a:cubicBezTo>
                  <a:pt x="113" y="10"/>
                  <a:pt x="111" y="12"/>
                  <a:pt x="109" y="14"/>
                </a:cubicBezTo>
                <a:cubicBezTo>
                  <a:pt x="104" y="17"/>
                  <a:pt x="98" y="22"/>
                  <a:pt x="90" y="28"/>
                </a:cubicBezTo>
                <a:cubicBezTo>
                  <a:pt x="90" y="28"/>
                  <a:pt x="90" y="28"/>
                  <a:pt x="90" y="28"/>
                </a:cubicBezTo>
                <a:cubicBezTo>
                  <a:pt x="87" y="31"/>
                  <a:pt x="86" y="36"/>
                  <a:pt x="89" y="40"/>
                </a:cubicBezTo>
                <a:cubicBezTo>
                  <a:pt x="92" y="43"/>
                  <a:pt x="97" y="44"/>
                  <a:pt x="100" y="41"/>
                </a:cubicBezTo>
                <a:close/>
                <a:moveTo>
                  <a:pt x="372" y="91"/>
                </a:moveTo>
                <a:cubicBezTo>
                  <a:pt x="371" y="89"/>
                  <a:pt x="342" y="67"/>
                  <a:pt x="316" y="46"/>
                </a:cubicBezTo>
                <a:cubicBezTo>
                  <a:pt x="312" y="43"/>
                  <a:pt x="307" y="44"/>
                  <a:pt x="304" y="47"/>
                </a:cubicBezTo>
                <a:cubicBezTo>
                  <a:pt x="302" y="50"/>
                  <a:pt x="302" y="56"/>
                  <a:pt x="306" y="58"/>
                </a:cubicBezTo>
                <a:cubicBezTo>
                  <a:pt x="332" y="79"/>
                  <a:pt x="361" y="102"/>
                  <a:pt x="362" y="103"/>
                </a:cubicBezTo>
                <a:cubicBezTo>
                  <a:pt x="367" y="107"/>
                  <a:pt x="368" y="109"/>
                  <a:pt x="368" y="114"/>
                </a:cubicBezTo>
                <a:cubicBezTo>
                  <a:pt x="368" y="118"/>
                  <a:pt x="367" y="120"/>
                  <a:pt x="362" y="124"/>
                </a:cubicBezTo>
                <a:cubicBezTo>
                  <a:pt x="351" y="133"/>
                  <a:pt x="270" y="197"/>
                  <a:pt x="258" y="207"/>
                </a:cubicBezTo>
                <a:cubicBezTo>
                  <a:pt x="254" y="210"/>
                  <a:pt x="251" y="211"/>
                  <a:pt x="250" y="211"/>
                </a:cubicBezTo>
                <a:cubicBezTo>
                  <a:pt x="248" y="211"/>
                  <a:pt x="248" y="211"/>
                  <a:pt x="247" y="209"/>
                </a:cubicBezTo>
                <a:cubicBezTo>
                  <a:pt x="247" y="208"/>
                  <a:pt x="245" y="205"/>
                  <a:pt x="245" y="200"/>
                </a:cubicBezTo>
                <a:cubicBezTo>
                  <a:pt x="245" y="196"/>
                  <a:pt x="245" y="190"/>
                  <a:pt x="245" y="183"/>
                </a:cubicBezTo>
                <a:cubicBezTo>
                  <a:pt x="245" y="179"/>
                  <a:pt x="242" y="175"/>
                  <a:pt x="237" y="175"/>
                </a:cubicBezTo>
                <a:cubicBezTo>
                  <a:pt x="147" y="175"/>
                  <a:pt x="147" y="175"/>
                  <a:pt x="147" y="175"/>
                </a:cubicBezTo>
                <a:cubicBezTo>
                  <a:pt x="142" y="175"/>
                  <a:pt x="139" y="179"/>
                  <a:pt x="139" y="183"/>
                </a:cubicBezTo>
                <a:cubicBezTo>
                  <a:pt x="139" y="190"/>
                  <a:pt x="139" y="196"/>
                  <a:pt x="139" y="200"/>
                </a:cubicBezTo>
                <a:cubicBezTo>
                  <a:pt x="139" y="205"/>
                  <a:pt x="137" y="208"/>
                  <a:pt x="137" y="209"/>
                </a:cubicBezTo>
                <a:cubicBezTo>
                  <a:pt x="136" y="211"/>
                  <a:pt x="136" y="211"/>
                  <a:pt x="134" y="211"/>
                </a:cubicBezTo>
                <a:cubicBezTo>
                  <a:pt x="133" y="211"/>
                  <a:pt x="130" y="210"/>
                  <a:pt x="126" y="207"/>
                </a:cubicBezTo>
                <a:cubicBezTo>
                  <a:pt x="114" y="197"/>
                  <a:pt x="33" y="133"/>
                  <a:pt x="22" y="124"/>
                </a:cubicBezTo>
                <a:cubicBezTo>
                  <a:pt x="17" y="120"/>
                  <a:pt x="16" y="118"/>
                  <a:pt x="16" y="114"/>
                </a:cubicBezTo>
                <a:cubicBezTo>
                  <a:pt x="16" y="109"/>
                  <a:pt x="17" y="107"/>
                  <a:pt x="22" y="103"/>
                </a:cubicBezTo>
                <a:cubicBezTo>
                  <a:pt x="23" y="102"/>
                  <a:pt x="52" y="79"/>
                  <a:pt x="78" y="58"/>
                </a:cubicBezTo>
                <a:cubicBezTo>
                  <a:pt x="82" y="56"/>
                  <a:pt x="82" y="50"/>
                  <a:pt x="80" y="47"/>
                </a:cubicBezTo>
                <a:cubicBezTo>
                  <a:pt x="77" y="44"/>
                  <a:pt x="72" y="43"/>
                  <a:pt x="68" y="46"/>
                </a:cubicBezTo>
                <a:cubicBezTo>
                  <a:pt x="42" y="67"/>
                  <a:pt x="13" y="89"/>
                  <a:pt x="12" y="91"/>
                </a:cubicBezTo>
                <a:cubicBezTo>
                  <a:pt x="5" y="96"/>
                  <a:pt x="0" y="104"/>
                  <a:pt x="0" y="114"/>
                </a:cubicBezTo>
                <a:cubicBezTo>
                  <a:pt x="0" y="123"/>
                  <a:pt x="5" y="131"/>
                  <a:pt x="12" y="136"/>
                </a:cubicBezTo>
                <a:cubicBezTo>
                  <a:pt x="23" y="146"/>
                  <a:pt x="104" y="210"/>
                  <a:pt x="116" y="219"/>
                </a:cubicBezTo>
                <a:cubicBezTo>
                  <a:pt x="122" y="224"/>
                  <a:pt x="128" y="227"/>
                  <a:pt x="134" y="227"/>
                </a:cubicBezTo>
                <a:cubicBezTo>
                  <a:pt x="134" y="227"/>
                  <a:pt x="135" y="227"/>
                  <a:pt x="135" y="227"/>
                </a:cubicBezTo>
                <a:cubicBezTo>
                  <a:pt x="140" y="227"/>
                  <a:pt x="146" y="224"/>
                  <a:pt x="150" y="219"/>
                </a:cubicBezTo>
                <a:cubicBezTo>
                  <a:pt x="153" y="214"/>
                  <a:pt x="155" y="208"/>
                  <a:pt x="155" y="200"/>
                </a:cubicBezTo>
                <a:cubicBezTo>
                  <a:pt x="155" y="198"/>
                  <a:pt x="155" y="195"/>
                  <a:pt x="155" y="191"/>
                </a:cubicBezTo>
                <a:cubicBezTo>
                  <a:pt x="229" y="191"/>
                  <a:pt x="229" y="191"/>
                  <a:pt x="229" y="191"/>
                </a:cubicBezTo>
                <a:cubicBezTo>
                  <a:pt x="229" y="195"/>
                  <a:pt x="229" y="198"/>
                  <a:pt x="229" y="200"/>
                </a:cubicBezTo>
                <a:cubicBezTo>
                  <a:pt x="229" y="208"/>
                  <a:pt x="231" y="214"/>
                  <a:pt x="234" y="219"/>
                </a:cubicBezTo>
                <a:cubicBezTo>
                  <a:pt x="238" y="224"/>
                  <a:pt x="244" y="227"/>
                  <a:pt x="249" y="227"/>
                </a:cubicBezTo>
                <a:cubicBezTo>
                  <a:pt x="249" y="227"/>
                  <a:pt x="250" y="227"/>
                  <a:pt x="250" y="227"/>
                </a:cubicBezTo>
                <a:cubicBezTo>
                  <a:pt x="256" y="227"/>
                  <a:pt x="262" y="224"/>
                  <a:pt x="268" y="219"/>
                </a:cubicBezTo>
                <a:cubicBezTo>
                  <a:pt x="280" y="210"/>
                  <a:pt x="361" y="146"/>
                  <a:pt x="372" y="136"/>
                </a:cubicBezTo>
                <a:cubicBezTo>
                  <a:pt x="379" y="131"/>
                  <a:pt x="384" y="123"/>
                  <a:pt x="384" y="114"/>
                </a:cubicBezTo>
                <a:cubicBezTo>
                  <a:pt x="384" y="104"/>
                  <a:pt x="379" y="96"/>
                  <a:pt x="372" y="91"/>
                </a:cubicBezTo>
                <a:close/>
              </a:path>
            </a:pathLst>
          </a:custGeom>
          <a:solidFill>
            <a:srgbClr val="2E4275"/>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spcBef>
                <a:spcPct val="50000"/>
              </a:spcBef>
              <a:buClrTx/>
              <a:buFontTx/>
              <a:buNone/>
            </a:pPr>
            <a:endParaRPr lang="en-US" altLang="sv-SE" sz="2000" dirty="0">
              <a:ea typeface="MS PGothic" pitchFamily="34" charset="-128"/>
            </a:endParaRPr>
          </a:p>
        </p:txBody>
      </p:sp>
      <p:sp>
        <p:nvSpPr>
          <p:cNvPr id="16" name="Freeform 15"/>
          <p:cNvSpPr>
            <a:spLocks noChangeAspect="1" noEditPoints="1"/>
          </p:cNvSpPr>
          <p:nvPr/>
        </p:nvSpPr>
        <p:spPr bwMode="auto">
          <a:xfrm rot="5400000">
            <a:off x="5108883" y="3183259"/>
            <a:ext cx="406459" cy="240649"/>
          </a:xfrm>
          <a:custGeom>
            <a:avLst/>
            <a:gdLst>
              <a:gd name="T0" fmla="*/ 2147483647 w 384"/>
              <a:gd name="T1" fmla="*/ 2147483647 h 227"/>
              <a:gd name="T2" fmla="*/ 2147483647 w 384"/>
              <a:gd name="T3" fmla="*/ 2147483647 h 227"/>
              <a:gd name="T4" fmla="*/ 2147483647 w 384"/>
              <a:gd name="T5" fmla="*/ 2147483647 h 227"/>
              <a:gd name="T6" fmla="*/ 2147483647 w 384"/>
              <a:gd name="T7" fmla="*/ 2147483647 h 227"/>
              <a:gd name="T8" fmla="*/ 2147483647 w 384"/>
              <a:gd name="T9" fmla="*/ 2147483647 h 227"/>
              <a:gd name="T10" fmla="*/ 2147483647 w 384"/>
              <a:gd name="T11" fmla="*/ 2147483647 h 227"/>
              <a:gd name="T12" fmla="*/ 2147483647 w 384"/>
              <a:gd name="T13" fmla="*/ 2147483647 h 227"/>
              <a:gd name="T14" fmla="*/ 2147483647 w 384"/>
              <a:gd name="T15" fmla="*/ 2147483647 h 227"/>
              <a:gd name="T16" fmla="*/ 2147483647 w 384"/>
              <a:gd name="T17" fmla="*/ 2147483647 h 227"/>
              <a:gd name="T18" fmla="*/ 2147483647 w 384"/>
              <a:gd name="T19" fmla="*/ 2147483647 h 227"/>
              <a:gd name="T20" fmla="*/ 2147483647 w 384"/>
              <a:gd name="T21" fmla="*/ 2147483647 h 227"/>
              <a:gd name="T22" fmla="*/ 2147483647 w 384"/>
              <a:gd name="T23" fmla="*/ 2147483647 h 227"/>
              <a:gd name="T24" fmla="*/ 2147483647 w 384"/>
              <a:gd name="T25" fmla="*/ 2147483647 h 227"/>
              <a:gd name="T26" fmla="*/ 2147483647 w 384"/>
              <a:gd name="T27" fmla="*/ 2147483647 h 227"/>
              <a:gd name="T28" fmla="*/ 2147483647 w 384"/>
              <a:gd name="T29" fmla="*/ 2147483647 h 227"/>
              <a:gd name="T30" fmla="*/ 2147483647 w 384"/>
              <a:gd name="T31" fmla="*/ 2147483647 h 227"/>
              <a:gd name="T32" fmla="*/ 2147483647 w 384"/>
              <a:gd name="T33" fmla="*/ 2147483647 h 227"/>
              <a:gd name="T34" fmla="*/ 2147483647 w 384"/>
              <a:gd name="T35" fmla="*/ 2147483647 h 227"/>
              <a:gd name="T36" fmla="*/ 2147483647 w 384"/>
              <a:gd name="T37" fmla="*/ 2147483647 h 227"/>
              <a:gd name="T38" fmla="*/ 2147483647 w 384"/>
              <a:gd name="T39" fmla="*/ 2147483647 h 227"/>
              <a:gd name="T40" fmla="*/ 2147483647 w 384"/>
              <a:gd name="T41" fmla="*/ 2147483647 h 227"/>
              <a:gd name="T42" fmla="*/ 2147483647 w 384"/>
              <a:gd name="T43" fmla="*/ 2147483647 h 227"/>
              <a:gd name="T44" fmla="*/ 2147483647 w 384"/>
              <a:gd name="T45" fmla="*/ 2147483647 h 227"/>
              <a:gd name="T46" fmla="*/ 2147483647 w 384"/>
              <a:gd name="T47" fmla="*/ 2147483647 h 227"/>
              <a:gd name="T48" fmla="*/ 2147483647 w 384"/>
              <a:gd name="T49" fmla="*/ 2147483647 h 227"/>
              <a:gd name="T50" fmla="*/ 2147483647 w 384"/>
              <a:gd name="T51" fmla="*/ 2147483647 h 227"/>
              <a:gd name="T52" fmla="*/ 2147483647 w 384"/>
              <a:gd name="T53" fmla="*/ 2147483647 h 227"/>
              <a:gd name="T54" fmla="*/ 2147483647 w 384"/>
              <a:gd name="T55" fmla="*/ 2147483647 h 227"/>
              <a:gd name="T56" fmla="*/ 2147483647 w 384"/>
              <a:gd name="T57" fmla="*/ 2147483647 h 227"/>
              <a:gd name="T58" fmla="*/ 2147483647 w 384"/>
              <a:gd name="T59" fmla="*/ 2147483647 h 227"/>
              <a:gd name="T60" fmla="*/ 2147483647 w 384"/>
              <a:gd name="T61" fmla="*/ 2147483647 h 227"/>
              <a:gd name="T62" fmla="*/ 0 w 384"/>
              <a:gd name="T63" fmla="*/ 2147483647 h 227"/>
              <a:gd name="T64" fmla="*/ 2147483647 w 384"/>
              <a:gd name="T65" fmla="*/ 2147483647 h 227"/>
              <a:gd name="T66" fmla="*/ 2147483647 w 384"/>
              <a:gd name="T67" fmla="*/ 2147483647 h 227"/>
              <a:gd name="T68" fmla="*/ 2147483647 w 384"/>
              <a:gd name="T69" fmla="*/ 2147483647 h 227"/>
              <a:gd name="T70" fmla="*/ 2147483647 w 384"/>
              <a:gd name="T71" fmla="*/ 2147483647 h 227"/>
              <a:gd name="T72" fmla="*/ 2147483647 w 384"/>
              <a:gd name="T73" fmla="*/ 2147483647 h 227"/>
              <a:gd name="T74" fmla="*/ 2147483647 w 384"/>
              <a:gd name="T75" fmla="*/ 2147483647 h 227"/>
              <a:gd name="T76" fmla="*/ 2147483647 w 384"/>
              <a:gd name="T77" fmla="*/ 2147483647 h 227"/>
              <a:gd name="T78" fmla="*/ 2147483647 w 384"/>
              <a:gd name="T79" fmla="*/ 2147483647 h 2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4"/>
              <a:gd name="T121" fmla="*/ 0 h 227"/>
              <a:gd name="T122" fmla="*/ 384 w 384"/>
              <a:gd name="T123" fmla="*/ 227 h 2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4" h="227">
                <a:moveTo>
                  <a:pt x="100" y="41"/>
                </a:moveTo>
                <a:cubicBezTo>
                  <a:pt x="114" y="30"/>
                  <a:pt x="125" y="22"/>
                  <a:pt x="126" y="20"/>
                </a:cubicBezTo>
                <a:cubicBezTo>
                  <a:pt x="130" y="18"/>
                  <a:pt x="134" y="16"/>
                  <a:pt x="135" y="17"/>
                </a:cubicBezTo>
                <a:cubicBezTo>
                  <a:pt x="136" y="17"/>
                  <a:pt x="136" y="17"/>
                  <a:pt x="137" y="17"/>
                </a:cubicBezTo>
                <a:cubicBezTo>
                  <a:pt x="137" y="18"/>
                  <a:pt x="139" y="22"/>
                  <a:pt x="139" y="27"/>
                </a:cubicBezTo>
                <a:cubicBezTo>
                  <a:pt x="139" y="31"/>
                  <a:pt x="139" y="37"/>
                  <a:pt x="139" y="43"/>
                </a:cubicBezTo>
                <a:cubicBezTo>
                  <a:pt x="139" y="48"/>
                  <a:pt x="142" y="51"/>
                  <a:pt x="147" y="51"/>
                </a:cubicBezTo>
                <a:cubicBezTo>
                  <a:pt x="237" y="51"/>
                  <a:pt x="237" y="51"/>
                  <a:pt x="237" y="51"/>
                </a:cubicBezTo>
                <a:cubicBezTo>
                  <a:pt x="242" y="51"/>
                  <a:pt x="245" y="48"/>
                  <a:pt x="245" y="43"/>
                </a:cubicBezTo>
                <a:cubicBezTo>
                  <a:pt x="245" y="37"/>
                  <a:pt x="245" y="31"/>
                  <a:pt x="245" y="27"/>
                </a:cubicBezTo>
                <a:cubicBezTo>
                  <a:pt x="245" y="22"/>
                  <a:pt x="247" y="18"/>
                  <a:pt x="247" y="17"/>
                </a:cubicBezTo>
                <a:cubicBezTo>
                  <a:pt x="248" y="17"/>
                  <a:pt x="248" y="17"/>
                  <a:pt x="249" y="17"/>
                </a:cubicBezTo>
                <a:cubicBezTo>
                  <a:pt x="250" y="16"/>
                  <a:pt x="254" y="18"/>
                  <a:pt x="258" y="20"/>
                </a:cubicBezTo>
                <a:cubicBezTo>
                  <a:pt x="259" y="22"/>
                  <a:pt x="270" y="30"/>
                  <a:pt x="284" y="41"/>
                </a:cubicBezTo>
                <a:cubicBezTo>
                  <a:pt x="287" y="44"/>
                  <a:pt x="292" y="43"/>
                  <a:pt x="295" y="40"/>
                </a:cubicBezTo>
                <a:cubicBezTo>
                  <a:pt x="298" y="36"/>
                  <a:pt x="297" y="31"/>
                  <a:pt x="294" y="28"/>
                </a:cubicBezTo>
                <a:cubicBezTo>
                  <a:pt x="294" y="28"/>
                  <a:pt x="294" y="28"/>
                  <a:pt x="294" y="28"/>
                </a:cubicBezTo>
                <a:cubicBezTo>
                  <a:pt x="286" y="22"/>
                  <a:pt x="280" y="17"/>
                  <a:pt x="275" y="14"/>
                </a:cubicBezTo>
                <a:cubicBezTo>
                  <a:pt x="273" y="12"/>
                  <a:pt x="271" y="10"/>
                  <a:pt x="270" y="9"/>
                </a:cubicBezTo>
                <a:cubicBezTo>
                  <a:pt x="269" y="9"/>
                  <a:pt x="268" y="8"/>
                  <a:pt x="268" y="8"/>
                </a:cubicBezTo>
                <a:cubicBezTo>
                  <a:pt x="268" y="8"/>
                  <a:pt x="268" y="8"/>
                  <a:pt x="267" y="7"/>
                </a:cubicBezTo>
                <a:cubicBezTo>
                  <a:pt x="261" y="3"/>
                  <a:pt x="255" y="1"/>
                  <a:pt x="249" y="1"/>
                </a:cubicBezTo>
                <a:cubicBezTo>
                  <a:pt x="243" y="0"/>
                  <a:pt x="237" y="3"/>
                  <a:pt x="234" y="9"/>
                </a:cubicBezTo>
                <a:cubicBezTo>
                  <a:pt x="231" y="14"/>
                  <a:pt x="229" y="20"/>
                  <a:pt x="229" y="27"/>
                </a:cubicBezTo>
                <a:cubicBezTo>
                  <a:pt x="229" y="29"/>
                  <a:pt x="229" y="32"/>
                  <a:pt x="229" y="35"/>
                </a:cubicBezTo>
                <a:cubicBezTo>
                  <a:pt x="155" y="35"/>
                  <a:pt x="155" y="35"/>
                  <a:pt x="155" y="35"/>
                </a:cubicBezTo>
                <a:cubicBezTo>
                  <a:pt x="155" y="32"/>
                  <a:pt x="155" y="29"/>
                  <a:pt x="155" y="27"/>
                </a:cubicBezTo>
                <a:cubicBezTo>
                  <a:pt x="155" y="20"/>
                  <a:pt x="153" y="14"/>
                  <a:pt x="150" y="9"/>
                </a:cubicBezTo>
                <a:cubicBezTo>
                  <a:pt x="147" y="3"/>
                  <a:pt x="141" y="0"/>
                  <a:pt x="135" y="1"/>
                </a:cubicBezTo>
                <a:cubicBezTo>
                  <a:pt x="129" y="1"/>
                  <a:pt x="123" y="3"/>
                  <a:pt x="117" y="7"/>
                </a:cubicBezTo>
                <a:cubicBezTo>
                  <a:pt x="116" y="8"/>
                  <a:pt x="116" y="8"/>
                  <a:pt x="116" y="8"/>
                </a:cubicBezTo>
                <a:cubicBezTo>
                  <a:pt x="116" y="8"/>
                  <a:pt x="115" y="9"/>
                  <a:pt x="114" y="9"/>
                </a:cubicBezTo>
                <a:cubicBezTo>
                  <a:pt x="113" y="10"/>
                  <a:pt x="111" y="12"/>
                  <a:pt x="109" y="14"/>
                </a:cubicBezTo>
                <a:cubicBezTo>
                  <a:pt x="104" y="17"/>
                  <a:pt x="98" y="22"/>
                  <a:pt x="90" y="28"/>
                </a:cubicBezTo>
                <a:cubicBezTo>
                  <a:pt x="90" y="28"/>
                  <a:pt x="90" y="28"/>
                  <a:pt x="90" y="28"/>
                </a:cubicBezTo>
                <a:cubicBezTo>
                  <a:pt x="87" y="31"/>
                  <a:pt x="86" y="36"/>
                  <a:pt x="89" y="40"/>
                </a:cubicBezTo>
                <a:cubicBezTo>
                  <a:pt x="92" y="43"/>
                  <a:pt x="97" y="44"/>
                  <a:pt x="100" y="41"/>
                </a:cubicBezTo>
                <a:close/>
                <a:moveTo>
                  <a:pt x="372" y="91"/>
                </a:moveTo>
                <a:cubicBezTo>
                  <a:pt x="371" y="89"/>
                  <a:pt x="342" y="67"/>
                  <a:pt x="316" y="46"/>
                </a:cubicBezTo>
                <a:cubicBezTo>
                  <a:pt x="312" y="43"/>
                  <a:pt x="307" y="44"/>
                  <a:pt x="304" y="47"/>
                </a:cubicBezTo>
                <a:cubicBezTo>
                  <a:pt x="302" y="50"/>
                  <a:pt x="302" y="56"/>
                  <a:pt x="306" y="58"/>
                </a:cubicBezTo>
                <a:cubicBezTo>
                  <a:pt x="332" y="79"/>
                  <a:pt x="361" y="102"/>
                  <a:pt x="362" y="103"/>
                </a:cubicBezTo>
                <a:cubicBezTo>
                  <a:pt x="367" y="107"/>
                  <a:pt x="368" y="109"/>
                  <a:pt x="368" y="114"/>
                </a:cubicBezTo>
                <a:cubicBezTo>
                  <a:pt x="368" y="118"/>
                  <a:pt x="367" y="120"/>
                  <a:pt x="362" y="124"/>
                </a:cubicBezTo>
                <a:cubicBezTo>
                  <a:pt x="351" y="133"/>
                  <a:pt x="270" y="197"/>
                  <a:pt x="258" y="207"/>
                </a:cubicBezTo>
                <a:cubicBezTo>
                  <a:pt x="254" y="210"/>
                  <a:pt x="251" y="211"/>
                  <a:pt x="250" y="211"/>
                </a:cubicBezTo>
                <a:cubicBezTo>
                  <a:pt x="248" y="211"/>
                  <a:pt x="248" y="211"/>
                  <a:pt x="247" y="209"/>
                </a:cubicBezTo>
                <a:cubicBezTo>
                  <a:pt x="247" y="208"/>
                  <a:pt x="245" y="205"/>
                  <a:pt x="245" y="200"/>
                </a:cubicBezTo>
                <a:cubicBezTo>
                  <a:pt x="245" y="196"/>
                  <a:pt x="245" y="190"/>
                  <a:pt x="245" y="183"/>
                </a:cubicBezTo>
                <a:cubicBezTo>
                  <a:pt x="245" y="179"/>
                  <a:pt x="242" y="175"/>
                  <a:pt x="237" y="175"/>
                </a:cubicBezTo>
                <a:cubicBezTo>
                  <a:pt x="147" y="175"/>
                  <a:pt x="147" y="175"/>
                  <a:pt x="147" y="175"/>
                </a:cubicBezTo>
                <a:cubicBezTo>
                  <a:pt x="142" y="175"/>
                  <a:pt x="139" y="179"/>
                  <a:pt x="139" y="183"/>
                </a:cubicBezTo>
                <a:cubicBezTo>
                  <a:pt x="139" y="190"/>
                  <a:pt x="139" y="196"/>
                  <a:pt x="139" y="200"/>
                </a:cubicBezTo>
                <a:cubicBezTo>
                  <a:pt x="139" y="205"/>
                  <a:pt x="137" y="208"/>
                  <a:pt x="137" y="209"/>
                </a:cubicBezTo>
                <a:cubicBezTo>
                  <a:pt x="136" y="211"/>
                  <a:pt x="136" y="211"/>
                  <a:pt x="134" y="211"/>
                </a:cubicBezTo>
                <a:cubicBezTo>
                  <a:pt x="133" y="211"/>
                  <a:pt x="130" y="210"/>
                  <a:pt x="126" y="207"/>
                </a:cubicBezTo>
                <a:cubicBezTo>
                  <a:pt x="114" y="197"/>
                  <a:pt x="33" y="133"/>
                  <a:pt x="22" y="124"/>
                </a:cubicBezTo>
                <a:cubicBezTo>
                  <a:pt x="17" y="120"/>
                  <a:pt x="16" y="118"/>
                  <a:pt x="16" y="114"/>
                </a:cubicBezTo>
                <a:cubicBezTo>
                  <a:pt x="16" y="109"/>
                  <a:pt x="17" y="107"/>
                  <a:pt x="22" y="103"/>
                </a:cubicBezTo>
                <a:cubicBezTo>
                  <a:pt x="23" y="102"/>
                  <a:pt x="52" y="79"/>
                  <a:pt x="78" y="58"/>
                </a:cubicBezTo>
                <a:cubicBezTo>
                  <a:pt x="82" y="56"/>
                  <a:pt x="82" y="50"/>
                  <a:pt x="80" y="47"/>
                </a:cubicBezTo>
                <a:cubicBezTo>
                  <a:pt x="77" y="44"/>
                  <a:pt x="72" y="43"/>
                  <a:pt x="68" y="46"/>
                </a:cubicBezTo>
                <a:cubicBezTo>
                  <a:pt x="42" y="67"/>
                  <a:pt x="13" y="89"/>
                  <a:pt x="12" y="91"/>
                </a:cubicBezTo>
                <a:cubicBezTo>
                  <a:pt x="5" y="96"/>
                  <a:pt x="0" y="104"/>
                  <a:pt x="0" y="114"/>
                </a:cubicBezTo>
                <a:cubicBezTo>
                  <a:pt x="0" y="123"/>
                  <a:pt x="5" y="131"/>
                  <a:pt x="12" y="136"/>
                </a:cubicBezTo>
                <a:cubicBezTo>
                  <a:pt x="23" y="146"/>
                  <a:pt x="104" y="210"/>
                  <a:pt x="116" y="219"/>
                </a:cubicBezTo>
                <a:cubicBezTo>
                  <a:pt x="122" y="224"/>
                  <a:pt x="128" y="227"/>
                  <a:pt x="134" y="227"/>
                </a:cubicBezTo>
                <a:cubicBezTo>
                  <a:pt x="134" y="227"/>
                  <a:pt x="135" y="227"/>
                  <a:pt x="135" y="227"/>
                </a:cubicBezTo>
                <a:cubicBezTo>
                  <a:pt x="140" y="227"/>
                  <a:pt x="146" y="224"/>
                  <a:pt x="150" y="219"/>
                </a:cubicBezTo>
                <a:cubicBezTo>
                  <a:pt x="153" y="214"/>
                  <a:pt x="155" y="208"/>
                  <a:pt x="155" y="200"/>
                </a:cubicBezTo>
                <a:cubicBezTo>
                  <a:pt x="155" y="198"/>
                  <a:pt x="155" y="195"/>
                  <a:pt x="155" y="191"/>
                </a:cubicBezTo>
                <a:cubicBezTo>
                  <a:pt x="229" y="191"/>
                  <a:pt x="229" y="191"/>
                  <a:pt x="229" y="191"/>
                </a:cubicBezTo>
                <a:cubicBezTo>
                  <a:pt x="229" y="195"/>
                  <a:pt x="229" y="198"/>
                  <a:pt x="229" y="200"/>
                </a:cubicBezTo>
                <a:cubicBezTo>
                  <a:pt x="229" y="208"/>
                  <a:pt x="231" y="214"/>
                  <a:pt x="234" y="219"/>
                </a:cubicBezTo>
                <a:cubicBezTo>
                  <a:pt x="238" y="224"/>
                  <a:pt x="244" y="227"/>
                  <a:pt x="249" y="227"/>
                </a:cubicBezTo>
                <a:cubicBezTo>
                  <a:pt x="249" y="227"/>
                  <a:pt x="250" y="227"/>
                  <a:pt x="250" y="227"/>
                </a:cubicBezTo>
                <a:cubicBezTo>
                  <a:pt x="256" y="227"/>
                  <a:pt x="262" y="224"/>
                  <a:pt x="268" y="219"/>
                </a:cubicBezTo>
                <a:cubicBezTo>
                  <a:pt x="280" y="210"/>
                  <a:pt x="361" y="146"/>
                  <a:pt x="372" y="136"/>
                </a:cubicBezTo>
                <a:cubicBezTo>
                  <a:pt x="379" y="131"/>
                  <a:pt x="384" y="123"/>
                  <a:pt x="384" y="114"/>
                </a:cubicBezTo>
                <a:cubicBezTo>
                  <a:pt x="384" y="104"/>
                  <a:pt x="379" y="96"/>
                  <a:pt x="372" y="91"/>
                </a:cubicBezTo>
                <a:close/>
              </a:path>
            </a:pathLst>
          </a:custGeom>
          <a:solidFill>
            <a:srgbClr val="2E4275"/>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spcBef>
                <a:spcPct val="50000"/>
              </a:spcBef>
              <a:buClrTx/>
              <a:buFontTx/>
              <a:buNone/>
            </a:pPr>
            <a:endParaRPr lang="en-US" altLang="sv-SE" sz="2000" dirty="0">
              <a:ea typeface="MS PGothic" pitchFamily="34" charset="-128"/>
            </a:endParaRPr>
          </a:p>
        </p:txBody>
      </p:sp>
      <p:sp>
        <p:nvSpPr>
          <p:cNvPr id="17" name="Freeform 16"/>
          <p:cNvSpPr>
            <a:spLocks noChangeAspect="1" noEditPoints="1"/>
          </p:cNvSpPr>
          <p:nvPr/>
        </p:nvSpPr>
        <p:spPr bwMode="auto">
          <a:xfrm rot="5400000">
            <a:off x="6457756" y="3183259"/>
            <a:ext cx="406459" cy="240649"/>
          </a:xfrm>
          <a:custGeom>
            <a:avLst/>
            <a:gdLst>
              <a:gd name="T0" fmla="*/ 2147483647 w 384"/>
              <a:gd name="T1" fmla="*/ 2147483647 h 227"/>
              <a:gd name="T2" fmla="*/ 2147483647 w 384"/>
              <a:gd name="T3" fmla="*/ 2147483647 h 227"/>
              <a:gd name="T4" fmla="*/ 2147483647 w 384"/>
              <a:gd name="T5" fmla="*/ 2147483647 h 227"/>
              <a:gd name="T6" fmla="*/ 2147483647 w 384"/>
              <a:gd name="T7" fmla="*/ 2147483647 h 227"/>
              <a:gd name="T8" fmla="*/ 2147483647 w 384"/>
              <a:gd name="T9" fmla="*/ 2147483647 h 227"/>
              <a:gd name="T10" fmla="*/ 2147483647 w 384"/>
              <a:gd name="T11" fmla="*/ 2147483647 h 227"/>
              <a:gd name="T12" fmla="*/ 2147483647 w 384"/>
              <a:gd name="T13" fmla="*/ 2147483647 h 227"/>
              <a:gd name="T14" fmla="*/ 2147483647 w 384"/>
              <a:gd name="T15" fmla="*/ 2147483647 h 227"/>
              <a:gd name="T16" fmla="*/ 2147483647 w 384"/>
              <a:gd name="T17" fmla="*/ 2147483647 h 227"/>
              <a:gd name="T18" fmla="*/ 2147483647 w 384"/>
              <a:gd name="T19" fmla="*/ 2147483647 h 227"/>
              <a:gd name="T20" fmla="*/ 2147483647 w 384"/>
              <a:gd name="T21" fmla="*/ 2147483647 h 227"/>
              <a:gd name="T22" fmla="*/ 2147483647 w 384"/>
              <a:gd name="T23" fmla="*/ 2147483647 h 227"/>
              <a:gd name="T24" fmla="*/ 2147483647 w 384"/>
              <a:gd name="T25" fmla="*/ 2147483647 h 227"/>
              <a:gd name="T26" fmla="*/ 2147483647 w 384"/>
              <a:gd name="T27" fmla="*/ 2147483647 h 227"/>
              <a:gd name="T28" fmla="*/ 2147483647 w 384"/>
              <a:gd name="T29" fmla="*/ 2147483647 h 227"/>
              <a:gd name="T30" fmla="*/ 2147483647 w 384"/>
              <a:gd name="T31" fmla="*/ 2147483647 h 227"/>
              <a:gd name="T32" fmla="*/ 2147483647 w 384"/>
              <a:gd name="T33" fmla="*/ 2147483647 h 227"/>
              <a:gd name="T34" fmla="*/ 2147483647 w 384"/>
              <a:gd name="T35" fmla="*/ 2147483647 h 227"/>
              <a:gd name="T36" fmla="*/ 2147483647 w 384"/>
              <a:gd name="T37" fmla="*/ 2147483647 h 227"/>
              <a:gd name="T38" fmla="*/ 2147483647 w 384"/>
              <a:gd name="T39" fmla="*/ 2147483647 h 227"/>
              <a:gd name="T40" fmla="*/ 2147483647 w 384"/>
              <a:gd name="T41" fmla="*/ 2147483647 h 227"/>
              <a:gd name="T42" fmla="*/ 2147483647 w 384"/>
              <a:gd name="T43" fmla="*/ 2147483647 h 227"/>
              <a:gd name="T44" fmla="*/ 2147483647 w 384"/>
              <a:gd name="T45" fmla="*/ 2147483647 h 227"/>
              <a:gd name="T46" fmla="*/ 2147483647 w 384"/>
              <a:gd name="T47" fmla="*/ 2147483647 h 227"/>
              <a:gd name="T48" fmla="*/ 2147483647 w 384"/>
              <a:gd name="T49" fmla="*/ 2147483647 h 227"/>
              <a:gd name="T50" fmla="*/ 2147483647 w 384"/>
              <a:gd name="T51" fmla="*/ 2147483647 h 227"/>
              <a:gd name="T52" fmla="*/ 2147483647 w 384"/>
              <a:gd name="T53" fmla="*/ 2147483647 h 227"/>
              <a:gd name="T54" fmla="*/ 2147483647 w 384"/>
              <a:gd name="T55" fmla="*/ 2147483647 h 227"/>
              <a:gd name="T56" fmla="*/ 2147483647 w 384"/>
              <a:gd name="T57" fmla="*/ 2147483647 h 227"/>
              <a:gd name="T58" fmla="*/ 2147483647 w 384"/>
              <a:gd name="T59" fmla="*/ 2147483647 h 227"/>
              <a:gd name="T60" fmla="*/ 2147483647 w 384"/>
              <a:gd name="T61" fmla="*/ 2147483647 h 227"/>
              <a:gd name="T62" fmla="*/ 0 w 384"/>
              <a:gd name="T63" fmla="*/ 2147483647 h 227"/>
              <a:gd name="T64" fmla="*/ 2147483647 w 384"/>
              <a:gd name="T65" fmla="*/ 2147483647 h 227"/>
              <a:gd name="T66" fmla="*/ 2147483647 w 384"/>
              <a:gd name="T67" fmla="*/ 2147483647 h 227"/>
              <a:gd name="T68" fmla="*/ 2147483647 w 384"/>
              <a:gd name="T69" fmla="*/ 2147483647 h 227"/>
              <a:gd name="T70" fmla="*/ 2147483647 w 384"/>
              <a:gd name="T71" fmla="*/ 2147483647 h 227"/>
              <a:gd name="T72" fmla="*/ 2147483647 w 384"/>
              <a:gd name="T73" fmla="*/ 2147483647 h 227"/>
              <a:gd name="T74" fmla="*/ 2147483647 w 384"/>
              <a:gd name="T75" fmla="*/ 2147483647 h 227"/>
              <a:gd name="T76" fmla="*/ 2147483647 w 384"/>
              <a:gd name="T77" fmla="*/ 2147483647 h 227"/>
              <a:gd name="T78" fmla="*/ 2147483647 w 384"/>
              <a:gd name="T79" fmla="*/ 2147483647 h 2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4"/>
              <a:gd name="T121" fmla="*/ 0 h 227"/>
              <a:gd name="T122" fmla="*/ 384 w 384"/>
              <a:gd name="T123" fmla="*/ 227 h 2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4" h="227">
                <a:moveTo>
                  <a:pt x="100" y="41"/>
                </a:moveTo>
                <a:cubicBezTo>
                  <a:pt x="114" y="30"/>
                  <a:pt x="125" y="22"/>
                  <a:pt x="126" y="20"/>
                </a:cubicBezTo>
                <a:cubicBezTo>
                  <a:pt x="130" y="18"/>
                  <a:pt x="134" y="16"/>
                  <a:pt x="135" y="17"/>
                </a:cubicBezTo>
                <a:cubicBezTo>
                  <a:pt x="136" y="17"/>
                  <a:pt x="136" y="17"/>
                  <a:pt x="137" y="17"/>
                </a:cubicBezTo>
                <a:cubicBezTo>
                  <a:pt x="137" y="18"/>
                  <a:pt x="139" y="22"/>
                  <a:pt x="139" y="27"/>
                </a:cubicBezTo>
                <a:cubicBezTo>
                  <a:pt x="139" y="31"/>
                  <a:pt x="139" y="37"/>
                  <a:pt x="139" y="43"/>
                </a:cubicBezTo>
                <a:cubicBezTo>
                  <a:pt x="139" y="48"/>
                  <a:pt x="142" y="51"/>
                  <a:pt x="147" y="51"/>
                </a:cubicBezTo>
                <a:cubicBezTo>
                  <a:pt x="237" y="51"/>
                  <a:pt x="237" y="51"/>
                  <a:pt x="237" y="51"/>
                </a:cubicBezTo>
                <a:cubicBezTo>
                  <a:pt x="242" y="51"/>
                  <a:pt x="245" y="48"/>
                  <a:pt x="245" y="43"/>
                </a:cubicBezTo>
                <a:cubicBezTo>
                  <a:pt x="245" y="37"/>
                  <a:pt x="245" y="31"/>
                  <a:pt x="245" y="27"/>
                </a:cubicBezTo>
                <a:cubicBezTo>
                  <a:pt x="245" y="22"/>
                  <a:pt x="247" y="18"/>
                  <a:pt x="247" y="17"/>
                </a:cubicBezTo>
                <a:cubicBezTo>
                  <a:pt x="248" y="17"/>
                  <a:pt x="248" y="17"/>
                  <a:pt x="249" y="17"/>
                </a:cubicBezTo>
                <a:cubicBezTo>
                  <a:pt x="250" y="16"/>
                  <a:pt x="254" y="18"/>
                  <a:pt x="258" y="20"/>
                </a:cubicBezTo>
                <a:cubicBezTo>
                  <a:pt x="259" y="22"/>
                  <a:pt x="270" y="30"/>
                  <a:pt x="284" y="41"/>
                </a:cubicBezTo>
                <a:cubicBezTo>
                  <a:pt x="287" y="44"/>
                  <a:pt x="292" y="43"/>
                  <a:pt x="295" y="40"/>
                </a:cubicBezTo>
                <a:cubicBezTo>
                  <a:pt x="298" y="36"/>
                  <a:pt x="297" y="31"/>
                  <a:pt x="294" y="28"/>
                </a:cubicBezTo>
                <a:cubicBezTo>
                  <a:pt x="294" y="28"/>
                  <a:pt x="294" y="28"/>
                  <a:pt x="294" y="28"/>
                </a:cubicBezTo>
                <a:cubicBezTo>
                  <a:pt x="286" y="22"/>
                  <a:pt x="280" y="17"/>
                  <a:pt x="275" y="14"/>
                </a:cubicBezTo>
                <a:cubicBezTo>
                  <a:pt x="273" y="12"/>
                  <a:pt x="271" y="10"/>
                  <a:pt x="270" y="9"/>
                </a:cubicBezTo>
                <a:cubicBezTo>
                  <a:pt x="269" y="9"/>
                  <a:pt x="268" y="8"/>
                  <a:pt x="268" y="8"/>
                </a:cubicBezTo>
                <a:cubicBezTo>
                  <a:pt x="268" y="8"/>
                  <a:pt x="268" y="8"/>
                  <a:pt x="267" y="7"/>
                </a:cubicBezTo>
                <a:cubicBezTo>
                  <a:pt x="261" y="3"/>
                  <a:pt x="255" y="1"/>
                  <a:pt x="249" y="1"/>
                </a:cubicBezTo>
                <a:cubicBezTo>
                  <a:pt x="243" y="0"/>
                  <a:pt x="237" y="3"/>
                  <a:pt x="234" y="9"/>
                </a:cubicBezTo>
                <a:cubicBezTo>
                  <a:pt x="231" y="14"/>
                  <a:pt x="229" y="20"/>
                  <a:pt x="229" y="27"/>
                </a:cubicBezTo>
                <a:cubicBezTo>
                  <a:pt x="229" y="29"/>
                  <a:pt x="229" y="32"/>
                  <a:pt x="229" y="35"/>
                </a:cubicBezTo>
                <a:cubicBezTo>
                  <a:pt x="155" y="35"/>
                  <a:pt x="155" y="35"/>
                  <a:pt x="155" y="35"/>
                </a:cubicBezTo>
                <a:cubicBezTo>
                  <a:pt x="155" y="32"/>
                  <a:pt x="155" y="29"/>
                  <a:pt x="155" y="27"/>
                </a:cubicBezTo>
                <a:cubicBezTo>
                  <a:pt x="155" y="20"/>
                  <a:pt x="153" y="14"/>
                  <a:pt x="150" y="9"/>
                </a:cubicBezTo>
                <a:cubicBezTo>
                  <a:pt x="147" y="3"/>
                  <a:pt x="141" y="0"/>
                  <a:pt x="135" y="1"/>
                </a:cubicBezTo>
                <a:cubicBezTo>
                  <a:pt x="129" y="1"/>
                  <a:pt x="123" y="3"/>
                  <a:pt x="117" y="7"/>
                </a:cubicBezTo>
                <a:cubicBezTo>
                  <a:pt x="116" y="8"/>
                  <a:pt x="116" y="8"/>
                  <a:pt x="116" y="8"/>
                </a:cubicBezTo>
                <a:cubicBezTo>
                  <a:pt x="116" y="8"/>
                  <a:pt x="115" y="9"/>
                  <a:pt x="114" y="9"/>
                </a:cubicBezTo>
                <a:cubicBezTo>
                  <a:pt x="113" y="10"/>
                  <a:pt x="111" y="12"/>
                  <a:pt x="109" y="14"/>
                </a:cubicBezTo>
                <a:cubicBezTo>
                  <a:pt x="104" y="17"/>
                  <a:pt x="98" y="22"/>
                  <a:pt x="90" y="28"/>
                </a:cubicBezTo>
                <a:cubicBezTo>
                  <a:pt x="90" y="28"/>
                  <a:pt x="90" y="28"/>
                  <a:pt x="90" y="28"/>
                </a:cubicBezTo>
                <a:cubicBezTo>
                  <a:pt x="87" y="31"/>
                  <a:pt x="86" y="36"/>
                  <a:pt x="89" y="40"/>
                </a:cubicBezTo>
                <a:cubicBezTo>
                  <a:pt x="92" y="43"/>
                  <a:pt x="97" y="44"/>
                  <a:pt x="100" y="41"/>
                </a:cubicBezTo>
                <a:close/>
                <a:moveTo>
                  <a:pt x="372" y="91"/>
                </a:moveTo>
                <a:cubicBezTo>
                  <a:pt x="371" y="89"/>
                  <a:pt x="342" y="67"/>
                  <a:pt x="316" y="46"/>
                </a:cubicBezTo>
                <a:cubicBezTo>
                  <a:pt x="312" y="43"/>
                  <a:pt x="307" y="44"/>
                  <a:pt x="304" y="47"/>
                </a:cubicBezTo>
                <a:cubicBezTo>
                  <a:pt x="302" y="50"/>
                  <a:pt x="302" y="56"/>
                  <a:pt x="306" y="58"/>
                </a:cubicBezTo>
                <a:cubicBezTo>
                  <a:pt x="332" y="79"/>
                  <a:pt x="361" y="102"/>
                  <a:pt x="362" y="103"/>
                </a:cubicBezTo>
                <a:cubicBezTo>
                  <a:pt x="367" y="107"/>
                  <a:pt x="368" y="109"/>
                  <a:pt x="368" y="114"/>
                </a:cubicBezTo>
                <a:cubicBezTo>
                  <a:pt x="368" y="118"/>
                  <a:pt x="367" y="120"/>
                  <a:pt x="362" y="124"/>
                </a:cubicBezTo>
                <a:cubicBezTo>
                  <a:pt x="351" y="133"/>
                  <a:pt x="270" y="197"/>
                  <a:pt x="258" y="207"/>
                </a:cubicBezTo>
                <a:cubicBezTo>
                  <a:pt x="254" y="210"/>
                  <a:pt x="251" y="211"/>
                  <a:pt x="250" y="211"/>
                </a:cubicBezTo>
                <a:cubicBezTo>
                  <a:pt x="248" y="211"/>
                  <a:pt x="248" y="211"/>
                  <a:pt x="247" y="209"/>
                </a:cubicBezTo>
                <a:cubicBezTo>
                  <a:pt x="247" y="208"/>
                  <a:pt x="245" y="205"/>
                  <a:pt x="245" y="200"/>
                </a:cubicBezTo>
                <a:cubicBezTo>
                  <a:pt x="245" y="196"/>
                  <a:pt x="245" y="190"/>
                  <a:pt x="245" y="183"/>
                </a:cubicBezTo>
                <a:cubicBezTo>
                  <a:pt x="245" y="179"/>
                  <a:pt x="242" y="175"/>
                  <a:pt x="237" y="175"/>
                </a:cubicBezTo>
                <a:cubicBezTo>
                  <a:pt x="147" y="175"/>
                  <a:pt x="147" y="175"/>
                  <a:pt x="147" y="175"/>
                </a:cubicBezTo>
                <a:cubicBezTo>
                  <a:pt x="142" y="175"/>
                  <a:pt x="139" y="179"/>
                  <a:pt x="139" y="183"/>
                </a:cubicBezTo>
                <a:cubicBezTo>
                  <a:pt x="139" y="190"/>
                  <a:pt x="139" y="196"/>
                  <a:pt x="139" y="200"/>
                </a:cubicBezTo>
                <a:cubicBezTo>
                  <a:pt x="139" y="205"/>
                  <a:pt x="137" y="208"/>
                  <a:pt x="137" y="209"/>
                </a:cubicBezTo>
                <a:cubicBezTo>
                  <a:pt x="136" y="211"/>
                  <a:pt x="136" y="211"/>
                  <a:pt x="134" y="211"/>
                </a:cubicBezTo>
                <a:cubicBezTo>
                  <a:pt x="133" y="211"/>
                  <a:pt x="130" y="210"/>
                  <a:pt x="126" y="207"/>
                </a:cubicBezTo>
                <a:cubicBezTo>
                  <a:pt x="114" y="197"/>
                  <a:pt x="33" y="133"/>
                  <a:pt x="22" y="124"/>
                </a:cubicBezTo>
                <a:cubicBezTo>
                  <a:pt x="17" y="120"/>
                  <a:pt x="16" y="118"/>
                  <a:pt x="16" y="114"/>
                </a:cubicBezTo>
                <a:cubicBezTo>
                  <a:pt x="16" y="109"/>
                  <a:pt x="17" y="107"/>
                  <a:pt x="22" y="103"/>
                </a:cubicBezTo>
                <a:cubicBezTo>
                  <a:pt x="23" y="102"/>
                  <a:pt x="52" y="79"/>
                  <a:pt x="78" y="58"/>
                </a:cubicBezTo>
                <a:cubicBezTo>
                  <a:pt x="82" y="56"/>
                  <a:pt x="82" y="50"/>
                  <a:pt x="80" y="47"/>
                </a:cubicBezTo>
                <a:cubicBezTo>
                  <a:pt x="77" y="44"/>
                  <a:pt x="72" y="43"/>
                  <a:pt x="68" y="46"/>
                </a:cubicBezTo>
                <a:cubicBezTo>
                  <a:pt x="42" y="67"/>
                  <a:pt x="13" y="89"/>
                  <a:pt x="12" y="91"/>
                </a:cubicBezTo>
                <a:cubicBezTo>
                  <a:pt x="5" y="96"/>
                  <a:pt x="0" y="104"/>
                  <a:pt x="0" y="114"/>
                </a:cubicBezTo>
                <a:cubicBezTo>
                  <a:pt x="0" y="123"/>
                  <a:pt x="5" y="131"/>
                  <a:pt x="12" y="136"/>
                </a:cubicBezTo>
                <a:cubicBezTo>
                  <a:pt x="23" y="146"/>
                  <a:pt x="104" y="210"/>
                  <a:pt x="116" y="219"/>
                </a:cubicBezTo>
                <a:cubicBezTo>
                  <a:pt x="122" y="224"/>
                  <a:pt x="128" y="227"/>
                  <a:pt x="134" y="227"/>
                </a:cubicBezTo>
                <a:cubicBezTo>
                  <a:pt x="134" y="227"/>
                  <a:pt x="135" y="227"/>
                  <a:pt x="135" y="227"/>
                </a:cubicBezTo>
                <a:cubicBezTo>
                  <a:pt x="140" y="227"/>
                  <a:pt x="146" y="224"/>
                  <a:pt x="150" y="219"/>
                </a:cubicBezTo>
                <a:cubicBezTo>
                  <a:pt x="153" y="214"/>
                  <a:pt x="155" y="208"/>
                  <a:pt x="155" y="200"/>
                </a:cubicBezTo>
                <a:cubicBezTo>
                  <a:pt x="155" y="198"/>
                  <a:pt x="155" y="195"/>
                  <a:pt x="155" y="191"/>
                </a:cubicBezTo>
                <a:cubicBezTo>
                  <a:pt x="229" y="191"/>
                  <a:pt x="229" y="191"/>
                  <a:pt x="229" y="191"/>
                </a:cubicBezTo>
                <a:cubicBezTo>
                  <a:pt x="229" y="195"/>
                  <a:pt x="229" y="198"/>
                  <a:pt x="229" y="200"/>
                </a:cubicBezTo>
                <a:cubicBezTo>
                  <a:pt x="229" y="208"/>
                  <a:pt x="231" y="214"/>
                  <a:pt x="234" y="219"/>
                </a:cubicBezTo>
                <a:cubicBezTo>
                  <a:pt x="238" y="224"/>
                  <a:pt x="244" y="227"/>
                  <a:pt x="249" y="227"/>
                </a:cubicBezTo>
                <a:cubicBezTo>
                  <a:pt x="249" y="227"/>
                  <a:pt x="250" y="227"/>
                  <a:pt x="250" y="227"/>
                </a:cubicBezTo>
                <a:cubicBezTo>
                  <a:pt x="256" y="227"/>
                  <a:pt x="262" y="224"/>
                  <a:pt x="268" y="219"/>
                </a:cubicBezTo>
                <a:cubicBezTo>
                  <a:pt x="280" y="210"/>
                  <a:pt x="361" y="146"/>
                  <a:pt x="372" y="136"/>
                </a:cubicBezTo>
                <a:cubicBezTo>
                  <a:pt x="379" y="131"/>
                  <a:pt x="384" y="123"/>
                  <a:pt x="384" y="114"/>
                </a:cubicBezTo>
                <a:cubicBezTo>
                  <a:pt x="384" y="104"/>
                  <a:pt x="379" y="96"/>
                  <a:pt x="372" y="91"/>
                </a:cubicBezTo>
                <a:close/>
              </a:path>
            </a:pathLst>
          </a:custGeom>
          <a:solidFill>
            <a:srgbClr val="2E4275"/>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spcBef>
                <a:spcPct val="50000"/>
              </a:spcBef>
              <a:buClrTx/>
              <a:buFontTx/>
              <a:buNone/>
            </a:pPr>
            <a:endParaRPr lang="en-US" altLang="sv-SE" sz="2000" dirty="0">
              <a:ea typeface="MS PGothic" pitchFamily="34" charset="-128"/>
            </a:endParaRPr>
          </a:p>
        </p:txBody>
      </p:sp>
      <p:sp>
        <p:nvSpPr>
          <p:cNvPr id="18" name="Freeform 17"/>
          <p:cNvSpPr>
            <a:spLocks noChangeAspect="1" noEditPoints="1"/>
          </p:cNvSpPr>
          <p:nvPr/>
        </p:nvSpPr>
        <p:spPr bwMode="auto">
          <a:xfrm rot="5400000">
            <a:off x="7806629" y="3183259"/>
            <a:ext cx="406459" cy="240649"/>
          </a:xfrm>
          <a:custGeom>
            <a:avLst/>
            <a:gdLst>
              <a:gd name="T0" fmla="*/ 2147483647 w 384"/>
              <a:gd name="T1" fmla="*/ 2147483647 h 227"/>
              <a:gd name="T2" fmla="*/ 2147483647 w 384"/>
              <a:gd name="T3" fmla="*/ 2147483647 h 227"/>
              <a:gd name="T4" fmla="*/ 2147483647 w 384"/>
              <a:gd name="T5" fmla="*/ 2147483647 h 227"/>
              <a:gd name="T6" fmla="*/ 2147483647 w 384"/>
              <a:gd name="T7" fmla="*/ 2147483647 h 227"/>
              <a:gd name="T8" fmla="*/ 2147483647 w 384"/>
              <a:gd name="T9" fmla="*/ 2147483647 h 227"/>
              <a:gd name="T10" fmla="*/ 2147483647 w 384"/>
              <a:gd name="T11" fmla="*/ 2147483647 h 227"/>
              <a:gd name="T12" fmla="*/ 2147483647 w 384"/>
              <a:gd name="T13" fmla="*/ 2147483647 h 227"/>
              <a:gd name="T14" fmla="*/ 2147483647 w 384"/>
              <a:gd name="T15" fmla="*/ 2147483647 h 227"/>
              <a:gd name="T16" fmla="*/ 2147483647 w 384"/>
              <a:gd name="T17" fmla="*/ 2147483647 h 227"/>
              <a:gd name="T18" fmla="*/ 2147483647 w 384"/>
              <a:gd name="T19" fmla="*/ 2147483647 h 227"/>
              <a:gd name="T20" fmla="*/ 2147483647 w 384"/>
              <a:gd name="T21" fmla="*/ 2147483647 h 227"/>
              <a:gd name="T22" fmla="*/ 2147483647 w 384"/>
              <a:gd name="T23" fmla="*/ 2147483647 h 227"/>
              <a:gd name="T24" fmla="*/ 2147483647 w 384"/>
              <a:gd name="T25" fmla="*/ 2147483647 h 227"/>
              <a:gd name="T26" fmla="*/ 2147483647 w 384"/>
              <a:gd name="T27" fmla="*/ 2147483647 h 227"/>
              <a:gd name="T28" fmla="*/ 2147483647 w 384"/>
              <a:gd name="T29" fmla="*/ 2147483647 h 227"/>
              <a:gd name="T30" fmla="*/ 2147483647 w 384"/>
              <a:gd name="T31" fmla="*/ 2147483647 h 227"/>
              <a:gd name="T32" fmla="*/ 2147483647 w 384"/>
              <a:gd name="T33" fmla="*/ 2147483647 h 227"/>
              <a:gd name="T34" fmla="*/ 2147483647 w 384"/>
              <a:gd name="T35" fmla="*/ 2147483647 h 227"/>
              <a:gd name="T36" fmla="*/ 2147483647 w 384"/>
              <a:gd name="T37" fmla="*/ 2147483647 h 227"/>
              <a:gd name="T38" fmla="*/ 2147483647 w 384"/>
              <a:gd name="T39" fmla="*/ 2147483647 h 227"/>
              <a:gd name="T40" fmla="*/ 2147483647 w 384"/>
              <a:gd name="T41" fmla="*/ 2147483647 h 227"/>
              <a:gd name="T42" fmla="*/ 2147483647 w 384"/>
              <a:gd name="T43" fmla="*/ 2147483647 h 227"/>
              <a:gd name="T44" fmla="*/ 2147483647 w 384"/>
              <a:gd name="T45" fmla="*/ 2147483647 h 227"/>
              <a:gd name="T46" fmla="*/ 2147483647 w 384"/>
              <a:gd name="T47" fmla="*/ 2147483647 h 227"/>
              <a:gd name="T48" fmla="*/ 2147483647 w 384"/>
              <a:gd name="T49" fmla="*/ 2147483647 h 227"/>
              <a:gd name="T50" fmla="*/ 2147483647 w 384"/>
              <a:gd name="T51" fmla="*/ 2147483647 h 227"/>
              <a:gd name="T52" fmla="*/ 2147483647 w 384"/>
              <a:gd name="T53" fmla="*/ 2147483647 h 227"/>
              <a:gd name="T54" fmla="*/ 2147483647 w 384"/>
              <a:gd name="T55" fmla="*/ 2147483647 h 227"/>
              <a:gd name="T56" fmla="*/ 2147483647 w 384"/>
              <a:gd name="T57" fmla="*/ 2147483647 h 227"/>
              <a:gd name="T58" fmla="*/ 2147483647 w 384"/>
              <a:gd name="T59" fmla="*/ 2147483647 h 227"/>
              <a:gd name="T60" fmla="*/ 2147483647 w 384"/>
              <a:gd name="T61" fmla="*/ 2147483647 h 227"/>
              <a:gd name="T62" fmla="*/ 0 w 384"/>
              <a:gd name="T63" fmla="*/ 2147483647 h 227"/>
              <a:gd name="T64" fmla="*/ 2147483647 w 384"/>
              <a:gd name="T65" fmla="*/ 2147483647 h 227"/>
              <a:gd name="T66" fmla="*/ 2147483647 w 384"/>
              <a:gd name="T67" fmla="*/ 2147483647 h 227"/>
              <a:gd name="T68" fmla="*/ 2147483647 w 384"/>
              <a:gd name="T69" fmla="*/ 2147483647 h 227"/>
              <a:gd name="T70" fmla="*/ 2147483647 w 384"/>
              <a:gd name="T71" fmla="*/ 2147483647 h 227"/>
              <a:gd name="T72" fmla="*/ 2147483647 w 384"/>
              <a:gd name="T73" fmla="*/ 2147483647 h 227"/>
              <a:gd name="T74" fmla="*/ 2147483647 w 384"/>
              <a:gd name="T75" fmla="*/ 2147483647 h 227"/>
              <a:gd name="T76" fmla="*/ 2147483647 w 384"/>
              <a:gd name="T77" fmla="*/ 2147483647 h 227"/>
              <a:gd name="T78" fmla="*/ 2147483647 w 384"/>
              <a:gd name="T79" fmla="*/ 2147483647 h 2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4"/>
              <a:gd name="T121" fmla="*/ 0 h 227"/>
              <a:gd name="T122" fmla="*/ 384 w 384"/>
              <a:gd name="T123" fmla="*/ 227 h 2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4" h="227">
                <a:moveTo>
                  <a:pt x="100" y="41"/>
                </a:moveTo>
                <a:cubicBezTo>
                  <a:pt x="114" y="30"/>
                  <a:pt x="125" y="22"/>
                  <a:pt x="126" y="20"/>
                </a:cubicBezTo>
                <a:cubicBezTo>
                  <a:pt x="130" y="18"/>
                  <a:pt x="134" y="16"/>
                  <a:pt x="135" y="17"/>
                </a:cubicBezTo>
                <a:cubicBezTo>
                  <a:pt x="136" y="17"/>
                  <a:pt x="136" y="17"/>
                  <a:pt x="137" y="17"/>
                </a:cubicBezTo>
                <a:cubicBezTo>
                  <a:pt x="137" y="18"/>
                  <a:pt x="139" y="22"/>
                  <a:pt x="139" y="27"/>
                </a:cubicBezTo>
                <a:cubicBezTo>
                  <a:pt x="139" y="31"/>
                  <a:pt x="139" y="37"/>
                  <a:pt x="139" y="43"/>
                </a:cubicBezTo>
                <a:cubicBezTo>
                  <a:pt x="139" y="48"/>
                  <a:pt x="142" y="51"/>
                  <a:pt x="147" y="51"/>
                </a:cubicBezTo>
                <a:cubicBezTo>
                  <a:pt x="237" y="51"/>
                  <a:pt x="237" y="51"/>
                  <a:pt x="237" y="51"/>
                </a:cubicBezTo>
                <a:cubicBezTo>
                  <a:pt x="242" y="51"/>
                  <a:pt x="245" y="48"/>
                  <a:pt x="245" y="43"/>
                </a:cubicBezTo>
                <a:cubicBezTo>
                  <a:pt x="245" y="37"/>
                  <a:pt x="245" y="31"/>
                  <a:pt x="245" y="27"/>
                </a:cubicBezTo>
                <a:cubicBezTo>
                  <a:pt x="245" y="22"/>
                  <a:pt x="247" y="18"/>
                  <a:pt x="247" y="17"/>
                </a:cubicBezTo>
                <a:cubicBezTo>
                  <a:pt x="248" y="17"/>
                  <a:pt x="248" y="17"/>
                  <a:pt x="249" y="17"/>
                </a:cubicBezTo>
                <a:cubicBezTo>
                  <a:pt x="250" y="16"/>
                  <a:pt x="254" y="18"/>
                  <a:pt x="258" y="20"/>
                </a:cubicBezTo>
                <a:cubicBezTo>
                  <a:pt x="259" y="22"/>
                  <a:pt x="270" y="30"/>
                  <a:pt x="284" y="41"/>
                </a:cubicBezTo>
                <a:cubicBezTo>
                  <a:pt x="287" y="44"/>
                  <a:pt x="292" y="43"/>
                  <a:pt x="295" y="40"/>
                </a:cubicBezTo>
                <a:cubicBezTo>
                  <a:pt x="298" y="36"/>
                  <a:pt x="297" y="31"/>
                  <a:pt x="294" y="28"/>
                </a:cubicBezTo>
                <a:cubicBezTo>
                  <a:pt x="294" y="28"/>
                  <a:pt x="294" y="28"/>
                  <a:pt x="294" y="28"/>
                </a:cubicBezTo>
                <a:cubicBezTo>
                  <a:pt x="286" y="22"/>
                  <a:pt x="280" y="17"/>
                  <a:pt x="275" y="14"/>
                </a:cubicBezTo>
                <a:cubicBezTo>
                  <a:pt x="273" y="12"/>
                  <a:pt x="271" y="10"/>
                  <a:pt x="270" y="9"/>
                </a:cubicBezTo>
                <a:cubicBezTo>
                  <a:pt x="269" y="9"/>
                  <a:pt x="268" y="8"/>
                  <a:pt x="268" y="8"/>
                </a:cubicBezTo>
                <a:cubicBezTo>
                  <a:pt x="268" y="8"/>
                  <a:pt x="268" y="8"/>
                  <a:pt x="267" y="7"/>
                </a:cubicBezTo>
                <a:cubicBezTo>
                  <a:pt x="261" y="3"/>
                  <a:pt x="255" y="1"/>
                  <a:pt x="249" y="1"/>
                </a:cubicBezTo>
                <a:cubicBezTo>
                  <a:pt x="243" y="0"/>
                  <a:pt x="237" y="3"/>
                  <a:pt x="234" y="9"/>
                </a:cubicBezTo>
                <a:cubicBezTo>
                  <a:pt x="231" y="14"/>
                  <a:pt x="229" y="20"/>
                  <a:pt x="229" y="27"/>
                </a:cubicBezTo>
                <a:cubicBezTo>
                  <a:pt x="229" y="29"/>
                  <a:pt x="229" y="32"/>
                  <a:pt x="229" y="35"/>
                </a:cubicBezTo>
                <a:cubicBezTo>
                  <a:pt x="155" y="35"/>
                  <a:pt x="155" y="35"/>
                  <a:pt x="155" y="35"/>
                </a:cubicBezTo>
                <a:cubicBezTo>
                  <a:pt x="155" y="32"/>
                  <a:pt x="155" y="29"/>
                  <a:pt x="155" y="27"/>
                </a:cubicBezTo>
                <a:cubicBezTo>
                  <a:pt x="155" y="20"/>
                  <a:pt x="153" y="14"/>
                  <a:pt x="150" y="9"/>
                </a:cubicBezTo>
                <a:cubicBezTo>
                  <a:pt x="147" y="3"/>
                  <a:pt x="141" y="0"/>
                  <a:pt x="135" y="1"/>
                </a:cubicBezTo>
                <a:cubicBezTo>
                  <a:pt x="129" y="1"/>
                  <a:pt x="123" y="3"/>
                  <a:pt x="117" y="7"/>
                </a:cubicBezTo>
                <a:cubicBezTo>
                  <a:pt x="116" y="8"/>
                  <a:pt x="116" y="8"/>
                  <a:pt x="116" y="8"/>
                </a:cubicBezTo>
                <a:cubicBezTo>
                  <a:pt x="116" y="8"/>
                  <a:pt x="115" y="9"/>
                  <a:pt x="114" y="9"/>
                </a:cubicBezTo>
                <a:cubicBezTo>
                  <a:pt x="113" y="10"/>
                  <a:pt x="111" y="12"/>
                  <a:pt x="109" y="14"/>
                </a:cubicBezTo>
                <a:cubicBezTo>
                  <a:pt x="104" y="17"/>
                  <a:pt x="98" y="22"/>
                  <a:pt x="90" y="28"/>
                </a:cubicBezTo>
                <a:cubicBezTo>
                  <a:pt x="90" y="28"/>
                  <a:pt x="90" y="28"/>
                  <a:pt x="90" y="28"/>
                </a:cubicBezTo>
                <a:cubicBezTo>
                  <a:pt x="87" y="31"/>
                  <a:pt x="86" y="36"/>
                  <a:pt x="89" y="40"/>
                </a:cubicBezTo>
                <a:cubicBezTo>
                  <a:pt x="92" y="43"/>
                  <a:pt x="97" y="44"/>
                  <a:pt x="100" y="41"/>
                </a:cubicBezTo>
                <a:close/>
                <a:moveTo>
                  <a:pt x="372" y="91"/>
                </a:moveTo>
                <a:cubicBezTo>
                  <a:pt x="371" y="89"/>
                  <a:pt x="342" y="67"/>
                  <a:pt x="316" y="46"/>
                </a:cubicBezTo>
                <a:cubicBezTo>
                  <a:pt x="312" y="43"/>
                  <a:pt x="307" y="44"/>
                  <a:pt x="304" y="47"/>
                </a:cubicBezTo>
                <a:cubicBezTo>
                  <a:pt x="302" y="50"/>
                  <a:pt x="302" y="56"/>
                  <a:pt x="306" y="58"/>
                </a:cubicBezTo>
                <a:cubicBezTo>
                  <a:pt x="332" y="79"/>
                  <a:pt x="361" y="102"/>
                  <a:pt x="362" y="103"/>
                </a:cubicBezTo>
                <a:cubicBezTo>
                  <a:pt x="367" y="107"/>
                  <a:pt x="368" y="109"/>
                  <a:pt x="368" y="114"/>
                </a:cubicBezTo>
                <a:cubicBezTo>
                  <a:pt x="368" y="118"/>
                  <a:pt x="367" y="120"/>
                  <a:pt x="362" y="124"/>
                </a:cubicBezTo>
                <a:cubicBezTo>
                  <a:pt x="351" y="133"/>
                  <a:pt x="270" y="197"/>
                  <a:pt x="258" y="207"/>
                </a:cubicBezTo>
                <a:cubicBezTo>
                  <a:pt x="254" y="210"/>
                  <a:pt x="251" y="211"/>
                  <a:pt x="250" y="211"/>
                </a:cubicBezTo>
                <a:cubicBezTo>
                  <a:pt x="248" y="211"/>
                  <a:pt x="248" y="211"/>
                  <a:pt x="247" y="209"/>
                </a:cubicBezTo>
                <a:cubicBezTo>
                  <a:pt x="247" y="208"/>
                  <a:pt x="245" y="205"/>
                  <a:pt x="245" y="200"/>
                </a:cubicBezTo>
                <a:cubicBezTo>
                  <a:pt x="245" y="196"/>
                  <a:pt x="245" y="190"/>
                  <a:pt x="245" y="183"/>
                </a:cubicBezTo>
                <a:cubicBezTo>
                  <a:pt x="245" y="179"/>
                  <a:pt x="242" y="175"/>
                  <a:pt x="237" y="175"/>
                </a:cubicBezTo>
                <a:cubicBezTo>
                  <a:pt x="147" y="175"/>
                  <a:pt x="147" y="175"/>
                  <a:pt x="147" y="175"/>
                </a:cubicBezTo>
                <a:cubicBezTo>
                  <a:pt x="142" y="175"/>
                  <a:pt x="139" y="179"/>
                  <a:pt x="139" y="183"/>
                </a:cubicBezTo>
                <a:cubicBezTo>
                  <a:pt x="139" y="190"/>
                  <a:pt x="139" y="196"/>
                  <a:pt x="139" y="200"/>
                </a:cubicBezTo>
                <a:cubicBezTo>
                  <a:pt x="139" y="205"/>
                  <a:pt x="137" y="208"/>
                  <a:pt x="137" y="209"/>
                </a:cubicBezTo>
                <a:cubicBezTo>
                  <a:pt x="136" y="211"/>
                  <a:pt x="136" y="211"/>
                  <a:pt x="134" y="211"/>
                </a:cubicBezTo>
                <a:cubicBezTo>
                  <a:pt x="133" y="211"/>
                  <a:pt x="130" y="210"/>
                  <a:pt x="126" y="207"/>
                </a:cubicBezTo>
                <a:cubicBezTo>
                  <a:pt x="114" y="197"/>
                  <a:pt x="33" y="133"/>
                  <a:pt x="22" y="124"/>
                </a:cubicBezTo>
                <a:cubicBezTo>
                  <a:pt x="17" y="120"/>
                  <a:pt x="16" y="118"/>
                  <a:pt x="16" y="114"/>
                </a:cubicBezTo>
                <a:cubicBezTo>
                  <a:pt x="16" y="109"/>
                  <a:pt x="17" y="107"/>
                  <a:pt x="22" y="103"/>
                </a:cubicBezTo>
                <a:cubicBezTo>
                  <a:pt x="23" y="102"/>
                  <a:pt x="52" y="79"/>
                  <a:pt x="78" y="58"/>
                </a:cubicBezTo>
                <a:cubicBezTo>
                  <a:pt x="82" y="56"/>
                  <a:pt x="82" y="50"/>
                  <a:pt x="80" y="47"/>
                </a:cubicBezTo>
                <a:cubicBezTo>
                  <a:pt x="77" y="44"/>
                  <a:pt x="72" y="43"/>
                  <a:pt x="68" y="46"/>
                </a:cubicBezTo>
                <a:cubicBezTo>
                  <a:pt x="42" y="67"/>
                  <a:pt x="13" y="89"/>
                  <a:pt x="12" y="91"/>
                </a:cubicBezTo>
                <a:cubicBezTo>
                  <a:pt x="5" y="96"/>
                  <a:pt x="0" y="104"/>
                  <a:pt x="0" y="114"/>
                </a:cubicBezTo>
                <a:cubicBezTo>
                  <a:pt x="0" y="123"/>
                  <a:pt x="5" y="131"/>
                  <a:pt x="12" y="136"/>
                </a:cubicBezTo>
                <a:cubicBezTo>
                  <a:pt x="23" y="146"/>
                  <a:pt x="104" y="210"/>
                  <a:pt x="116" y="219"/>
                </a:cubicBezTo>
                <a:cubicBezTo>
                  <a:pt x="122" y="224"/>
                  <a:pt x="128" y="227"/>
                  <a:pt x="134" y="227"/>
                </a:cubicBezTo>
                <a:cubicBezTo>
                  <a:pt x="134" y="227"/>
                  <a:pt x="135" y="227"/>
                  <a:pt x="135" y="227"/>
                </a:cubicBezTo>
                <a:cubicBezTo>
                  <a:pt x="140" y="227"/>
                  <a:pt x="146" y="224"/>
                  <a:pt x="150" y="219"/>
                </a:cubicBezTo>
                <a:cubicBezTo>
                  <a:pt x="153" y="214"/>
                  <a:pt x="155" y="208"/>
                  <a:pt x="155" y="200"/>
                </a:cubicBezTo>
                <a:cubicBezTo>
                  <a:pt x="155" y="198"/>
                  <a:pt x="155" y="195"/>
                  <a:pt x="155" y="191"/>
                </a:cubicBezTo>
                <a:cubicBezTo>
                  <a:pt x="229" y="191"/>
                  <a:pt x="229" y="191"/>
                  <a:pt x="229" y="191"/>
                </a:cubicBezTo>
                <a:cubicBezTo>
                  <a:pt x="229" y="195"/>
                  <a:pt x="229" y="198"/>
                  <a:pt x="229" y="200"/>
                </a:cubicBezTo>
                <a:cubicBezTo>
                  <a:pt x="229" y="208"/>
                  <a:pt x="231" y="214"/>
                  <a:pt x="234" y="219"/>
                </a:cubicBezTo>
                <a:cubicBezTo>
                  <a:pt x="238" y="224"/>
                  <a:pt x="244" y="227"/>
                  <a:pt x="249" y="227"/>
                </a:cubicBezTo>
                <a:cubicBezTo>
                  <a:pt x="249" y="227"/>
                  <a:pt x="250" y="227"/>
                  <a:pt x="250" y="227"/>
                </a:cubicBezTo>
                <a:cubicBezTo>
                  <a:pt x="256" y="227"/>
                  <a:pt x="262" y="224"/>
                  <a:pt x="268" y="219"/>
                </a:cubicBezTo>
                <a:cubicBezTo>
                  <a:pt x="280" y="210"/>
                  <a:pt x="361" y="146"/>
                  <a:pt x="372" y="136"/>
                </a:cubicBezTo>
                <a:cubicBezTo>
                  <a:pt x="379" y="131"/>
                  <a:pt x="384" y="123"/>
                  <a:pt x="384" y="114"/>
                </a:cubicBezTo>
                <a:cubicBezTo>
                  <a:pt x="384" y="104"/>
                  <a:pt x="379" y="96"/>
                  <a:pt x="372" y="91"/>
                </a:cubicBezTo>
                <a:close/>
              </a:path>
            </a:pathLst>
          </a:custGeom>
          <a:solidFill>
            <a:srgbClr val="2E4275"/>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spcBef>
                <a:spcPct val="50000"/>
              </a:spcBef>
              <a:buClrTx/>
              <a:buFontTx/>
              <a:buNone/>
            </a:pPr>
            <a:endParaRPr lang="en-US" altLang="sv-SE" sz="2000" dirty="0">
              <a:ea typeface="MS PGothic" pitchFamily="34" charset="-128"/>
            </a:endParaRPr>
          </a:p>
        </p:txBody>
      </p:sp>
      <p:sp>
        <p:nvSpPr>
          <p:cNvPr id="19" name="Freeform 18"/>
          <p:cNvSpPr>
            <a:spLocks noChangeAspect="1" noEditPoints="1"/>
          </p:cNvSpPr>
          <p:nvPr/>
        </p:nvSpPr>
        <p:spPr bwMode="auto">
          <a:xfrm rot="5400000">
            <a:off x="3254559" y="3866689"/>
            <a:ext cx="406459" cy="240649"/>
          </a:xfrm>
          <a:custGeom>
            <a:avLst/>
            <a:gdLst>
              <a:gd name="T0" fmla="*/ 2147483647 w 384"/>
              <a:gd name="T1" fmla="*/ 2147483647 h 227"/>
              <a:gd name="T2" fmla="*/ 2147483647 w 384"/>
              <a:gd name="T3" fmla="*/ 2147483647 h 227"/>
              <a:gd name="T4" fmla="*/ 2147483647 w 384"/>
              <a:gd name="T5" fmla="*/ 2147483647 h 227"/>
              <a:gd name="T6" fmla="*/ 2147483647 w 384"/>
              <a:gd name="T7" fmla="*/ 2147483647 h 227"/>
              <a:gd name="T8" fmla="*/ 2147483647 w 384"/>
              <a:gd name="T9" fmla="*/ 2147483647 h 227"/>
              <a:gd name="T10" fmla="*/ 2147483647 w 384"/>
              <a:gd name="T11" fmla="*/ 2147483647 h 227"/>
              <a:gd name="T12" fmla="*/ 2147483647 w 384"/>
              <a:gd name="T13" fmla="*/ 2147483647 h 227"/>
              <a:gd name="T14" fmla="*/ 2147483647 w 384"/>
              <a:gd name="T15" fmla="*/ 2147483647 h 227"/>
              <a:gd name="T16" fmla="*/ 2147483647 w 384"/>
              <a:gd name="T17" fmla="*/ 2147483647 h 227"/>
              <a:gd name="T18" fmla="*/ 2147483647 w 384"/>
              <a:gd name="T19" fmla="*/ 2147483647 h 227"/>
              <a:gd name="T20" fmla="*/ 2147483647 w 384"/>
              <a:gd name="T21" fmla="*/ 2147483647 h 227"/>
              <a:gd name="T22" fmla="*/ 2147483647 w 384"/>
              <a:gd name="T23" fmla="*/ 2147483647 h 227"/>
              <a:gd name="T24" fmla="*/ 2147483647 w 384"/>
              <a:gd name="T25" fmla="*/ 2147483647 h 227"/>
              <a:gd name="T26" fmla="*/ 2147483647 w 384"/>
              <a:gd name="T27" fmla="*/ 2147483647 h 227"/>
              <a:gd name="T28" fmla="*/ 2147483647 w 384"/>
              <a:gd name="T29" fmla="*/ 2147483647 h 227"/>
              <a:gd name="T30" fmla="*/ 2147483647 w 384"/>
              <a:gd name="T31" fmla="*/ 2147483647 h 227"/>
              <a:gd name="T32" fmla="*/ 2147483647 w 384"/>
              <a:gd name="T33" fmla="*/ 2147483647 h 227"/>
              <a:gd name="T34" fmla="*/ 2147483647 w 384"/>
              <a:gd name="T35" fmla="*/ 2147483647 h 227"/>
              <a:gd name="T36" fmla="*/ 2147483647 w 384"/>
              <a:gd name="T37" fmla="*/ 2147483647 h 227"/>
              <a:gd name="T38" fmla="*/ 2147483647 w 384"/>
              <a:gd name="T39" fmla="*/ 2147483647 h 227"/>
              <a:gd name="T40" fmla="*/ 2147483647 w 384"/>
              <a:gd name="T41" fmla="*/ 2147483647 h 227"/>
              <a:gd name="T42" fmla="*/ 2147483647 w 384"/>
              <a:gd name="T43" fmla="*/ 2147483647 h 227"/>
              <a:gd name="T44" fmla="*/ 2147483647 w 384"/>
              <a:gd name="T45" fmla="*/ 2147483647 h 227"/>
              <a:gd name="T46" fmla="*/ 2147483647 w 384"/>
              <a:gd name="T47" fmla="*/ 2147483647 h 227"/>
              <a:gd name="T48" fmla="*/ 2147483647 w 384"/>
              <a:gd name="T49" fmla="*/ 2147483647 h 227"/>
              <a:gd name="T50" fmla="*/ 2147483647 w 384"/>
              <a:gd name="T51" fmla="*/ 2147483647 h 227"/>
              <a:gd name="T52" fmla="*/ 2147483647 w 384"/>
              <a:gd name="T53" fmla="*/ 2147483647 h 227"/>
              <a:gd name="T54" fmla="*/ 2147483647 w 384"/>
              <a:gd name="T55" fmla="*/ 2147483647 h 227"/>
              <a:gd name="T56" fmla="*/ 2147483647 w 384"/>
              <a:gd name="T57" fmla="*/ 2147483647 h 227"/>
              <a:gd name="T58" fmla="*/ 2147483647 w 384"/>
              <a:gd name="T59" fmla="*/ 2147483647 h 227"/>
              <a:gd name="T60" fmla="*/ 2147483647 w 384"/>
              <a:gd name="T61" fmla="*/ 2147483647 h 227"/>
              <a:gd name="T62" fmla="*/ 0 w 384"/>
              <a:gd name="T63" fmla="*/ 2147483647 h 227"/>
              <a:gd name="T64" fmla="*/ 2147483647 w 384"/>
              <a:gd name="T65" fmla="*/ 2147483647 h 227"/>
              <a:gd name="T66" fmla="*/ 2147483647 w 384"/>
              <a:gd name="T67" fmla="*/ 2147483647 h 227"/>
              <a:gd name="T68" fmla="*/ 2147483647 w 384"/>
              <a:gd name="T69" fmla="*/ 2147483647 h 227"/>
              <a:gd name="T70" fmla="*/ 2147483647 w 384"/>
              <a:gd name="T71" fmla="*/ 2147483647 h 227"/>
              <a:gd name="T72" fmla="*/ 2147483647 w 384"/>
              <a:gd name="T73" fmla="*/ 2147483647 h 227"/>
              <a:gd name="T74" fmla="*/ 2147483647 w 384"/>
              <a:gd name="T75" fmla="*/ 2147483647 h 227"/>
              <a:gd name="T76" fmla="*/ 2147483647 w 384"/>
              <a:gd name="T77" fmla="*/ 2147483647 h 227"/>
              <a:gd name="T78" fmla="*/ 2147483647 w 384"/>
              <a:gd name="T79" fmla="*/ 2147483647 h 2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4"/>
              <a:gd name="T121" fmla="*/ 0 h 227"/>
              <a:gd name="T122" fmla="*/ 384 w 384"/>
              <a:gd name="T123" fmla="*/ 227 h 2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4" h="227">
                <a:moveTo>
                  <a:pt x="100" y="41"/>
                </a:moveTo>
                <a:cubicBezTo>
                  <a:pt x="114" y="30"/>
                  <a:pt x="125" y="22"/>
                  <a:pt x="126" y="20"/>
                </a:cubicBezTo>
                <a:cubicBezTo>
                  <a:pt x="130" y="18"/>
                  <a:pt x="134" y="16"/>
                  <a:pt x="135" y="17"/>
                </a:cubicBezTo>
                <a:cubicBezTo>
                  <a:pt x="136" y="17"/>
                  <a:pt x="136" y="17"/>
                  <a:pt x="137" y="17"/>
                </a:cubicBezTo>
                <a:cubicBezTo>
                  <a:pt x="137" y="18"/>
                  <a:pt x="139" y="22"/>
                  <a:pt x="139" y="27"/>
                </a:cubicBezTo>
                <a:cubicBezTo>
                  <a:pt x="139" y="31"/>
                  <a:pt x="139" y="37"/>
                  <a:pt x="139" y="43"/>
                </a:cubicBezTo>
                <a:cubicBezTo>
                  <a:pt x="139" y="48"/>
                  <a:pt x="142" y="51"/>
                  <a:pt x="147" y="51"/>
                </a:cubicBezTo>
                <a:cubicBezTo>
                  <a:pt x="237" y="51"/>
                  <a:pt x="237" y="51"/>
                  <a:pt x="237" y="51"/>
                </a:cubicBezTo>
                <a:cubicBezTo>
                  <a:pt x="242" y="51"/>
                  <a:pt x="245" y="48"/>
                  <a:pt x="245" y="43"/>
                </a:cubicBezTo>
                <a:cubicBezTo>
                  <a:pt x="245" y="37"/>
                  <a:pt x="245" y="31"/>
                  <a:pt x="245" y="27"/>
                </a:cubicBezTo>
                <a:cubicBezTo>
                  <a:pt x="245" y="22"/>
                  <a:pt x="247" y="18"/>
                  <a:pt x="247" y="17"/>
                </a:cubicBezTo>
                <a:cubicBezTo>
                  <a:pt x="248" y="17"/>
                  <a:pt x="248" y="17"/>
                  <a:pt x="249" y="17"/>
                </a:cubicBezTo>
                <a:cubicBezTo>
                  <a:pt x="250" y="16"/>
                  <a:pt x="254" y="18"/>
                  <a:pt x="258" y="20"/>
                </a:cubicBezTo>
                <a:cubicBezTo>
                  <a:pt x="259" y="22"/>
                  <a:pt x="270" y="30"/>
                  <a:pt x="284" y="41"/>
                </a:cubicBezTo>
                <a:cubicBezTo>
                  <a:pt x="287" y="44"/>
                  <a:pt x="292" y="43"/>
                  <a:pt x="295" y="40"/>
                </a:cubicBezTo>
                <a:cubicBezTo>
                  <a:pt x="298" y="36"/>
                  <a:pt x="297" y="31"/>
                  <a:pt x="294" y="28"/>
                </a:cubicBezTo>
                <a:cubicBezTo>
                  <a:pt x="294" y="28"/>
                  <a:pt x="294" y="28"/>
                  <a:pt x="294" y="28"/>
                </a:cubicBezTo>
                <a:cubicBezTo>
                  <a:pt x="286" y="22"/>
                  <a:pt x="280" y="17"/>
                  <a:pt x="275" y="14"/>
                </a:cubicBezTo>
                <a:cubicBezTo>
                  <a:pt x="273" y="12"/>
                  <a:pt x="271" y="10"/>
                  <a:pt x="270" y="9"/>
                </a:cubicBezTo>
                <a:cubicBezTo>
                  <a:pt x="269" y="9"/>
                  <a:pt x="268" y="8"/>
                  <a:pt x="268" y="8"/>
                </a:cubicBezTo>
                <a:cubicBezTo>
                  <a:pt x="268" y="8"/>
                  <a:pt x="268" y="8"/>
                  <a:pt x="267" y="7"/>
                </a:cubicBezTo>
                <a:cubicBezTo>
                  <a:pt x="261" y="3"/>
                  <a:pt x="255" y="1"/>
                  <a:pt x="249" y="1"/>
                </a:cubicBezTo>
                <a:cubicBezTo>
                  <a:pt x="243" y="0"/>
                  <a:pt x="237" y="3"/>
                  <a:pt x="234" y="9"/>
                </a:cubicBezTo>
                <a:cubicBezTo>
                  <a:pt x="231" y="14"/>
                  <a:pt x="229" y="20"/>
                  <a:pt x="229" y="27"/>
                </a:cubicBezTo>
                <a:cubicBezTo>
                  <a:pt x="229" y="29"/>
                  <a:pt x="229" y="32"/>
                  <a:pt x="229" y="35"/>
                </a:cubicBezTo>
                <a:cubicBezTo>
                  <a:pt x="155" y="35"/>
                  <a:pt x="155" y="35"/>
                  <a:pt x="155" y="35"/>
                </a:cubicBezTo>
                <a:cubicBezTo>
                  <a:pt x="155" y="32"/>
                  <a:pt x="155" y="29"/>
                  <a:pt x="155" y="27"/>
                </a:cubicBezTo>
                <a:cubicBezTo>
                  <a:pt x="155" y="20"/>
                  <a:pt x="153" y="14"/>
                  <a:pt x="150" y="9"/>
                </a:cubicBezTo>
                <a:cubicBezTo>
                  <a:pt x="147" y="3"/>
                  <a:pt x="141" y="0"/>
                  <a:pt x="135" y="1"/>
                </a:cubicBezTo>
                <a:cubicBezTo>
                  <a:pt x="129" y="1"/>
                  <a:pt x="123" y="3"/>
                  <a:pt x="117" y="7"/>
                </a:cubicBezTo>
                <a:cubicBezTo>
                  <a:pt x="116" y="8"/>
                  <a:pt x="116" y="8"/>
                  <a:pt x="116" y="8"/>
                </a:cubicBezTo>
                <a:cubicBezTo>
                  <a:pt x="116" y="8"/>
                  <a:pt x="115" y="9"/>
                  <a:pt x="114" y="9"/>
                </a:cubicBezTo>
                <a:cubicBezTo>
                  <a:pt x="113" y="10"/>
                  <a:pt x="111" y="12"/>
                  <a:pt x="109" y="14"/>
                </a:cubicBezTo>
                <a:cubicBezTo>
                  <a:pt x="104" y="17"/>
                  <a:pt x="98" y="22"/>
                  <a:pt x="90" y="28"/>
                </a:cubicBezTo>
                <a:cubicBezTo>
                  <a:pt x="90" y="28"/>
                  <a:pt x="90" y="28"/>
                  <a:pt x="90" y="28"/>
                </a:cubicBezTo>
                <a:cubicBezTo>
                  <a:pt x="87" y="31"/>
                  <a:pt x="86" y="36"/>
                  <a:pt x="89" y="40"/>
                </a:cubicBezTo>
                <a:cubicBezTo>
                  <a:pt x="92" y="43"/>
                  <a:pt x="97" y="44"/>
                  <a:pt x="100" y="41"/>
                </a:cubicBezTo>
                <a:close/>
                <a:moveTo>
                  <a:pt x="372" y="91"/>
                </a:moveTo>
                <a:cubicBezTo>
                  <a:pt x="371" y="89"/>
                  <a:pt x="342" y="67"/>
                  <a:pt x="316" y="46"/>
                </a:cubicBezTo>
                <a:cubicBezTo>
                  <a:pt x="312" y="43"/>
                  <a:pt x="307" y="44"/>
                  <a:pt x="304" y="47"/>
                </a:cubicBezTo>
                <a:cubicBezTo>
                  <a:pt x="302" y="50"/>
                  <a:pt x="302" y="56"/>
                  <a:pt x="306" y="58"/>
                </a:cubicBezTo>
                <a:cubicBezTo>
                  <a:pt x="332" y="79"/>
                  <a:pt x="361" y="102"/>
                  <a:pt x="362" y="103"/>
                </a:cubicBezTo>
                <a:cubicBezTo>
                  <a:pt x="367" y="107"/>
                  <a:pt x="368" y="109"/>
                  <a:pt x="368" y="114"/>
                </a:cubicBezTo>
                <a:cubicBezTo>
                  <a:pt x="368" y="118"/>
                  <a:pt x="367" y="120"/>
                  <a:pt x="362" y="124"/>
                </a:cubicBezTo>
                <a:cubicBezTo>
                  <a:pt x="351" y="133"/>
                  <a:pt x="270" y="197"/>
                  <a:pt x="258" y="207"/>
                </a:cubicBezTo>
                <a:cubicBezTo>
                  <a:pt x="254" y="210"/>
                  <a:pt x="251" y="211"/>
                  <a:pt x="250" y="211"/>
                </a:cubicBezTo>
                <a:cubicBezTo>
                  <a:pt x="248" y="211"/>
                  <a:pt x="248" y="211"/>
                  <a:pt x="247" y="209"/>
                </a:cubicBezTo>
                <a:cubicBezTo>
                  <a:pt x="247" y="208"/>
                  <a:pt x="245" y="205"/>
                  <a:pt x="245" y="200"/>
                </a:cubicBezTo>
                <a:cubicBezTo>
                  <a:pt x="245" y="196"/>
                  <a:pt x="245" y="190"/>
                  <a:pt x="245" y="183"/>
                </a:cubicBezTo>
                <a:cubicBezTo>
                  <a:pt x="245" y="179"/>
                  <a:pt x="242" y="175"/>
                  <a:pt x="237" y="175"/>
                </a:cubicBezTo>
                <a:cubicBezTo>
                  <a:pt x="147" y="175"/>
                  <a:pt x="147" y="175"/>
                  <a:pt x="147" y="175"/>
                </a:cubicBezTo>
                <a:cubicBezTo>
                  <a:pt x="142" y="175"/>
                  <a:pt x="139" y="179"/>
                  <a:pt x="139" y="183"/>
                </a:cubicBezTo>
                <a:cubicBezTo>
                  <a:pt x="139" y="190"/>
                  <a:pt x="139" y="196"/>
                  <a:pt x="139" y="200"/>
                </a:cubicBezTo>
                <a:cubicBezTo>
                  <a:pt x="139" y="205"/>
                  <a:pt x="137" y="208"/>
                  <a:pt x="137" y="209"/>
                </a:cubicBezTo>
                <a:cubicBezTo>
                  <a:pt x="136" y="211"/>
                  <a:pt x="136" y="211"/>
                  <a:pt x="134" y="211"/>
                </a:cubicBezTo>
                <a:cubicBezTo>
                  <a:pt x="133" y="211"/>
                  <a:pt x="130" y="210"/>
                  <a:pt x="126" y="207"/>
                </a:cubicBezTo>
                <a:cubicBezTo>
                  <a:pt x="114" y="197"/>
                  <a:pt x="33" y="133"/>
                  <a:pt x="22" y="124"/>
                </a:cubicBezTo>
                <a:cubicBezTo>
                  <a:pt x="17" y="120"/>
                  <a:pt x="16" y="118"/>
                  <a:pt x="16" y="114"/>
                </a:cubicBezTo>
                <a:cubicBezTo>
                  <a:pt x="16" y="109"/>
                  <a:pt x="17" y="107"/>
                  <a:pt x="22" y="103"/>
                </a:cubicBezTo>
                <a:cubicBezTo>
                  <a:pt x="23" y="102"/>
                  <a:pt x="52" y="79"/>
                  <a:pt x="78" y="58"/>
                </a:cubicBezTo>
                <a:cubicBezTo>
                  <a:pt x="82" y="56"/>
                  <a:pt x="82" y="50"/>
                  <a:pt x="80" y="47"/>
                </a:cubicBezTo>
                <a:cubicBezTo>
                  <a:pt x="77" y="44"/>
                  <a:pt x="72" y="43"/>
                  <a:pt x="68" y="46"/>
                </a:cubicBezTo>
                <a:cubicBezTo>
                  <a:pt x="42" y="67"/>
                  <a:pt x="13" y="89"/>
                  <a:pt x="12" y="91"/>
                </a:cubicBezTo>
                <a:cubicBezTo>
                  <a:pt x="5" y="96"/>
                  <a:pt x="0" y="104"/>
                  <a:pt x="0" y="114"/>
                </a:cubicBezTo>
                <a:cubicBezTo>
                  <a:pt x="0" y="123"/>
                  <a:pt x="5" y="131"/>
                  <a:pt x="12" y="136"/>
                </a:cubicBezTo>
                <a:cubicBezTo>
                  <a:pt x="23" y="146"/>
                  <a:pt x="104" y="210"/>
                  <a:pt x="116" y="219"/>
                </a:cubicBezTo>
                <a:cubicBezTo>
                  <a:pt x="122" y="224"/>
                  <a:pt x="128" y="227"/>
                  <a:pt x="134" y="227"/>
                </a:cubicBezTo>
                <a:cubicBezTo>
                  <a:pt x="134" y="227"/>
                  <a:pt x="135" y="227"/>
                  <a:pt x="135" y="227"/>
                </a:cubicBezTo>
                <a:cubicBezTo>
                  <a:pt x="140" y="227"/>
                  <a:pt x="146" y="224"/>
                  <a:pt x="150" y="219"/>
                </a:cubicBezTo>
                <a:cubicBezTo>
                  <a:pt x="153" y="214"/>
                  <a:pt x="155" y="208"/>
                  <a:pt x="155" y="200"/>
                </a:cubicBezTo>
                <a:cubicBezTo>
                  <a:pt x="155" y="198"/>
                  <a:pt x="155" y="195"/>
                  <a:pt x="155" y="191"/>
                </a:cubicBezTo>
                <a:cubicBezTo>
                  <a:pt x="229" y="191"/>
                  <a:pt x="229" y="191"/>
                  <a:pt x="229" y="191"/>
                </a:cubicBezTo>
                <a:cubicBezTo>
                  <a:pt x="229" y="195"/>
                  <a:pt x="229" y="198"/>
                  <a:pt x="229" y="200"/>
                </a:cubicBezTo>
                <a:cubicBezTo>
                  <a:pt x="229" y="208"/>
                  <a:pt x="231" y="214"/>
                  <a:pt x="234" y="219"/>
                </a:cubicBezTo>
                <a:cubicBezTo>
                  <a:pt x="238" y="224"/>
                  <a:pt x="244" y="227"/>
                  <a:pt x="249" y="227"/>
                </a:cubicBezTo>
                <a:cubicBezTo>
                  <a:pt x="249" y="227"/>
                  <a:pt x="250" y="227"/>
                  <a:pt x="250" y="227"/>
                </a:cubicBezTo>
                <a:cubicBezTo>
                  <a:pt x="256" y="227"/>
                  <a:pt x="262" y="224"/>
                  <a:pt x="268" y="219"/>
                </a:cubicBezTo>
                <a:cubicBezTo>
                  <a:pt x="280" y="210"/>
                  <a:pt x="361" y="146"/>
                  <a:pt x="372" y="136"/>
                </a:cubicBezTo>
                <a:cubicBezTo>
                  <a:pt x="379" y="131"/>
                  <a:pt x="384" y="123"/>
                  <a:pt x="384" y="114"/>
                </a:cubicBezTo>
                <a:cubicBezTo>
                  <a:pt x="384" y="104"/>
                  <a:pt x="379" y="96"/>
                  <a:pt x="372" y="91"/>
                </a:cubicBezTo>
                <a:close/>
              </a:path>
            </a:pathLst>
          </a:custGeom>
          <a:solidFill>
            <a:srgbClr val="2E4275"/>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spcBef>
                <a:spcPct val="50000"/>
              </a:spcBef>
              <a:buClrTx/>
              <a:buFontTx/>
              <a:buNone/>
            </a:pPr>
            <a:endParaRPr lang="en-US" altLang="sv-SE" sz="2000" dirty="0">
              <a:ea typeface="MS PGothic" pitchFamily="34" charset="-128"/>
            </a:endParaRPr>
          </a:p>
        </p:txBody>
      </p:sp>
      <p:sp>
        <p:nvSpPr>
          <p:cNvPr id="20" name="Freeform 19"/>
          <p:cNvSpPr>
            <a:spLocks noChangeAspect="1" noEditPoints="1"/>
          </p:cNvSpPr>
          <p:nvPr/>
        </p:nvSpPr>
        <p:spPr bwMode="auto">
          <a:xfrm rot="5400000">
            <a:off x="4534289" y="3866689"/>
            <a:ext cx="406459" cy="240649"/>
          </a:xfrm>
          <a:custGeom>
            <a:avLst/>
            <a:gdLst>
              <a:gd name="T0" fmla="*/ 2147483647 w 384"/>
              <a:gd name="T1" fmla="*/ 2147483647 h 227"/>
              <a:gd name="T2" fmla="*/ 2147483647 w 384"/>
              <a:gd name="T3" fmla="*/ 2147483647 h 227"/>
              <a:gd name="T4" fmla="*/ 2147483647 w 384"/>
              <a:gd name="T5" fmla="*/ 2147483647 h 227"/>
              <a:gd name="T6" fmla="*/ 2147483647 w 384"/>
              <a:gd name="T7" fmla="*/ 2147483647 h 227"/>
              <a:gd name="T8" fmla="*/ 2147483647 w 384"/>
              <a:gd name="T9" fmla="*/ 2147483647 h 227"/>
              <a:gd name="T10" fmla="*/ 2147483647 w 384"/>
              <a:gd name="T11" fmla="*/ 2147483647 h 227"/>
              <a:gd name="T12" fmla="*/ 2147483647 w 384"/>
              <a:gd name="T13" fmla="*/ 2147483647 h 227"/>
              <a:gd name="T14" fmla="*/ 2147483647 w 384"/>
              <a:gd name="T15" fmla="*/ 2147483647 h 227"/>
              <a:gd name="T16" fmla="*/ 2147483647 w 384"/>
              <a:gd name="T17" fmla="*/ 2147483647 h 227"/>
              <a:gd name="T18" fmla="*/ 2147483647 w 384"/>
              <a:gd name="T19" fmla="*/ 2147483647 h 227"/>
              <a:gd name="T20" fmla="*/ 2147483647 w 384"/>
              <a:gd name="T21" fmla="*/ 2147483647 h 227"/>
              <a:gd name="T22" fmla="*/ 2147483647 w 384"/>
              <a:gd name="T23" fmla="*/ 2147483647 h 227"/>
              <a:gd name="T24" fmla="*/ 2147483647 w 384"/>
              <a:gd name="T25" fmla="*/ 2147483647 h 227"/>
              <a:gd name="T26" fmla="*/ 2147483647 w 384"/>
              <a:gd name="T27" fmla="*/ 2147483647 h 227"/>
              <a:gd name="T28" fmla="*/ 2147483647 w 384"/>
              <a:gd name="T29" fmla="*/ 2147483647 h 227"/>
              <a:gd name="T30" fmla="*/ 2147483647 w 384"/>
              <a:gd name="T31" fmla="*/ 2147483647 h 227"/>
              <a:gd name="T32" fmla="*/ 2147483647 w 384"/>
              <a:gd name="T33" fmla="*/ 2147483647 h 227"/>
              <a:gd name="T34" fmla="*/ 2147483647 w 384"/>
              <a:gd name="T35" fmla="*/ 2147483647 h 227"/>
              <a:gd name="T36" fmla="*/ 2147483647 w 384"/>
              <a:gd name="T37" fmla="*/ 2147483647 h 227"/>
              <a:gd name="T38" fmla="*/ 2147483647 w 384"/>
              <a:gd name="T39" fmla="*/ 2147483647 h 227"/>
              <a:gd name="T40" fmla="*/ 2147483647 w 384"/>
              <a:gd name="T41" fmla="*/ 2147483647 h 227"/>
              <a:gd name="T42" fmla="*/ 2147483647 w 384"/>
              <a:gd name="T43" fmla="*/ 2147483647 h 227"/>
              <a:gd name="T44" fmla="*/ 2147483647 w 384"/>
              <a:gd name="T45" fmla="*/ 2147483647 h 227"/>
              <a:gd name="T46" fmla="*/ 2147483647 w 384"/>
              <a:gd name="T47" fmla="*/ 2147483647 h 227"/>
              <a:gd name="T48" fmla="*/ 2147483647 w 384"/>
              <a:gd name="T49" fmla="*/ 2147483647 h 227"/>
              <a:gd name="T50" fmla="*/ 2147483647 w 384"/>
              <a:gd name="T51" fmla="*/ 2147483647 h 227"/>
              <a:gd name="T52" fmla="*/ 2147483647 w 384"/>
              <a:gd name="T53" fmla="*/ 2147483647 h 227"/>
              <a:gd name="T54" fmla="*/ 2147483647 w 384"/>
              <a:gd name="T55" fmla="*/ 2147483647 h 227"/>
              <a:gd name="T56" fmla="*/ 2147483647 w 384"/>
              <a:gd name="T57" fmla="*/ 2147483647 h 227"/>
              <a:gd name="T58" fmla="*/ 2147483647 w 384"/>
              <a:gd name="T59" fmla="*/ 2147483647 h 227"/>
              <a:gd name="T60" fmla="*/ 2147483647 w 384"/>
              <a:gd name="T61" fmla="*/ 2147483647 h 227"/>
              <a:gd name="T62" fmla="*/ 0 w 384"/>
              <a:gd name="T63" fmla="*/ 2147483647 h 227"/>
              <a:gd name="T64" fmla="*/ 2147483647 w 384"/>
              <a:gd name="T65" fmla="*/ 2147483647 h 227"/>
              <a:gd name="T66" fmla="*/ 2147483647 w 384"/>
              <a:gd name="T67" fmla="*/ 2147483647 h 227"/>
              <a:gd name="T68" fmla="*/ 2147483647 w 384"/>
              <a:gd name="T69" fmla="*/ 2147483647 h 227"/>
              <a:gd name="T70" fmla="*/ 2147483647 w 384"/>
              <a:gd name="T71" fmla="*/ 2147483647 h 227"/>
              <a:gd name="T72" fmla="*/ 2147483647 w 384"/>
              <a:gd name="T73" fmla="*/ 2147483647 h 227"/>
              <a:gd name="T74" fmla="*/ 2147483647 w 384"/>
              <a:gd name="T75" fmla="*/ 2147483647 h 227"/>
              <a:gd name="T76" fmla="*/ 2147483647 w 384"/>
              <a:gd name="T77" fmla="*/ 2147483647 h 227"/>
              <a:gd name="T78" fmla="*/ 2147483647 w 384"/>
              <a:gd name="T79" fmla="*/ 2147483647 h 2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4"/>
              <a:gd name="T121" fmla="*/ 0 h 227"/>
              <a:gd name="T122" fmla="*/ 384 w 384"/>
              <a:gd name="T123" fmla="*/ 227 h 2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4" h="227">
                <a:moveTo>
                  <a:pt x="100" y="41"/>
                </a:moveTo>
                <a:cubicBezTo>
                  <a:pt x="114" y="30"/>
                  <a:pt x="125" y="22"/>
                  <a:pt x="126" y="20"/>
                </a:cubicBezTo>
                <a:cubicBezTo>
                  <a:pt x="130" y="18"/>
                  <a:pt x="134" y="16"/>
                  <a:pt x="135" y="17"/>
                </a:cubicBezTo>
                <a:cubicBezTo>
                  <a:pt x="136" y="17"/>
                  <a:pt x="136" y="17"/>
                  <a:pt x="137" y="17"/>
                </a:cubicBezTo>
                <a:cubicBezTo>
                  <a:pt x="137" y="18"/>
                  <a:pt x="139" y="22"/>
                  <a:pt x="139" y="27"/>
                </a:cubicBezTo>
                <a:cubicBezTo>
                  <a:pt x="139" y="31"/>
                  <a:pt x="139" y="37"/>
                  <a:pt x="139" y="43"/>
                </a:cubicBezTo>
                <a:cubicBezTo>
                  <a:pt x="139" y="48"/>
                  <a:pt x="142" y="51"/>
                  <a:pt x="147" y="51"/>
                </a:cubicBezTo>
                <a:cubicBezTo>
                  <a:pt x="237" y="51"/>
                  <a:pt x="237" y="51"/>
                  <a:pt x="237" y="51"/>
                </a:cubicBezTo>
                <a:cubicBezTo>
                  <a:pt x="242" y="51"/>
                  <a:pt x="245" y="48"/>
                  <a:pt x="245" y="43"/>
                </a:cubicBezTo>
                <a:cubicBezTo>
                  <a:pt x="245" y="37"/>
                  <a:pt x="245" y="31"/>
                  <a:pt x="245" y="27"/>
                </a:cubicBezTo>
                <a:cubicBezTo>
                  <a:pt x="245" y="22"/>
                  <a:pt x="247" y="18"/>
                  <a:pt x="247" y="17"/>
                </a:cubicBezTo>
                <a:cubicBezTo>
                  <a:pt x="248" y="17"/>
                  <a:pt x="248" y="17"/>
                  <a:pt x="249" y="17"/>
                </a:cubicBezTo>
                <a:cubicBezTo>
                  <a:pt x="250" y="16"/>
                  <a:pt x="254" y="18"/>
                  <a:pt x="258" y="20"/>
                </a:cubicBezTo>
                <a:cubicBezTo>
                  <a:pt x="259" y="22"/>
                  <a:pt x="270" y="30"/>
                  <a:pt x="284" y="41"/>
                </a:cubicBezTo>
                <a:cubicBezTo>
                  <a:pt x="287" y="44"/>
                  <a:pt x="292" y="43"/>
                  <a:pt x="295" y="40"/>
                </a:cubicBezTo>
                <a:cubicBezTo>
                  <a:pt x="298" y="36"/>
                  <a:pt x="297" y="31"/>
                  <a:pt x="294" y="28"/>
                </a:cubicBezTo>
                <a:cubicBezTo>
                  <a:pt x="294" y="28"/>
                  <a:pt x="294" y="28"/>
                  <a:pt x="294" y="28"/>
                </a:cubicBezTo>
                <a:cubicBezTo>
                  <a:pt x="286" y="22"/>
                  <a:pt x="280" y="17"/>
                  <a:pt x="275" y="14"/>
                </a:cubicBezTo>
                <a:cubicBezTo>
                  <a:pt x="273" y="12"/>
                  <a:pt x="271" y="10"/>
                  <a:pt x="270" y="9"/>
                </a:cubicBezTo>
                <a:cubicBezTo>
                  <a:pt x="269" y="9"/>
                  <a:pt x="268" y="8"/>
                  <a:pt x="268" y="8"/>
                </a:cubicBezTo>
                <a:cubicBezTo>
                  <a:pt x="268" y="8"/>
                  <a:pt x="268" y="8"/>
                  <a:pt x="267" y="7"/>
                </a:cubicBezTo>
                <a:cubicBezTo>
                  <a:pt x="261" y="3"/>
                  <a:pt x="255" y="1"/>
                  <a:pt x="249" y="1"/>
                </a:cubicBezTo>
                <a:cubicBezTo>
                  <a:pt x="243" y="0"/>
                  <a:pt x="237" y="3"/>
                  <a:pt x="234" y="9"/>
                </a:cubicBezTo>
                <a:cubicBezTo>
                  <a:pt x="231" y="14"/>
                  <a:pt x="229" y="20"/>
                  <a:pt x="229" y="27"/>
                </a:cubicBezTo>
                <a:cubicBezTo>
                  <a:pt x="229" y="29"/>
                  <a:pt x="229" y="32"/>
                  <a:pt x="229" y="35"/>
                </a:cubicBezTo>
                <a:cubicBezTo>
                  <a:pt x="155" y="35"/>
                  <a:pt x="155" y="35"/>
                  <a:pt x="155" y="35"/>
                </a:cubicBezTo>
                <a:cubicBezTo>
                  <a:pt x="155" y="32"/>
                  <a:pt x="155" y="29"/>
                  <a:pt x="155" y="27"/>
                </a:cubicBezTo>
                <a:cubicBezTo>
                  <a:pt x="155" y="20"/>
                  <a:pt x="153" y="14"/>
                  <a:pt x="150" y="9"/>
                </a:cubicBezTo>
                <a:cubicBezTo>
                  <a:pt x="147" y="3"/>
                  <a:pt x="141" y="0"/>
                  <a:pt x="135" y="1"/>
                </a:cubicBezTo>
                <a:cubicBezTo>
                  <a:pt x="129" y="1"/>
                  <a:pt x="123" y="3"/>
                  <a:pt x="117" y="7"/>
                </a:cubicBezTo>
                <a:cubicBezTo>
                  <a:pt x="116" y="8"/>
                  <a:pt x="116" y="8"/>
                  <a:pt x="116" y="8"/>
                </a:cubicBezTo>
                <a:cubicBezTo>
                  <a:pt x="116" y="8"/>
                  <a:pt x="115" y="9"/>
                  <a:pt x="114" y="9"/>
                </a:cubicBezTo>
                <a:cubicBezTo>
                  <a:pt x="113" y="10"/>
                  <a:pt x="111" y="12"/>
                  <a:pt x="109" y="14"/>
                </a:cubicBezTo>
                <a:cubicBezTo>
                  <a:pt x="104" y="17"/>
                  <a:pt x="98" y="22"/>
                  <a:pt x="90" y="28"/>
                </a:cubicBezTo>
                <a:cubicBezTo>
                  <a:pt x="90" y="28"/>
                  <a:pt x="90" y="28"/>
                  <a:pt x="90" y="28"/>
                </a:cubicBezTo>
                <a:cubicBezTo>
                  <a:pt x="87" y="31"/>
                  <a:pt x="86" y="36"/>
                  <a:pt x="89" y="40"/>
                </a:cubicBezTo>
                <a:cubicBezTo>
                  <a:pt x="92" y="43"/>
                  <a:pt x="97" y="44"/>
                  <a:pt x="100" y="41"/>
                </a:cubicBezTo>
                <a:close/>
                <a:moveTo>
                  <a:pt x="372" y="91"/>
                </a:moveTo>
                <a:cubicBezTo>
                  <a:pt x="371" y="89"/>
                  <a:pt x="342" y="67"/>
                  <a:pt x="316" y="46"/>
                </a:cubicBezTo>
                <a:cubicBezTo>
                  <a:pt x="312" y="43"/>
                  <a:pt x="307" y="44"/>
                  <a:pt x="304" y="47"/>
                </a:cubicBezTo>
                <a:cubicBezTo>
                  <a:pt x="302" y="50"/>
                  <a:pt x="302" y="56"/>
                  <a:pt x="306" y="58"/>
                </a:cubicBezTo>
                <a:cubicBezTo>
                  <a:pt x="332" y="79"/>
                  <a:pt x="361" y="102"/>
                  <a:pt x="362" y="103"/>
                </a:cubicBezTo>
                <a:cubicBezTo>
                  <a:pt x="367" y="107"/>
                  <a:pt x="368" y="109"/>
                  <a:pt x="368" y="114"/>
                </a:cubicBezTo>
                <a:cubicBezTo>
                  <a:pt x="368" y="118"/>
                  <a:pt x="367" y="120"/>
                  <a:pt x="362" y="124"/>
                </a:cubicBezTo>
                <a:cubicBezTo>
                  <a:pt x="351" y="133"/>
                  <a:pt x="270" y="197"/>
                  <a:pt x="258" y="207"/>
                </a:cubicBezTo>
                <a:cubicBezTo>
                  <a:pt x="254" y="210"/>
                  <a:pt x="251" y="211"/>
                  <a:pt x="250" y="211"/>
                </a:cubicBezTo>
                <a:cubicBezTo>
                  <a:pt x="248" y="211"/>
                  <a:pt x="248" y="211"/>
                  <a:pt x="247" y="209"/>
                </a:cubicBezTo>
                <a:cubicBezTo>
                  <a:pt x="247" y="208"/>
                  <a:pt x="245" y="205"/>
                  <a:pt x="245" y="200"/>
                </a:cubicBezTo>
                <a:cubicBezTo>
                  <a:pt x="245" y="196"/>
                  <a:pt x="245" y="190"/>
                  <a:pt x="245" y="183"/>
                </a:cubicBezTo>
                <a:cubicBezTo>
                  <a:pt x="245" y="179"/>
                  <a:pt x="242" y="175"/>
                  <a:pt x="237" y="175"/>
                </a:cubicBezTo>
                <a:cubicBezTo>
                  <a:pt x="147" y="175"/>
                  <a:pt x="147" y="175"/>
                  <a:pt x="147" y="175"/>
                </a:cubicBezTo>
                <a:cubicBezTo>
                  <a:pt x="142" y="175"/>
                  <a:pt x="139" y="179"/>
                  <a:pt x="139" y="183"/>
                </a:cubicBezTo>
                <a:cubicBezTo>
                  <a:pt x="139" y="190"/>
                  <a:pt x="139" y="196"/>
                  <a:pt x="139" y="200"/>
                </a:cubicBezTo>
                <a:cubicBezTo>
                  <a:pt x="139" y="205"/>
                  <a:pt x="137" y="208"/>
                  <a:pt x="137" y="209"/>
                </a:cubicBezTo>
                <a:cubicBezTo>
                  <a:pt x="136" y="211"/>
                  <a:pt x="136" y="211"/>
                  <a:pt x="134" y="211"/>
                </a:cubicBezTo>
                <a:cubicBezTo>
                  <a:pt x="133" y="211"/>
                  <a:pt x="130" y="210"/>
                  <a:pt x="126" y="207"/>
                </a:cubicBezTo>
                <a:cubicBezTo>
                  <a:pt x="114" y="197"/>
                  <a:pt x="33" y="133"/>
                  <a:pt x="22" y="124"/>
                </a:cubicBezTo>
                <a:cubicBezTo>
                  <a:pt x="17" y="120"/>
                  <a:pt x="16" y="118"/>
                  <a:pt x="16" y="114"/>
                </a:cubicBezTo>
                <a:cubicBezTo>
                  <a:pt x="16" y="109"/>
                  <a:pt x="17" y="107"/>
                  <a:pt x="22" y="103"/>
                </a:cubicBezTo>
                <a:cubicBezTo>
                  <a:pt x="23" y="102"/>
                  <a:pt x="52" y="79"/>
                  <a:pt x="78" y="58"/>
                </a:cubicBezTo>
                <a:cubicBezTo>
                  <a:pt x="82" y="56"/>
                  <a:pt x="82" y="50"/>
                  <a:pt x="80" y="47"/>
                </a:cubicBezTo>
                <a:cubicBezTo>
                  <a:pt x="77" y="44"/>
                  <a:pt x="72" y="43"/>
                  <a:pt x="68" y="46"/>
                </a:cubicBezTo>
                <a:cubicBezTo>
                  <a:pt x="42" y="67"/>
                  <a:pt x="13" y="89"/>
                  <a:pt x="12" y="91"/>
                </a:cubicBezTo>
                <a:cubicBezTo>
                  <a:pt x="5" y="96"/>
                  <a:pt x="0" y="104"/>
                  <a:pt x="0" y="114"/>
                </a:cubicBezTo>
                <a:cubicBezTo>
                  <a:pt x="0" y="123"/>
                  <a:pt x="5" y="131"/>
                  <a:pt x="12" y="136"/>
                </a:cubicBezTo>
                <a:cubicBezTo>
                  <a:pt x="23" y="146"/>
                  <a:pt x="104" y="210"/>
                  <a:pt x="116" y="219"/>
                </a:cubicBezTo>
                <a:cubicBezTo>
                  <a:pt x="122" y="224"/>
                  <a:pt x="128" y="227"/>
                  <a:pt x="134" y="227"/>
                </a:cubicBezTo>
                <a:cubicBezTo>
                  <a:pt x="134" y="227"/>
                  <a:pt x="135" y="227"/>
                  <a:pt x="135" y="227"/>
                </a:cubicBezTo>
                <a:cubicBezTo>
                  <a:pt x="140" y="227"/>
                  <a:pt x="146" y="224"/>
                  <a:pt x="150" y="219"/>
                </a:cubicBezTo>
                <a:cubicBezTo>
                  <a:pt x="153" y="214"/>
                  <a:pt x="155" y="208"/>
                  <a:pt x="155" y="200"/>
                </a:cubicBezTo>
                <a:cubicBezTo>
                  <a:pt x="155" y="198"/>
                  <a:pt x="155" y="195"/>
                  <a:pt x="155" y="191"/>
                </a:cubicBezTo>
                <a:cubicBezTo>
                  <a:pt x="229" y="191"/>
                  <a:pt x="229" y="191"/>
                  <a:pt x="229" y="191"/>
                </a:cubicBezTo>
                <a:cubicBezTo>
                  <a:pt x="229" y="195"/>
                  <a:pt x="229" y="198"/>
                  <a:pt x="229" y="200"/>
                </a:cubicBezTo>
                <a:cubicBezTo>
                  <a:pt x="229" y="208"/>
                  <a:pt x="231" y="214"/>
                  <a:pt x="234" y="219"/>
                </a:cubicBezTo>
                <a:cubicBezTo>
                  <a:pt x="238" y="224"/>
                  <a:pt x="244" y="227"/>
                  <a:pt x="249" y="227"/>
                </a:cubicBezTo>
                <a:cubicBezTo>
                  <a:pt x="249" y="227"/>
                  <a:pt x="250" y="227"/>
                  <a:pt x="250" y="227"/>
                </a:cubicBezTo>
                <a:cubicBezTo>
                  <a:pt x="256" y="227"/>
                  <a:pt x="262" y="224"/>
                  <a:pt x="268" y="219"/>
                </a:cubicBezTo>
                <a:cubicBezTo>
                  <a:pt x="280" y="210"/>
                  <a:pt x="361" y="146"/>
                  <a:pt x="372" y="136"/>
                </a:cubicBezTo>
                <a:cubicBezTo>
                  <a:pt x="379" y="131"/>
                  <a:pt x="384" y="123"/>
                  <a:pt x="384" y="114"/>
                </a:cubicBezTo>
                <a:cubicBezTo>
                  <a:pt x="384" y="104"/>
                  <a:pt x="379" y="96"/>
                  <a:pt x="372" y="91"/>
                </a:cubicBezTo>
                <a:close/>
              </a:path>
            </a:pathLst>
          </a:custGeom>
          <a:solidFill>
            <a:srgbClr val="2E4275"/>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spcBef>
                <a:spcPct val="50000"/>
              </a:spcBef>
              <a:buClrTx/>
              <a:buFontTx/>
              <a:buNone/>
            </a:pPr>
            <a:endParaRPr lang="en-US" altLang="sv-SE" sz="2000" dirty="0">
              <a:ea typeface="MS PGothic" pitchFamily="34" charset="-128"/>
            </a:endParaRPr>
          </a:p>
        </p:txBody>
      </p:sp>
      <p:sp>
        <p:nvSpPr>
          <p:cNvPr id="21" name="Freeform 20"/>
          <p:cNvSpPr>
            <a:spLocks noChangeAspect="1" noEditPoints="1"/>
          </p:cNvSpPr>
          <p:nvPr/>
        </p:nvSpPr>
        <p:spPr bwMode="auto">
          <a:xfrm rot="5400000">
            <a:off x="5814020" y="3866689"/>
            <a:ext cx="406459" cy="240649"/>
          </a:xfrm>
          <a:custGeom>
            <a:avLst/>
            <a:gdLst>
              <a:gd name="T0" fmla="*/ 2147483647 w 384"/>
              <a:gd name="T1" fmla="*/ 2147483647 h 227"/>
              <a:gd name="T2" fmla="*/ 2147483647 w 384"/>
              <a:gd name="T3" fmla="*/ 2147483647 h 227"/>
              <a:gd name="T4" fmla="*/ 2147483647 w 384"/>
              <a:gd name="T5" fmla="*/ 2147483647 h 227"/>
              <a:gd name="T6" fmla="*/ 2147483647 w 384"/>
              <a:gd name="T7" fmla="*/ 2147483647 h 227"/>
              <a:gd name="T8" fmla="*/ 2147483647 w 384"/>
              <a:gd name="T9" fmla="*/ 2147483647 h 227"/>
              <a:gd name="T10" fmla="*/ 2147483647 w 384"/>
              <a:gd name="T11" fmla="*/ 2147483647 h 227"/>
              <a:gd name="T12" fmla="*/ 2147483647 w 384"/>
              <a:gd name="T13" fmla="*/ 2147483647 h 227"/>
              <a:gd name="T14" fmla="*/ 2147483647 w 384"/>
              <a:gd name="T15" fmla="*/ 2147483647 h 227"/>
              <a:gd name="T16" fmla="*/ 2147483647 w 384"/>
              <a:gd name="T17" fmla="*/ 2147483647 h 227"/>
              <a:gd name="T18" fmla="*/ 2147483647 w 384"/>
              <a:gd name="T19" fmla="*/ 2147483647 h 227"/>
              <a:gd name="T20" fmla="*/ 2147483647 w 384"/>
              <a:gd name="T21" fmla="*/ 2147483647 h 227"/>
              <a:gd name="T22" fmla="*/ 2147483647 w 384"/>
              <a:gd name="T23" fmla="*/ 2147483647 h 227"/>
              <a:gd name="T24" fmla="*/ 2147483647 w 384"/>
              <a:gd name="T25" fmla="*/ 2147483647 h 227"/>
              <a:gd name="T26" fmla="*/ 2147483647 w 384"/>
              <a:gd name="T27" fmla="*/ 2147483647 h 227"/>
              <a:gd name="T28" fmla="*/ 2147483647 w 384"/>
              <a:gd name="T29" fmla="*/ 2147483647 h 227"/>
              <a:gd name="T30" fmla="*/ 2147483647 w 384"/>
              <a:gd name="T31" fmla="*/ 2147483647 h 227"/>
              <a:gd name="T32" fmla="*/ 2147483647 w 384"/>
              <a:gd name="T33" fmla="*/ 2147483647 h 227"/>
              <a:gd name="T34" fmla="*/ 2147483647 w 384"/>
              <a:gd name="T35" fmla="*/ 2147483647 h 227"/>
              <a:gd name="T36" fmla="*/ 2147483647 w 384"/>
              <a:gd name="T37" fmla="*/ 2147483647 h 227"/>
              <a:gd name="T38" fmla="*/ 2147483647 w 384"/>
              <a:gd name="T39" fmla="*/ 2147483647 h 227"/>
              <a:gd name="T40" fmla="*/ 2147483647 w 384"/>
              <a:gd name="T41" fmla="*/ 2147483647 h 227"/>
              <a:gd name="T42" fmla="*/ 2147483647 w 384"/>
              <a:gd name="T43" fmla="*/ 2147483647 h 227"/>
              <a:gd name="T44" fmla="*/ 2147483647 w 384"/>
              <a:gd name="T45" fmla="*/ 2147483647 h 227"/>
              <a:gd name="T46" fmla="*/ 2147483647 w 384"/>
              <a:gd name="T47" fmla="*/ 2147483647 h 227"/>
              <a:gd name="T48" fmla="*/ 2147483647 w 384"/>
              <a:gd name="T49" fmla="*/ 2147483647 h 227"/>
              <a:gd name="T50" fmla="*/ 2147483647 w 384"/>
              <a:gd name="T51" fmla="*/ 2147483647 h 227"/>
              <a:gd name="T52" fmla="*/ 2147483647 w 384"/>
              <a:gd name="T53" fmla="*/ 2147483647 h 227"/>
              <a:gd name="T54" fmla="*/ 2147483647 w 384"/>
              <a:gd name="T55" fmla="*/ 2147483647 h 227"/>
              <a:gd name="T56" fmla="*/ 2147483647 w 384"/>
              <a:gd name="T57" fmla="*/ 2147483647 h 227"/>
              <a:gd name="T58" fmla="*/ 2147483647 w 384"/>
              <a:gd name="T59" fmla="*/ 2147483647 h 227"/>
              <a:gd name="T60" fmla="*/ 2147483647 w 384"/>
              <a:gd name="T61" fmla="*/ 2147483647 h 227"/>
              <a:gd name="T62" fmla="*/ 0 w 384"/>
              <a:gd name="T63" fmla="*/ 2147483647 h 227"/>
              <a:gd name="T64" fmla="*/ 2147483647 w 384"/>
              <a:gd name="T65" fmla="*/ 2147483647 h 227"/>
              <a:gd name="T66" fmla="*/ 2147483647 w 384"/>
              <a:gd name="T67" fmla="*/ 2147483647 h 227"/>
              <a:gd name="T68" fmla="*/ 2147483647 w 384"/>
              <a:gd name="T69" fmla="*/ 2147483647 h 227"/>
              <a:gd name="T70" fmla="*/ 2147483647 w 384"/>
              <a:gd name="T71" fmla="*/ 2147483647 h 227"/>
              <a:gd name="T72" fmla="*/ 2147483647 w 384"/>
              <a:gd name="T73" fmla="*/ 2147483647 h 227"/>
              <a:gd name="T74" fmla="*/ 2147483647 w 384"/>
              <a:gd name="T75" fmla="*/ 2147483647 h 227"/>
              <a:gd name="T76" fmla="*/ 2147483647 w 384"/>
              <a:gd name="T77" fmla="*/ 2147483647 h 227"/>
              <a:gd name="T78" fmla="*/ 2147483647 w 384"/>
              <a:gd name="T79" fmla="*/ 2147483647 h 2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4"/>
              <a:gd name="T121" fmla="*/ 0 h 227"/>
              <a:gd name="T122" fmla="*/ 384 w 384"/>
              <a:gd name="T123" fmla="*/ 227 h 2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4" h="227">
                <a:moveTo>
                  <a:pt x="100" y="41"/>
                </a:moveTo>
                <a:cubicBezTo>
                  <a:pt x="114" y="30"/>
                  <a:pt x="125" y="22"/>
                  <a:pt x="126" y="20"/>
                </a:cubicBezTo>
                <a:cubicBezTo>
                  <a:pt x="130" y="18"/>
                  <a:pt x="134" y="16"/>
                  <a:pt x="135" y="17"/>
                </a:cubicBezTo>
                <a:cubicBezTo>
                  <a:pt x="136" y="17"/>
                  <a:pt x="136" y="17"/>
                  <a:pt x="137" y="17"/>
                </a:cubicBezTo>
                <a:cubicBezTo>
                  <a:pt x="137" y="18"/>
                  <a:pt x="139" y="22"/>
                  <a:pt x="139" y="27"/>
                </a:cubicBezTo>
                <a:cubicBezTo>
                  <a:pt x="139" y="31"/>
                  <a:pt x="139" y="37"/>
                  <a:pt x="139" y="43"/>
                </a:cubicBezTo>
                <a:cubicBezTo>
                  <a:pt x="139" y="48"/>
                  <a:pt x="142" y="51"/>
                  <a:pt x="147" y="51"/>
                </a:cubicBezTo>
                <a:cubicBezTo>
                  <a:pt x="237" y="51"/>
                  <a:pt x="237" y="51"/>
                  <a:pt x="237" y="51"/>
                </a:cubicBezTo>
                <a:cubicBezTo>
                  <a:pt x="242" y="51"/>
                  <a:pt x="245" y="48"/>
                  <a:pt x="245" y="43"/>
                </a:cubicBezTo>
                <a:cubicBezTo>
                  <a:pt x="245" y="37"/>
                  <a:pt x="245" y="31"/>
                  <a:pt x="245" y="27"/>
                </a:cubicBezTo>
                <a:cubicBezTo>
                  <a:pt x="245" y="22"/>
                  <a:pt x="247" y="18"/>
                  <a:pt x="247" y="17"/>
                </a:cubicBezTo>
                <a:cubicBezTo>
                  <a:pt x="248" y="17"/>
                  <a:pt x="248" y="17"/>
                  <a:pt x="249" y="17"/>
                </a:cubicBezTo>
                <a:cubicBezTo>
                  <a:pt x="250" y="16"/>
                  <a:pt x="254" y="18"/>
                  <a:pt x="258" y="20"/>
                </a:cubicBezTo>
                <a:cubicBezTo>
                  <a:pt x="259" y="22"/>
                  <a:pt x="270" y="30"/>
                  <a:pt x="284" y="41"/>
                </a:cubicBezTo>
                <a:cubicBezTo>
                  <a:pt x="287" y="44"/>
                  <a:pt x="292" y="43"/>
                  <a:pt x="295" y="40"/>
                </a:cubicBezTo>
                <a:cubicBezTo>
                  <a:pt x="298" y="36"/>
                  <a:pt x="297" y="31"/>
                  <a:pt x="294" y="28"/>
                </a:cubicBezTo>
                <a:cubicBezTo>
                  <a:pt x="294" y="28"/>
                  <a:pt x="294" y="28"/>
                  <a:pt x="294" y="28"/>
                </a:cubicBezTo>
                <a:cubicBezTo>
                  <a:pt x="286" y="22"/>
                  <a:pt x="280" y="17"/>
                  <a:pt x="275" y="14"/>
                </a:cubicBezTo>
                <a:cubicBezTo>
                  <a:pt x="273" y="12"/>
                  <a:pt x="271" y="10"/>
                  <a:pt x="270" y="9"/>
                </a:cubicBezTo>
                <a:cubicBezTo>
                  <a:pt x="269" y="9"/>
                  <a:pt x="268" y="8"/>
                  <a:pt x="268" y="8"/>
                </a:cubicBezTo>
                <a:cubicBezTo>
                  <a:pt x="268" y="8"/>
                  <a:pt x="268" y="8"/>
                  <a:pt x="267" y="7"/>
                </a:cubicBezTo>
                <a:cubicBezTo>
                  <a:pt x="261" y="3"/>
                  <a:pt x="255" y="1"/>
                  <a:pt x="249" y="1"/>
                </a:cubicBezTo>
                <a:cubicBezTo>
                  <a:pt x="243" y="0"/>
                  <a:pt x="237" y="3"/>
                  <a:pt x="234" y="9"/>
                </a:cubicBezTo>
                <a:cubicBezTo>
                  <a:pt x="231" y="14"/>
                  <a:pt x="229" y="20"/>
                  <a:pt x="229" y="27"/>
                </a:cubicBezTo>
                <a:cubicBezTo>
                  <a:pt x="229" y="29"/>
                  <a:pt x="229" y="32"/>
                  <a:pt x="229" y="35"/>
                </a:cubicBezTo>
                <a:cubicBezTo>
                  <a:pt x="155" y="35"/>
                  <a:pt x="155" y="35"/>
                  <a:pt x="155" y="35"/>
                </a:cubicBezTo>
                <a:cubicBezTo>
                  <a:pt x="155" y="32"/>
                  <a:pt x="155" y="29"/>
                  <a:pt x="155" y="27"/>
                </a:cubicBezTo>
                <a:cubicBezTo>
                  <a:pt x="155" y="20"/>
                  <a:pt x="153" y="14"/>
                  <a:pt x="150" y="9"/>
                </a:cubicBezTo>
                <a:cubicBezTo>
                  <a:pt x="147" y="3"/>
                  <a:pt x="141" y="0"/>
                  <a:pt x="135" y="1"/>
                </a:cubicBezTo>
                <a:cubicBezTo>
                  <a:pt x="129" y="1"/>
                  <a:pt x="123" y="3"/>
                  <a:pt x="117" y="7"/>
                </a:cubicBezTo>
                <a:cubicBezTo>
                  <a:pt x="116" y="8"/>
                  <a:pt x="116" y="8"/>
                  <a:pt x="116" y="8"/>
                </a:cubicBezTo>
                <a:cubicBezTo>
                  <a:pt x="116" y="8"/>
                  <a:pt x="115" y="9"/>
                  <a:pt x="114" y="9"/>
                </a:cubicBezTo>
                <a:cubicBezTo>
                  <a:pt x="113" y="10"/>
                  <a:pt x="111" y="12"/>
                  <a:pt x="109" y="14"/>
                </a:cubicBezTo>
                <a:cubicBezTo>
                  <a:pt x="104" y="17"/>
                  <a:pt x="98" y="22"/>
                  <a:pt x="90" y="28"/>
                </a:cubicBezTo>
                <a:cubicBezTo>
                  <a:pt x="90" y="28"/>
                  <a:pt x="90" y="28"/>
                  <a:pt x="90" y="28"/>
                </a:cubicBezTo>
                <a:cubicBezTo>
                  <a:pt x="87" y="31"/>
                  <a:pt x="86" y="36"/>
                  <a:pt x="89" y="40"/>
                </a:cubicBezTo>
                <a:cubicBezTo>
                  <a:pt x="92" y="43"/>
                  <a:pt x="97" y="44"/>
                  <a:pt x="100" y="41"/>
                </a:cubicBezTo>
                <a:close/>
                <a:moveTo>
                  <a:pt x="372" y="91"/>
                </a:moveTo>
                <a:cubicBezTo>
                  <a:pt x="371" y="89"/>
                  <a:pt x="342" y="67"/>
                  <a:pt x="316" y="46"/>
                </a:cubicBezTo>
                <a:cubicBezTo>
                  <a:pt x="312" y="43"/>
                  <a:pt x="307" y="44"/>
                  <a:pt x="304" y="47"/>
                </a:cubicBezTo>
                <a:cubicBezTo>
                  <a:pt x="302" y="50"/>
                  <a:pt x="302" y="56"/>
                  <a:pt x="306" y="58"/>
                </a:cubicBezTo>
                <a:cubicBezTo>
                  <a:pt x="332" y="79"/>
                  <a:pt x="361" y="102"/>
                  <a:pt x="362" y="103"/>
                </a:cubicBezTo>
                <a:cubicBezTo>
                  <a:pt x="367" y="107"/>
                  <a:pt x="368" y="109"/>
                  <a:pt x="368" y="114"/>
                </a:cubicBezTo>
                <a:cubicBezTo>
                  <a:pt x="368" y="118"/>
                  <a:pt x="367" y="120"/>
                  <a:pt x="362" y="124"/>
                </a:cubicBezTo>
                <a:cubicBezTo>
                  <a:pt x="351" y="133"/>
                  <a:pt x="270" y="197"/>
                  <a:pt x="258" y="207"/>
                </a:cubicBezTo>
                <a:cubicBezTo>
                  <a:pt x="254" y="210"/>
                  <a:pt x="251" y="211"/>
                  <a:pt x="250" y="211"/>
                </a:cubicBezTo>
                <a:cubicBezTo>
                  <a:pt x="248" y="211"/>
                  <a:pt x="248" y="211"/>
                  <a:pt x="247" y="209"/>
                </a:cubicBezTo>
                <a:cubicBezTo>
                  <a:pt x="247" y="208"/>
                  <a:pt x="245" y="205"/>
                  <a:pt x="245" y="200"/>
                </a:cubicBezTo>
                <a:cubicBezTo>
                  <a:pt x="245" y="196"/>
                  <a:pt x="245" y="190"/>
                  <a:pt x="245" y="183"/>
                </a:cubicBezTo>
                <a:cubicBezTo>
                  <a:pt x="245" y="179"/>
                  <a:pt x="242" y="175"/>
                  <a:pt x="237" y="175"/>
                </a:cubicBezTo>
                <a:cubicBezTo>
                  <a:pt x="147" y="175"/>
                  <a:pt x="147" y="175"/>
                  <a:pt x="147" y="175"/>
                </a:cubicBezTo>
                <a:cubicBezTo>
                  <a:pt x="142" y="175"/>
                  <a:pt x="139" y="179"/>
                  <a:pt x="139" y="183"/>
                </a:cubicBezTo>
                <a:cubicBezTo>
                  <a:pt x="139" y="190"/>
                  <a:pt x="139" y="196"/>
                  <a:pt x="139" y="200"/>
                </a:cubicBezTo>
                <a:cubicBezTo>
                  <a:pt x="139" y="205"/>
                  <a:pt x="137" y="208"/>
                  <a:pt x="137" y="209"/>
                </a:cubicBezTo>
                <a:cubicBezTo>
                  <a:pt x="136" y="211"/>
                  <a:pt x="136" y="211"/>
                  <a:pt x="134" y="211"/>
                </a:cubicBezTo>
                <a:cubicBezTo>
                  <a:pt x="133" y="211"/>
                  <a:pt x="130" y="210"/>
                  <a:pt x="126" y="207"/>
                </a:cubicBezTo>
                <a:cubicBezTo>
                  <a:pt x="114" y="197"/>
                  <a:pt x="33" y="133"/>
                  <a:pt x="22" y="124"/>
                </a:cubicBezTo>
                <a:cubicBezTo>
                  <a:pt x="17" y="120"/>
                  <a:pt x="16" y="118"/>
                  <a:pt x="16" y="114"/>
                </a:cubicBezTo>
                <a:cubicBezTo>
                  <a:pt x="16" y="109"/>
                  <a:pt x="17" y="107"/>
                  <a:pt x="22" y="103"/>
                </a:cubicBezTo>
                <a:cubicBezTo>
                  <a:pt x="23" y="102"/>
                  <a:pt x="52" y="79"/>
                  <a:pt x="78" y="58"/>
                </a:cubicBezTo>
                <a:cubicBezTo>
                  <a:pt x="82" y="56"/>
                  <a:pt x="82" y="50"/>
                  <a:pt x="80" y="47"/>
                </a:cubicBezTo>
                <a:cubicBezTo>
                  <a:pt x="77" y="44"/>
                  <a:pt x="72" y="43"/>
                  <a:pt x="68" y="46"/>
                </a:cubicBezTo>
                <a:cubicBezTo>
                  <a:pt x="42" y="67"/>
                  <a:pt x="13" y="89"/>
                  <a:pt x="12" y="91"/>
                </a:cubicBezTo>
                <a:cubicBezTo>
                  <a:pt x="5" y="96"/>
                  <a:pt x="0" y="104"/>
                  <a:pt x="0" y="114"/>
                </a:cubicBezTo>
                <a:cubicBezTo>
                  <a:pt x="0" y="123"/>
                  <a:pt x="5" y="131"/>
                  <a:pt x="12" y="136"/>
                </a:cubicBezTo>
                <a:cubicBezTo>
                  <a:pt x="23" y="146"/>
                  <a:pt x="104" y="210"/>
                  <a:pt x="116" y="219"/>
                </a:cubicBezTo>
                <a:cubicBezTo>
                  <a:pt x="122" y="224"/>
                  <a:pt x="128" y="227"/>
                  <a:pt x="134" y="227"/>
                </a:cubicBezTo>
                <a:cubicBezTo>
                  <a:pt x="134" y="227"/>
                  <a:pt x="135" y="227"/>
                  <a:pt x="135" y="227"/>
                </a:cubicBezTo>
                <a:cubicBezTo>
                  <a:pt x="140" y="227"/>
                  <a:pt x="146" y="224"/>
                  <a:pt x="150" y="219"/>
                </a:cubicBezTo>
                <a:cubicBezTo>
                  <a:pt x="153" y="214"/>
                  <a:pt x="155" y="208"/>
                  <a:pt x="155" y="200"/>
                </a:cubicBezTo>
                <a:cubicBezTo>
                  <a:pt x="155" y="198"/>
                  <a:pt x="155" y="195"/>
                  <a:pt x="155" y="191"/>
                </a:cubicBezTo>
                <a:cubicBezTo>
                  <a:pt x="229" y="191"/>
                  <a:pt x="229" y="191"/>
                  <a:pt x="229" y="191"/>
                </a:cubicBezTo>
                <a:cubicBezTo>
                  <a:pt x="229" y="195"/>
                  <a:pt x="229" y="198"/>
                  <a:pt x="229" y="200"/>
                </a:cubicBezTo>
                <a:cubicBezTo>
                  <a:pt x="229" y="208"/>
                  <a:pt x="231" y="214"/>
                  <a:pt x="234" y="219"/>
                </a:cubicBezTo>
                <a:cubicBezTo>
                  <a:pt x="238" y="224"/>
                  <a:pt x="244" y="227"/>
                  <a:pt x="249" y="227"/>
                </a:cubicBezTo>
                <a:cubicBezTo>
                  <a:pt x="249" y="227"/>
                  <a:pt x="250" y="227"/>
                  <a:pt x="250" y="227"/>
                </a:cubicBezTo>
                <a:cubicBezTo>
                  <a:pt x="256" y="227"/>
                  <a:pt x="262" y="224"/>
                  <a:pt x="268" y="219"/>
                </a:cubicBezTo>
                <a:cubicBezTo>
                  <a:pt x="280" y="210"/>
                  <a:pt x="361" y="146"/>
                  <a:pt x="372" y="136"/>
                </a:cubicBezTo>
                <a:cubicBezTo>
                  <a:pt x="379" y="131"/>
                  <a:pt x="384" y="123"/>
                  <a:pt x="384" y="114"/>
                </a:cubicBezTo>
                <a:cubicBezTo>
                  <a:pt x="384" y="104"/>
                  <a:pt x="379" y="96"/>
                  <a:pt x="372" y="91"/>
                </a:cubicBezTo>
                <a:close/>
              </a:path>
            </a:pathLst>
          </a:custGeom>
          <a:solidFill>
            <a:srgbClr val="2E4275"/>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spcBef>
                <a:spcPct val="50000"/>
              </a:spcBef>
              <a:buClrTx/>
              <a:buFontTx/>
              <a:buNone/>
            </a:pPr>
            <a:endParaRPr lang="en-US" altLang="sv-SE" sz="2000" dirty="0">
              <a:ea typeface="MS PGothic" pitchFamily="34" charset="-128"/>
            </a:endParaRPr>
          </a:p>
        </p:txBody>
      </p:sp>
      <p:sp>
        <p:nvSpPr>
          <p:cNvPr id="22" name="Freeform 21"/>
          <p:cNvSpPr>
            <a:spLocks noChangeAspect="1" noEditPoints="1"/>
          </p:cNvSpPr>
          <p:nvPr/>
        </p:nvSpPr>
        <p:spPr bwMode="auto">
          <a:xfrm rot="5400000">
            <a:off x="8565443" y="3866689"/>
            <a:ext cx="406459" cy="240649"/>
          </a:xfrm>
          <a:custGeom>
            <a:avLst/>
            <a:gdLst>
              <a:gd name="T0" fmla="*/ 2147483647 w 384"/>
              <a:gd name="T1" fmla="*/ 2147483647 h 227"/>
              <a:gd name="T2" fmla="*/ 2147483647 w 384"/>
              <a:gd name="T3" fmla="*/ 2147483647 h 227"/>
              <a:gd name="T4" fmla="*/ 2147483647 w 384"/>
              <a:gd name="T5" fmla="*/ 2147483647 h 227"/>
              <a:gd name="T6" fmla="*/ 2147483647 w 384"/>
              <a:gd name="T7" fmla="*/ 2147483647 h 227"/>
              <a:gd name="T8" fmla="*/ 2147483647 w 384"/>
              <a:gd name="T9" fmla="*/ 2147483647 h 227"/>
              <a:gd name="T10" fmla="*/ 2147483647 w 384"/>
              <a:gd name="T11" fmla="*/ 2147483647 h 227"/>
              <a:gd name="T12" fmla="*/ 2147483647 w 384"/>
              <a:gd name="T13" fmla="*/ 2147483647 h 227"/>
              <a:gd name="T14" fmla="*/ 2147483647 w 384"/>
              <a:gd name="T15" fmla="*/ 2147483647 h 227"/>
              <a:gd name="T16" fmla="*/ 2147483647 w 384"/>
              <a:gd name="T17" fmla="*/ 2147483647 h 227"/>
              <a:gd name="T18" fmla="*/ 2147483647 w 384"/>
              <a:gd name="T19" fmla="*/ 2147483647 h 227"/>
              <a:gd name="T20" fmla="*/ 2147483647 w 384"/>
              <a:gd name="T21" fmla="*/ 2147483647 h 227"/>
              <a:gd name="T22" fmla="*/ 2147483647 w 384"/>
              <a:gd name="T23" fmla="*/ 2147483647 h 227"/>
              <a:gd name="T24" fmla="*/ 2147483647 w 384"/>
              <a:gd name="T25" fmla="*/ 2147483647 h 227"/>
              <a:gd name="T26" fmla="*/ 2147483647 w 384"/>
              <a:gd name="T27" fmla="*/ 2147483647 h 227"/>
              <a:gd name="T28" fmla="*/ 2147483647 w 384"/>
              <a:gd name="T29" fmla="*/ 2147483647 h 227"/>
              <a:gd name="T30" fmla="*/ 2147483647 w 384"/>
              <a:gd name="T31" fmla="*/ 2147483647 h 227"/>
              <a:gd name="T32" fmla="*/ 2147483647 w 384"/>
              <a:gd name="T33" fmla="*/ 2147483647 h 227"/>
              <a:gd name="T34" fmla="*/ 2147483647 w 384"/>
              <a:gd name="T35" fmla="*/ 2147483647 h 227"/>
              <a:gd name="T36" fmla="*/ 2147483647 w 384"/>
              <a:gd name="T37" fmla="*/ 2147483647 h 227"/>
              <a:gd name="T38" fmla="*/ 2147483647 w 384"/>
              <a:gd name="T39" fmla="*/ 2147483647 h 227"/>
              <a:gd name="T40" fmla="*/ 2147483647 w 384"/>
              <a:gd name="T41" fmla="*/ 2147483647 h 227"/>
              <a:gd name="T42" fmla="*/ 2147483647 w 384"/>
              <a:gd name="T43" fmla="*/ 2147483647 h 227"/>
              <a:gd name="T44" fmla="*/ 2147483647 w 384"/>
              <a:gd name="T45" fmla="*/ 2147483647 h 227"/>
              <a:gd name="T46" fmla="*/ 2147483647 w 384"/>
              <a:gd name="T47" fmla="*/ 2147483647 h 227"/>
              <a:gd name="T48" fmla="*/ 2147483647 w 384"/>
              <a:gd name="T49" fmla="*/ 2147483647 h 227"/>
              <a:gd name="T50" fmla="*/ 2147483647 w 384"/>
              <a:gd name="T51" fmla="*/ 2147483647 h 227"/>
              <a:gd name="T52" fmla="*/ 2147483647 w 384"/>
              <a:gd name="T53" fmla="*/ 2147483647 h 227"/>
              <a:gd name="T54" fmla="*/ 2147483647 w 384"/>
              <a:gd name="T55" fmla="*/ 2147483647 h 227"/>
              <a:gd name="T56" fmla="*/ 2147483647 w 384"/>
              <a:gd name="T57" fmla="*/ 2147483647 h 227"/>
              <a:gd name="T58" fmla="*/ 2147483647 w 384"/>
              <a:gd name="T59" fmla="*/ 2147483647 h 227"/>
              <a:gd name="T60" fmla="*/ 2147483647 w 384"/>
              <a:gd name="T61" fmla="*/ 2147483647 h 227"/>
              <a:gd name="T62" fmla="*/ 0 w 384"/>
              <a:gd name="T63" fmla="*/ 2147483647 h 227"/>
              <a:gd name="T64" fmla="*/ 2147483647 w 384"/>
              <a:gd name="T65" fmla="*/ 2147483647 h 227"/>
              <a:gd name="T66" fmla="*/ 2147483647 w 384"/>
              <a:gd name="T67" fmla="*/ 2147483647 h 227"/>
              <a:gd name="T68" fmla="*/ 2147483647 w 384"/>
              <a:gd name="T69" fmla="*/ 2147483647 h 227"/>
              <a:gd name="T70" fmla="*/ 2147483647 w 384"/>
              <a:gd name="T71" fmla="*/ 2147483647 h 227"/>
              <a:gd name="T72" fmla="*/ 2147483647 w 384"/>
              <a:gd name="T73" fmla="*/ 2147483647 h 227"/>
              <a:gd name="T74" fmla="*/ 2147483647 w 384"/>
              <a:gd name="T75" fmla="*/ 2147483647 h 227"/>
              <a:gd name="T76" fmla="*/ 2147483647 w 384"/>
              <a:gd name="T77" fmla="*/ 2147483647 h 227"/>
              <a:gd name="T78" fmla="*/ 2147483647 w 384"/>
              <a:gd name="T79" fmla="*/ 2147483647 h 2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4"/>
              <a:gd name="T121" fmla="*/ 0 h 227"/>
              <a:gd name="T122" fmla="*/ 384 w 384"/>
              <a:gd name="T123" fmla="*/ 227 h 2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4" h="227">
                <a:moveTo>
                  <a:pt x="100" y="41"/>
                </a:moveTo>
                <a:cubicBezTo>
                  <a:pt x="114" y="30"/>
                  <a:pt x="125" y="22"/>
                  <a:pt x="126" y="20"/>
                </a:cubicBezTo>
                <a:cubicBezTo>
                  <a:pt x="130" y="18"/>
                  <a:pt x="134" y="16"/>
                  <a:pt x="135" y="17"/>
                </a:cubicBezTo>
                <a:cubicBezTo>
                  <a:pt x="136" y="17"/>
                  <a:pt x="136" y="17"/>
                  <a:pt x="137" y="17"/>
                </a:cubicBezTo>
                <a:cubicBezTo>
                  <a:pt x="137" y="18"/>
                  <a:pt x="139" y="22"/>
                  <a:pt x="139" y="27"/>
                </a:cubicBezTo>
                <a:cubicBezTo>
                  <a:pt x="139" y="31"/>
                  <a:pt x="139" y="37"/>
                  <a:pt x="139" y="43"/>
                </a:cubicBezTo>
                <a:cubicBezTo>
                  <a:pt x="139" y="48"/>
                  <a:pt x="142" y="51"/>
                  <a:pt x="147" y="51"/>
                </a:cubicBezTo>
                <a:cubicBezTo>
                  <a:pt x="237" y="51"/>
                  <a:pt x="237" y="51"/>
                  <a:pt x="237" y="51"/>
                </a:cubicBezTo>
                <a:cubicBezTo>
                  <a:pt x="242" y="51"/>
                  <a:pt x="245" y="48"/>
                  <a:pt x="245" y="43"/>
                </a:cubicBezTo>
                <a:cubicBezTo>
                  <a:pt x="245" y="37"/>
                  <a:pt x="245" y="31"/>
                  <a:pt x="245" y="27"/>
                </a:cubicBezTo>
                <a:cubicBezTo>
                  <a:pt x="245" y="22"/>
                  <a:pt x="247" y="18"/>
                  <a:pt x="247" y="17"/>
                </a:cubicBezTo>
                <a:cubicBezTo>
                  <a:pt x="248" y="17"/>
                  <a:pt x="248" y="17"/>
                  <a:pt x="249" y="17"/>
                </a:cubicBezTo>
                <a:cubicBezTo>
                  <a:pt x="250" y="16"/>
                  <a:pt x="254" y="18"/>
                  <a:pt x="258" y="20"/>
                </a:cubicBezTo>
                <a:cubicBezTo>
                  <a:pt x="259" y="22"/>
                  <a:pt x="270" y="30"/>
                  <a:pt x="284" y="41"/>
                </a:cubicBezTo>
                <a:cubicBezTo>
                  <a:pt x="287" y="44"/>
                  <a:pt x="292" y="43"/>
                  <a:pt x="295" y="40"/>
                </a:cubicBezTo>
                <a:cubicBezTo>
                  <a:pt x="298" y="36"/>
                  <a:pt x="297" y="31"/>
                  <a:pt x="294" y="28"/>
                </a:cubicBezTo>
                <a:cubicBezTo>
                  <a:pt x="294" y="28"/>
                  <a:pt x="294" y="28"/>
                  <a:pt x="294" y="28"/>
                </a:cubicBezTo>
                <a:cubicBezTo>
                  <a:pt x="286" y="22"/>
                  <a:pt x="280" y="17"/>
                  <a:pt x="275" y="14"/>
                </a:cubicBezTo>
                <a:cubicBezTo>
                  <a:pt x="273" y="12"/>
                  <a:pt x="271" y="10"/>
                  <a:pt x="270" y="9"/>
                </a:cubicBezTo>
                <a:cubicBezTo>
                  <a:pt x="269" y="9"/>
                  <a:pt x="268" y="8"/>
                  <a:pt x="268" y="8"/>
                </a:cubicBezTo>
                <a:cubicBezTo>
                  <a:pt x="268" y="8"/>
                  <a:pt x="268" y="8"/>
                  <a:pt x="267" y="7"/>
                </a:cubicBezTo>
                <a:cubicBezTo>
                  <a:pt x="261" y="3"/>
                  <a:pt x="255" y="1"/>
                  <a:pt x="249" y="1"/>
                </a:cubicBezTo>
                <a:cubicBezTo>
                  <a:pt x="243" y="0"/>
                  <a:pt x="237" y="3"/>
                  <a:pt x="234" y="9"/>
                </a:cubicBezTo>
                <a:cubicBezTo>
                  <a:pt x="231" y="14"/>
                  <a:pt x="229" y="20"/>
                  <a:pt x="229" y="27"/>
                </a:cubicBezTo>
                <a:cubicBezTo>
                  <a:pt x="229" y="29"/>
                  <a:pt x="229" y="32"/>
                  <a:pt x="229" y="35"/>
                </a:cubicBezTo>
                <a:cubicBezTo>
                  <a:pt x="155" y="35"/>
                  <a:pt x="155" y="35"/>
                  <a:pt x="155" y="35"/>
                </a:cubicBezTo>
                <a:cubicBezTo>
                  <a:pt x="155" y="32"/>
                  <a:pt x="155" y="29"/>
                  <a:pt x="155" y="27"/>
                </a:cubicBezTo>
                <a:cubicBezTo>
                  <a:pt x="155" y="20"/>
                  <a:pt x="153" y="14"/>
                  <a:pt x="150" y="9"/>
                </a:cubicBezTo>
                <a:cubicBezTo>
                  <a:pt x="147" y="3"/>
                  <a:pt x="141" y="0"/>
                  <a:pt x="135" y="1"/>
                </a:cubicBezTo>
                <a:cubicBezTo>
                  <a:pt x="129" y="1"/>
                  <a:pt x="123" y="3"/>
                  <a:pt x="117" y="7"/>
                </a:cubicBezTo>
                <a:cubicBezTo>
                  <a:pt x="116" y="8"/>
                  <a:pt x="116" y="8"/>
                  <a:pt x="116" y="8"/>
                </a:cubicBezTo>
                <a:cubicBezTo>
                  <a:pt x="116" y="8"/>
                  <a:pt x="115" y="9"/>
                  <a:pt x="114" y="9"/>
                </a:cubicBezTo>
                <a:cubicBezTo>
                  <a:pt x="113" y="10"/>
                  <a:pt x="111" y="12"/>
                  <a:pt x="109" y="14"/>
                </a:cubicBezTo>
                <a:cubicBezTo>
                  <a:pt x="104" y="17"/>
                  <a:pt x="98" y="22"/>
                  <a:pt x="90" y="28"/>
                </a:cubicBezTo>
                <a:cubicBezTo>
                  <a:pt x="90" y="28"/>
                  <a:pt x="90" y="28"/>
                  <a:pt x="90" y="28"/>
                </a:cubicBezTo>
                <a:cubicBezTo>
                  <a:pt x="87" y="31"/>
                  <a:pt x="86" y="36"/>
                  <a:pt x="89" y="40"/>
                </a:cubicBezTo>
                <a:cubicBezTo>
                  <a:pt x="92" y="43"/>
                  <a:pt x="97" y="44"/>
                  <a:pt x="100" y="41"/>
                </a:cubicBezTo>
                <a:close/>
                <a:moveTo>
                  <a:pt x="372" y="91"/>
                </a:moveTo>
                <a:cubicBezTo>
                  <a:pt x="371" y="89"/>
                  <a:pt x="342" y="67"/>
                  <a:pt x="316" y="46"/>
                </a:cubicBezTo>
                <a:cubicBezTo>
                  <a:pt x="312" y="43"/>
                  <a:pt x="307" y="44"/>
                  <a:pt x="304" y="47"/>
                </a:cubicBezTo>
                <a:cubicBezTo>
                  <a:pt x="302" y="50"/>
                  <a:pt x="302" y="56"/>
                  <a:pt x="306" y="58"/>
                </a:cubicBezTo>
                <a:cubicBezTo>
                  <a:pt x="332" y="79"/>
                  <a:pt x="361" y="102"/>
                  <a:pt x="362" y="103"/>
                </a:cubicBezTo>
                <a:cubicBezTo>
                  <a:pt x="367" y="107"/>
                  <a:pt x="368" y="109"/>
                  <a:pt x="368" y="114"/>
                </a:cubicBezTo>
                <a:cubicBezTo>
                  <a:pt x="368" y="118"/>
                  <a:pt x="367" y="120"/>
                  <a:pt x="362" y="124"/>
                </a:cubicBezTo>
                <a:cubicBezTo>
                  <a:pt x="351" y="133"/>
                  <a:pt x="270" y="197"/>
                  <a:pt x="258" y="207"/>
                </a:cubicBezTo>
                <a:cubicBezTo>
                  <a:pt x="254" y="210"/>
                  <a:pt x="251" y="211"/>
                  <a:pt x="250" y="211"/>
                </a:cubicBezTo>
                <a:cubicBezTo>
                  <a:pt x="248" y="211"/>
                  <a:pt x="248" y="211"/>
                  <a:pt x="247" y="209"/>
                </a:cubicBezTo>
                <a:cubicBezTo>
                  <a:pt x="247" y="208"/>
                  <a:pt x="245" y="205"/>
                  <a:pt x="245" y="200"/>
                </a:cubicBezTo>
                <a:cubicBezTo>
                  <a:pt x="245" y="196"/>
                  <a:pt x="245" y="190"/>
                  <a:pt x="245" y="183"/>
                </a:cubicBezTo>
                <a:cubicBezTo>
                  <a:pt x="245" y="179"/>
                  <a:pt x="242" y="175"/>
                  <a:pt x="237" y="175"/>
                </a:cubicBezTo>
                <a:cubicBezTo>
                  <a:pt x="147" y="175"/>
                  <a:pt x="147" y="175"/>
                  <a:pt x="147" y="175"/>
                </a:cubicBezTo>
                <a:cubicBezTo>
                  <a:pt x="142" y="175"/>
                  <a:pt x="139" y="179"/>
                  <a:pt x="139" y="183"/>
                </a:cubicBezTo>
                <a:cubicBezTo>
                  <a:pt x="139" y="190"/>
                  <a:pt x="139" y="196"/>
                  <a:pt x="139" y="200"/>
                </a:cubicBezTo>
                <a:cubicBezTo>
                  <a:pt x="139" y="205"/>
                  <a:pt x="137" y="208"/>
                  <a:pt x="137" y="209"/>
                </a:cubicBezTo>
                <a:cubicBezTo>
                  <a:pt x="136" y="211"/>
                  <a:pt x="136" y="211"/>
                  <a:pt x="134" y="211"/>
                </a:cubicBezTo>
                <a:cubicBezTo>
                  <a:pt x="133" y="211"/>
                  <a:pt x="130" y="210"/>
                  <a:pt x="126" y="207"/>
                </a:cubicBezTo>
                <a:cubicBezTo>
                  <a:pt x="114" y="197"/>
                  <a:pt x="33" y="133"/>
                  <a:pt x="22" y="124"/>
                </a:cubicBezTo>
                <a:cubicBezTo>
                  <a:pt x="17" y="120"/>
                  <a:pt x="16" y="118"/>
                  <a:pt x="16" y="114"/>
                </a:cubicBezTo>
                <a:cubicBezTo>
                  <a:pt x="16" y="109"/>
                  <a:pt x="17" y="107"/>
                  <a:pt x="22" y="103"/>
                </a:cubicBezTo>
                <a:cubicBezTo>
                  <a:pt x="23" y="102"/>
                  <a:pt x="52" y="79"/>
                  <a:pt x="78" y="58"/>
                </a:cubicBezTo>
                <a:cubicBezTo>
                  <a:pt x="82" y="56"/>
                  <a:pt x="82" y="50"/>
                  <a:pt x="80" y="47"/>
                </a:cubicBezTo>
                <a:cubicBezTo>
                  <a:pt x="77" y="44"/>
                  <a:pt x="72" y="43"/>
                  <a:pt x="68" y="46"/>
                </a:cubicBezTo>
                <a:cubicBezTo>
                  <a:pt x="42" y="67"/>
                  <a:pt x="13" y="89"/>
                  <a:pt x="12" y="91"/>
                </a:cubicBezTo>
                <a:cubicBezTo>
                  <a:pt x="5" y="96"/>
                  <a:pt x="0" y="104"/>
                  <a:pt x="0" y="114"/>
                </a:cubicBezTo>
                <a:cubicBezTo>
                  <a:pt x="0" y="123"/>
                  <a:pt x="5" y="131"/>
                  <a:pt x="12" y="136"/>
                </a:cubicBezTo>
                <a:cubicBezTo>
                  <a:pt x="23" y="146"/>
                  <a:pt x="104" y="210"/>
                  <a:pt x="116" y="219"/>
                </a:cubicBezTo>
                <a:cubicBezTo>
                  <a:pt x="122" y="224"/>
                  <a:pt x="128" y="227"/>
                  <a:pt x="134" y="227"/>
                </a:cubicBezTo>
                <a:cubicBezTo>
                  <a:pt x="134" y="227"/>
                  <a:pt x="135" y="227"/>
                  <a:pt x="135" y="227"/>
                </a:cubicBezTo>
                <a:cubicBezTo>
                  <a:pt x="140" y="227"/>
                  <a:pt x="146" y="224"/>
                  <a:pt x="150" y="219"/>
                </a:cubicBezTo>
                <a:cubicBezTo>
                  <a:pt x="153" y="214"/>
                  <a:pt x="155" y="208"/>
                  <a:pt x="155" y="200"/>
                </a:cubicBezTo>
                <a:cubicBezTo>
                  <a:pt x="155" y="198"/>
                  <a:pt x="155" y="195"/>
                  <a:pt x="155" y="191"/>
                </a:cubicBezTo>
                <a:cubicBezTo>
                  <a:pt x="229" y="191"/>
                  <a:pt x="229" y="191"/>
                  <a:pt x="229" y="191"/>
                </a:cubicBezTo>
                <a:cubicBezTo>
                  <a:pt x="229" y="195"/>
                  <a:pt x="229" y="198"/>
                  <a:pt x="229" y="200"/>
                </a:cubicBezTo>
                <a:cubicBezTo>
                  <a:pt x="229" y="208"/>
                  <a:pt x="231" y="214"/>
                  <a:pt x="234" y="219"/>
                </a:cubicBezTo>
                <a:cubicBezTo>
                  <a:pt x="238" y="224"/>
                  <a:pt x="244" y="227"/>
                  <a:pt x="249" y="227"/>
                </a:cubicBezTo>
                <a:cubicBezTo>
                  <a:pt x="249" y="227"/>
                  <a:pt x="250" y="227"/>
                  <a:pt x="250" y="227"/>
                </a:cubicBezTo>
                <a:cubicBezTo>
                  <a:pt x="256" y="227"/>
                  <a:pt x="262" y="224"/>
                  <a:pt x="268" y="219"/>
                </a:cubicBezTo>
                <a:cubicBezTo>
                  <a:pt x="280" y="210"/>
                  <a:pt x="361" y="146"/>
                  <a:pt x="372" y="136"/>
                </a:cubicBezTo>
                <a:cubicBezTo>
                  <a:pt x="379" y="131"/>
                  <a:pt x="384" y="123"/>
                  <a:pt x="384" y="114"/>
                </a:cubicBezTo>
                <a:cubicBezTo>
                  <a:pt x="384" y="104"/>
                  <a:pt x="379" y="96"/>
                  <a:pt x="372" y="91"/>
                </a:cubicBezTo>
                <a:close/>
              </a:path>
            </a:pathLst>
          </a:custGeom>
          <a:solidFill>
            <a:srgbClr val="2E4275"/>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spcBef>
                <a:spcPct val="50000"/>
              </a:spcBef>
              <a:buClrTx/>
              <a:buFontTx/>
              <a:buNone/>
            </a:pPr>
            <a:endParaRPr lang="en-US" altLang="sv-SE" sz="2000" dirty="0">
              <a:ea typeface="MS PGothic" pitchFamily="34" charset="-128"/>
            </a:endParaRPr>
          </a:p>
        </p:txBody>
      </p:sp>
      <p:sp>
        <p:nvSpPr>
          <p:cNvPr id="23" name="Freeform 22"/>
          <p:cNvSpPr>
            <a:spLocks noChangeAspect="1"/>
          </p:cNvSpPr>
          <p:nvPr/>
        </p:nvSpPr>
        <p:spPr bwMode="auto">
          <a:xfrm rot="16200000" flipH="1" flipV="1">
            <a:off x="3062376" y="2781925"/>
            <a:ext cx="679209" cy="540407"/>
          </a:xfrm>
          <a:custGeom>
            <a:avLst/>
            <a:gdLst>
              <a:gd name="T0" fmla="*/ 2147483647 w 590"/>
              <a:gd name="T1" fmla="*/ 2147483647 h 469"/>
              <a:gd name="T2" fmla="*/ 2147483647 w 590"/>
              <a:gd name="T3" fmla="*/ 2147483647 h 469"/>
              <a:gd name="T4" fmla="*/ 2147483647 w 590"/>
              <a:gd name="T5" fmla="*/ 2147483647 h 469"/>
              <a:gd name="T6" fmla="*/ 2147483647 w 590"/>
              <a:gd name="T7" fmla="*/ 2147483647 h 469"/>
              <a:gd name="T8" fmla="*/ 0 w 590"/>
              <a:gd name="T9" fmla="*/ 2147483647 h 469"/>
              <a:gd name="T10" fmla="*/ 2147483647 w 590"/>
              <a:gd name="T11" fmla="*/ 2147483647 h 469"/>
              <a:gd name="T12" fmla="*/ 2147483647 w 590"/>
              <a:gd name="T13" fmla="*/ 2147483647 h 469"/>
              <a:gd name="T14" fmla="*/ 2147483647 w 590"/>
              <a:gd name="T15" fmla="*/ 2147483647 h 469"/>
              <a:gd name="T16" fmla="*/ 2147483647 w 590"/>
              <a:gd name="T17" fmla="*/ 2147483647 h 469"/>
              <a:gd name="T18" fmla="*/ 2147483647 w 590"/>
              <a:gd name="T19" fmla="*/ 2147483647 h 469"/>
              <a:gd name="T20" fmla="*/ 2147483647 w 590"/>
              <a:gd name="T21" fmla="*/ 2147483647 h 469"/>
              <a:gd name="T22" fmla="*/ 2147483647 w 590"/>
              <a:gd name="T23" fmla="*/ 2147483647 h 4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0"/>
              <a:gd name="T37" fmla="*/ 0 h 469"/>
              <a:gd name="T38" fmla="*/ 590 w 590"/>
              <a:gd name="T39" fmla="*/ 469 h 4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0" h="469">
                <a:moveTo>
                  <a:pt x="580" y="109"/>
                </a:moveTo>
                <a:cubicBezTo>
                  <a:pt x="567" y="98"/>
                  <a:pt x="466" y="17"/>
                  <a:pt x="457" y="11"/>
                </a:cubicBezTo>
                <a:cubicBezTo>
                  <a:pt x="441" y="0"/>
                  <a:pt x="427" y="3"/>
                  <a:pt x="427" y="26"/>
                </a:cubicBezTo>
                <a:cubicBezTo>
                  <a:pt x="427" y="42"/>
                  <a:pt x="427" y="42"/>
                  <a:pt x="427" y="42"/>
                </a:cubicBezTo>
                <a:cubicBezTo>
                  <a:pt x="191" y="42"/>
                  <a:pt x="0" y="233"/>
                  <a:pt x="0" y="469"/>
                </a:cubicBezTo>
                <a:cubicBezTo>
                  <a:pt x="170" y="469"/>
                  <a:pt x="170" y="469"/>
                  <a:pt x="170" y="469"/>
                </a:cubicBezTo>
                <a:cubicBezTo>
                  <a:pt x="170" y="327"/>
                  <a:pt x="285" y="212"/>
                  <a:pt x="427" y="212"/>
                </a:cubicBezTo>
                <a:cubicBezTo>
                  <a:pt x="427" y="230"/>
                  <a:pt x="427" y="230"/>
                  <a:pt x="427" y="230"/>
                </a:cubicBezTo>
                <a:cubicBezTo>
                  <a:pt x="427" y="254"/>
                  <a:pt x="442" y="258"/>
                  <a:pt x="457" y="246"/>
                </a:cubicBezTo>
                <a:cubicBezTo>
                  <a:pt x="471" y="234"/>
                  <a:pt x="566" y="159"/>
                  <a:pt x="580" y="148"/>
                </a:cubicBezTo>
                <a:cubicBezTo>
                  <a:pt x="587" y="143"/>
                  <a:pt x="590" y="137"/>
                  <a:pt x="590" y="129"/>
                </a:cubicBezTo>
                <a:cubicBezTo>
                  <a:pt x="590" y="121"/>
                  <a:pt x="587" y="114"/>
                  <a:pt x="580" y="109"/>
                </a:cubicBezTo>
                <a:close/>
              </a:path>
            </a:pathLst>
          </a:custGeom>
          <a:solidFill>
            <a:srgbClr val="F08A00">
              <a:alpha val="85098"/>
            </a:srgbClr>
          </a:solidFill>
          <a:ln>
            <a:noFill/>
          </a:ln>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800"/>
          </a:p>
        </p:txBody>
      </p:sp>
      <p:sp>
        <p:nvSpPr>
          <p:cNvPr id="24" name="Freeform 23"/>
          <p:cNvSpPr>
            <a:spLocks noChangeAspect="1"/>
          </p:cNvSpPr>
          <p:nvPr/>
        </p:nvSpPr>
        <p:spPr bwMode="auto">
          <a:xfrm rot="8841799" flipH="1" flipV="1">
            <a:off x="8490918" y="2781922"/>
            <a:ext cx="679209" cy="540406"/>
          </a:xfrm>
          <a:custGeom>
            <a:avLst/>
            <a:gdLst>
              <a:gd name="T0" fmla="*/ 2147483647 w 590"/>
              <a:gd name="T1" fmla="*/ 2147483647 h 469"/>
              <a:gd name="T2" fmla="*/ 2147483647 w 590"/>
              <a:gd name="T3" fmla="*/ 2147483647 h 469"/>
              <a:gd name="T4" fmla="*/ 2147483647 w 590"/>
              <a:gd name="T5" fmla="*/ 2147483647 h 469"/>
              <a:gd name="T6" fmla="*/ 2147483647 w 590"/>
              <a:gd name="T7" fmla="*/ 2147483647 h 469"/>
              <a:gd name="T8" fmla="*/ 0 w 590"/>
              <a:gd name="T9" fmla="*/ 2147483647 h 469"/>
              <a:gd name="T10" fmla="*/ 2147483647 w 590"/>
              <a:gd name="T11" fmla="*/ 2147483647 h 469"/>
              <a:gd name="T12" fmla="*/ 2147483647 w 590"/>
              <a:gd name="T13" fmla="*/ 2147483647 h 469"/>
              <a:gd name="T14" fmla="*/ 2147483647 w 590"/>
              <a:gd name="T15" fmla="*/ 2147483647 h 469"/>
              <a:gd name="T16" fmla="*/ 2147483647 w 590"/>
              <a:gd name="T17" fmla="*/ 2147483647 h 469"/>
              <a:gd name="T18" fmla="*/ 2147483647 w 590"/>
              <a:gd name="T19" fmla="*/ 2147483647 h 469"/>
              <a:gd name="T20" fmla="*/ 2147483647 w 590"/>
              <a:gd name="T21" fmla="*/ 2147483647 h 469"/>
              <a:gd name="T22" fmla="*/ 2147483647 w 590"/>
              <a:gd name="T23" fmla="*/ 2147483647 h 4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0"/>
              <a:gd name="T37" fmla="*/ 0 h 469"/>
              <a:gd name="T38" fmla="*/ 590 w 590"/>
              <a:gd name="T39" fmla="*/ 469 h 4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0" h="469">
                <a:moveTo>
                  <a:pt x="580" y="109"/>
                </a:moveTo>
                <a:cubicBezTo>
                  <a:pt x="567" y="98"/>
                  <a:pt x="466" y="17"/>
                  <a:pt x="457" y="11"/>
                </a:cubicBezTo>
                <a:cubicBezTo>
                  <a:pt x="441" y="0"/>
                  <a:pt x="427" y="3"/>
                  <a:pt x="427" y="26"/>
                </a:cubicBezTo>
                <a:cubicBezTo>
                  <a:pt x="427" y="42"/>
                  <a:pt x="427" y="42"/>
                  <a:pt x="427" y="42"/>
                </a:cubicBezTo>
                <a:cubicBezTo>
                  <a:pt x="191" y="42"/>
                  <a:pt x="0" y="233"/>
                  <a:pt x="0" y="469"/>
                </a:cubicBezTo>
                <a:cubicBezTo>
                  <a:pt x="170" y="469"/>
                  <a:pt x="170" y="469"/>
                  <a:pt x="170" y="469"/>
                </a:cubicBezTo>
                <a:cubicBezTo>
                  <a:pt x="170" y="327"/>
                  <a:pt x="285" y="212"/>
                  <a:pt x="427" y="212"/>
                </a:cubicBezTo>
                <a:cubicBezTo>
                  <a:pt x="427" y="230"/>
                  <a:pt x="427" y="230"/>
                  <a:pt x="427" y="230"/>
                </a:cubicBezTo>
                <a:cubicBezTo>
                  <a:pt x="427" y="254"/>
                  <a:pt x="442" y="258"/>
                  <a:pt x="457" y="246"/>
                </a:cubicBezTo>
                <a:cubicBezTo>
                  <a:pt x="471" y="234"/>
                  <a:pt x="566" y="159"/>
                  <a:pt x="580" y="148"/>
                </a:cubicBezTo>
                <a:cubicBezTo>
                  <a:pt x="587" y="143"/>
                  <a:pt x="590" y="137"/>
                  <a:pt x="590" y="129"/>
                </a:cubicBezTo>
                <a:cubicBezTo>
                  <a:pt x="590" y="121"/>
                  <a:pt x="587" y="114"/>
                  <a:pt x="580" y="109"/>
                </a:cubicBezTo>
                <a:close/>
              </a:path>
            </a:pathLst>
          </a:custGeom>
          <a:solidFill>
            <a:srgbClr val="F08A00">
              <a:alpha val="85098"/>
            </a:srgbClr>
          </a:solidFill>
          <a:ln>
            <a:noFill/>
          </a:ln>
        </p:spPr>
        <p:txBody>
          <a:bodyPr/>
          <a:ls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en-US" sz="1800"/>
          </a:p>
        </p:txBody>
      </p:sp>
      <p:cxnSp>
        <p:nvCxnSpPr>
          <p:cNvPr id="25" name="Straight Connector 24"/>
          <p:cNvCxnSpPr/>
          <p:nvPr/>
        </p:nvCxnSpPr>
        <p:spPr bwMode="auto">
          <a:xfrm>
            <a:off x="6591333" y="5131236"/>
            <a:ext cx="1603255" cy="0"/>
          </a:xfrm>
          <a:prstGeom prst="line">
            <a:avLst/>
          </a:prstGeom>
          <a:solidFill>
            <a:schemeClr val="accent1"/>
          </a:solidFill>
          <a:ln w="19050" cap="flat" cmpd="sng" algn="ctr">
            <a:solidFill>
              <a:srgbClr val="B1B3B4"/>
            </a:solidFill>
            <a:prstDash val="sysDot"/>
            <a:round/>
            <a:headEnd type="none" w="med" len="med"/>
            <a:tailEnd type="none" w="med" len="med"/>
          </a:ln>
          <a:effectLst/>
        </p:spPr>
      </p:cxnSp>
      <p:sp>
        <p:nvSpPr>
          <p:cNvPr id="75" name="Rounded Rectangle 74"/>
          <p:cNvSpPr/>
          <p:nvPr/>
        </p:nvSpPr>
        <p:spPr bwMode="auto">
          <a:xfrm>
            <a:off x="4737518" y="2113365"/>
            <a:ext cx="1159407" cy="938763"/>
          </a:xfrm>
          <a:prstGeom prst="roundRect">
            <a:avLst/>
          </a:prstGeom>
          <a:noFill/>
          <a:ln w="12700" cap="flat" cmpd="sng" algn="ctr">
            <a:solidFill>
              <a:srgbClr val="F08A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xmlns="" val="980129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24934" y="1800225"/>
            <a:ext cx="4078089" cy="4724400"/>
          </a:xfrm>
        </p:spPr>
        <p:txBody>
          <a:bodyPr>
            <a:normAutofit/>
          </a:bodyPr>
          <a:lstStyle/>
          <a:p>
            <a:r>
              <a:rPr lang="en-GB" dirty="0" err="1"/>
              <a:t>HotStandby</a:t>
            </a:r>
            <a:r>
              <a:rPr lang="en-GB" dirty="0"/>
              <a:t> provides database resilience</a:t>
            </a:r>
          </a:p>
          <a:p>
            <a:endParaRPr lang="en-GB" dirty="0"/>
          </a:p>
        </p:txBody>
      </p:sp>
      <p:sp>
        <p:nvSpPr>
          <p:cNvPr id="2" name="Title 1"/>
          <p:cNvSpPr>
            <a:spLocks noGrp="1"/>
          </p:cNvSpPr>
          <p:nvPr>
            <p:ph type="title"/>
          </p:nvPr>
        </p:nvSpPr>
        <p:spPr/>
        <p:txBody>
          <a:bodyPr/>
          <a:lstStyle/>
          <a:p>
            <a:r>
              <a:rPr lang="en-GB" dirty="0" err="1"/>
              <a:t>Soliddb</a:t>
            </a:r>
            <a:r>
              <a:rPr lang="en-GB" dirty="0"/>
              <a:t> </a:t>
            </a:r>
            <a:r>
              <a:rPr lang="en-GB" dirty="0" err="1"/>
              <a:t>hsb</a:t>
            </a:r>
            <a:endParaRPr lang="en-GB" dirty="0"/>
          </a:p>
        </p:txBody>
      </p:sp>
      <p:pic>
        <p:nvPicPr>
          <p:cNvPr id="16386" name="Picture 2" descr="http://www.ibm.com/developerworks/data/library/techarticle/dm-0903accesssoliddb/figure4.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03023" y="1258801"/>
            <a:ext cx="7071879" cy="444137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4987636" y="5581403"/>
            <a:ext cx="2517569" cy="400110"/>
          </a:xfrm>
          <a:prstGeom prst="rect">
            <a:avLst/>
          </a:prstGeom>
          <a:noFill/>
        </p:spPr>
        <p:txBody>
          <a:bodyPr wrap="square" rtlCol="0">
            <a:spAutoFit/>
          </a:bodyPr>
          <a:lstStyle/>
          <a:p>
            <a:r>
              <a:rPr lang="en-GB" b="1" dirty="0"/>
              <a:t>PRIMARY ACTIVE</a:t>
            </a:r>
          </a:p>
        </p:txBody>
      </p:sp>
      <p:sp>
        <p:nvSpPr>
          <p:cNvPr id="7" name="TextBox 6"/>
          <p:cNvSpPr txBox="1"/>
          <p:nvPr/>
        </p:nvSpPr>
        <p:spPr>
          <a:xfrm>
            <a:off x="8999515" y="5638818"/>
            <a:ext cx="3077689" cy="353943"/>
          </a:xfrm>
          <a:prstGeom prst="rect">
            <a:avLst/>
          </a:prstGeom>
          <a:noFill/>
        </p:spPr>
        <p:txBody>
          <a:bodyPr wrap="square" rtlCol="0">
            <a:normAutofit fontScale="92500" lnSpcReduction="10000"/>
          </a:bodyPr>
          <a:lstStyle/>
          <a:p>
            <a:r>
              <a:rPr lang="en-GB" b="1" dirty="0"/>
              <a:t>SECONDARY ACTIVE</a:t>
            </a:r>
          </a:p>
        </p:txBody>
      </p:sp>
    </p:spTree>
    <p:extLst>
      <p:ext uri="{BB962C8B-B14F-4D97-AF65-F5344CB8AC3E}">
        <p14:creationId xmlns:p14="http://schemas.microsoft.com/office/powerpoint/2010/main" xmlns="" val="12373529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50079" y="980728"/>
            <a:ext cx="5051482" cy="55089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Content Placeholder 15"/>
          <p:cNvSpPr>
            <a:spLocks noGrp="1"/>
          </p:cNvSpPr>
          <p:nvPr>
            <p:ph sz="quarter" idx="10"/>
          </p:nvPr>
        </p:nvSpPr>
        <p:spPr>
          <a:xfrm>
            <a:off x="348219" y="1556792"/>
            <a:ext cx="4163605" cy="4724400"/>
          </a:xfrm>
        </p:spPr>
        <p:txBody>
          <a:bodyPr>
            <a:normAutofit/>
          </a:bodyPr>
          <a:lstStyle/>
          <a:p>
            <a:r>
              <a:rPr lang="en-GB" dirty="0"/>
              <a:t>Layered on standard Linux cluster technology</a:t>
            </a:r>
          </a:p>
          <a:p>
            <a:endParaRPr lang="en-GB" dirty="0"/>
          </a:p>
          <a:p>
            <a:pPr lvl="1"/>
            <a:r>
              <a:rPr lang="en-GB" dirty="0"/>
              <a:t>COROSYNC:</a:t>
            </a:r>
          </a:p>
          <a:p>
            <a:pPr lvl="2"/>
            <a:r>
              <a:rPr lang="en-GB" dirty="0"/>
              <a:t>Maintain cluster membership</a:t>
            </a:r>
          </a:p>
          <a:p>
            <a:pPr lvl="2"/>
            <a:r>
              <a:rPr lang="en-GB" dirty="0"/>
              <a:t>Transport Layer</a:t>
            </a:r>
          </a:p>
          <a:p>
            <a:pPr lvl="1"/>
            <a:r>
              <a:rPr lang="en-GB" dirty="0"/>
              <a:t>Pacemaker:</a:t>
            </a:r>
          </a:p>
          <a:p>
            <a:pPr lvl="2"/>
            <a:r>
              <a:rPr lang="en-GB" dirty="0"/>
              <a:t>Resource Manager</a:t>
            </a:r>
          </a:p>
          <a:p>
            <a:pPr lvl="3"/>
            <a:r>
              <a:rPr lang="en-GB" dirty="0"/>
              <a:t>Maintains resource availability</a:t>
            </a:r>
          </a:p>
          <a:p>
            <a:pPr lvl="2"/>
            <a:r>
              <a:rPr lang="en-GB" dirty="0"/>
              <a:t>Resource Layer</a:t>
            </a:r>
          </a:p>
        </p:txBody>
      </p:sp>
      <p:sp>
        <p:nvSpPr>
          <p:cNvPr id="3" name="Title 2"/>
          <p:cNvSpPr>
            <a:spLocks noGrp="1"/>
          </p:cNvSpPr>
          <p:nvPr>
            <p:ph type="title"/>
          </p:nvPr>
        </p:nvSpPr>
        <p:spPr/>
        <p:txBody>
          <a:bodyPr/>
          <a:lstStyle/>
          <a:p>
            <a:r>
              <a:rPr lang="en-GB" dirty="0"/>
              <a:t>Cluster topology</a:t>
            </a:r>
          </a:p>
        </p:txBody>
      </p:sp>
      <p:sp>
        <p:nvSpPr>
          <p:cNvPr id="20" name="Freeform 3"/>
          <p:cNvSpPr>
            <a:spLocks noChangeAspect="1"/>
          </p:cNvSpPr>
          <p:nvPr/>
        </p:nvSpPr>
        <p:spPr bwMode="auto">
          <a:xfrm>
            <a:off x="119336" y="1254768"/>
            <a:ext cx="4689622" cy="5026554"/>
          </a:xfrm>
          <a:custGeom>
            <a:avLst/>
            <a:gdLst>
              <a:gd name="T0" fmla="*/ 2147483646 w 1108"/>
              <a:gd name="T1" fmla="*/ 2147483646 h 1140"/>
              <a:gd name="T2" fmla="*/ 0 w 1108"/>
              <a:gd name="T3" fmla="*/ 2147483646 h 1140"/>
              <a:gd name="T4" fmla="*/ 0 w 1108"/>
              <a:gd name="T5" fmla="*/ 2147483646 h 1140"/>
              <a:gd name="T6" fmla="*/ 0 w 1108"/>
              <a:gd name="T7" fmla="*/ 2147483646 h 1140"/>
              <a:gd name="T8" fmla="*/ 2147483646 w 1108"/>
              <a:gd name="T9" fmla="*/ 0 h 1140"/>
              <a:gd name="T10" fmla="*/ 2147483646 w 1108"/>
              <a:gd name="T11" fmla="*/ 0 h 1140"/>
              <a:gd name="T12" fmla="*/ 2147483646 w 1108"/>
              <a:gd name="T13" fmla="*/ 0 h 1140"/>
              <a:gd name="T14" fmla="*/ 2147483646 w 1108"/>
              <a:gd name="T15" fmla="*/ 2147483646 h 1140"/>
              <a:gd name="T16" fmla="*/ 2147483646 w 1108"/>
              <a:gd name="T17" fmla="*/ 2147483646 h 1140"/>
              <a:gd name="T18" fmla="*/ 2147483646 w 1108"/>
              <a:gd name="T19" fmla="*/ 2147483646 h 1140"/>
              <a:gd name="T20" fmla="*/ 2147483646 w 1108"/>
              <a:gd name="T21" fmla="*/ 2147483646 h 1140"/>
              <a:gd name="T22" fmla="*/ 2147483646 w 1108"/>
              <a:gd name="T23" fmla="*/ 2147483646 h 1140"/>
              <a:gd name="T24" fmla="*/ 2147483646 w 1108"/>
              <a:gd name="T25" fmla="*/ 2147483646 h 1140"/>
              <a:gd name="T26" fmla="*/ 2147483646 w 1108"/>
              <a:gd name="T27" fmla="*/ 2147483646 h 1140"/>
              <a:gd name="T28" fmla="*/ 2147483646 w 1108"/>
              <a:gd name="T29" fmla="*/ 2147483646 h 1140"/>
              <a:gd name="T30" fmla="*/ 2147483646 w 1108"/>
              <a:gd name="T31" fmla="*/ 2147483646 h 1140"/>
              <a:gd name="T32" fmla="*/ 2147483646 w 1108"/>
              <a:gd name="T33" fmla="*/ 2147483646 h 1140"/>
              <a:gd name="T34" fmla="*/ 2147483646 w 1108"/>
              <a:gd name="T35" fmla="*/ 2147483646 h 1140"/>
              <a:gd name="T36" fmla="*/ 2147483646 w 1108"/>
              <a:gd name="T37" fmla="*/ 2147483646 h 1140"/>
              <a:gd name="T38" fmla="*/ 2147483646 w 1108"/>
              <a:gd name="T39" fmla="*/ 2147483646 h 1140"/>
              <a:gd name="T40" fmla="*/ 2147483646 w 1108"/>
              <a:gd name="T41" fmla="*/ 2147483646 h 1140"/>
              <a:gd name="T42" fmla="*/ 2147483646 w 1108"/>
              <a:gd name="T43" fmla="*/ 2147483646 h 1140"/>
              <a:gd name="T44" fmla="*/ 2147483646 w 1108"/>
              <a:gd name="T45" fmla="*/ 2147483646 h 1140"/>
              <a:gd name="T46" fmla="*/ 2147483646 w 1108"/>
              <a:gd name="T47" fmla="*/ 2147483646 h 1140"/>
              <a:gd name="T48" fmla="*/ 2147483646 w 1108"/>
              <a:gd name="T49" fmla="*/ 2147483646 h 1140"/>
              <a:gd name="T50" fmla="*/ 2147483646 w 1108"/>
              <a:gd name="T51" fmla="*/ 2147483646 h 1140"/>
              <a:gd name="T52" fmla="*/ 2147483646 w 1108"/>
              <a:gd name="T53" fmla="*/ 2147483646 h 1140"/>
              <a:gd name="T54" fmla="*/ 2147483646 w 1108"/>
              <a:gd name="T55" fmla="*/ 2147483646 h 1140"/>
              <a:gd name="T56" fmla="*/ 2147483646 w 1108"/>
              <a:gd name="T57" fmla="*/ 2147483646 h 1140"/>
              <a:gd name="T58" fmla="*/ 2147483646 w 1108"/>
              <a:gd name="T59" fmla="*/ 2147483646 h 1140"/>
              <a:gd name="T60" fmla="*/ 2147483646 w 1108"/>
              <a:gd name="T61" fmla="*/ 2147483646 h 1140"/>
              <a:gd name="T62" fmla="*/ 2147483646 w 1108"/>
              <a:gd name="T63" fmla="*/ 2147483646 h 1140"/>
              <a:gd name="T64" fmla="*/ 2147483646 w 1108"/>
              <a:gd name="T65" fmla="*/ 2147483646 h 1140"/>
              <a:gd name="T66" fmla="*/ 2147483646 w 1108"/>
              <a:gd name="T67" fmla="*/ 2147483646 h 1140"/>
              <a:gd name="T68" fmla="*/ 2147483646 w 1108"/>
              <a:gd name="T69" fmla="*/ 2147483646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8"/>
              <a:gd name="T106" fmla="*/ 0 h 1140"/>
              <a:gd name="T107" fmla="*/ 1108 w 1108"/>
              <a:gd name="T108" fmla="*/ 1140 h 11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8"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1077" y="0"/>
                  <a:pt x="1077" y="0"/>
                  <a:pt x="1077" y="0"/>
                </a:cubicBezTo>
                <a:cubicBezTo>
                  <a:pt x="1094" y="0"/>
                  <a:pt x="1108" y="14"/>
                  <a:pt x="1108" y="31"/>
                </a:cubicBezTo>
                <a:cubicBezTo>
                  <a:pt x="1108" y="31"/>
                  <a:pt x="1108" y="31"/>
                  <a:pt x="1108" y="31"/>
                </a:cubicBezTo>
                <a:cubicBezTo>
                  <a:pt x="1108" y="53"/>
                  <a:pt x="1108" y="53"/>
                  <a:pt x="1108" y="53"/>
                </a:cubicBezTo>
                <a:cubicBezTo>
                  <a:pt x="1108" y="57"/>
                  <a:pt x="1104" y="61"/>
                  <a:pt x="1100" y="61"/>
                </a:cubicBezTo>
                <a:cubicBezTo>
                  <a:pt x="1100" y="61"/>
                  <a:pt x="1100" y="61"/>
                  <a:pt x="1100" y="61"/>
                </a:cubicBezTo>
                <a:cubicBezTo>
                  <a:pt x="1095" y="61"/>
                  <a:pt x="1092" y="57"/>
                  <a:pt x="1092" y="53"/>
                </a:cubicBezTo>
                <a:cubicBezTo>
                  <a:pt x="1092" y="53"/>
                  <a:pt x="1092" y="53"/>
                  <a:pt x="1092" y="53"/>
                </a:cubicBezTo>
                <a:cubicBezTo>
                  <a:pt x="1092" y="31"/>
                  <a:pt x="1092" y="31"/>
                  <a:pt x="1092" y="31"/>
                </a:cubicBezTo>
                <a:cubicBezTo>
                  <a:pt x="1092" y="23"/>
                  <a:pt x="1085" y="16"/>
                  <a:pt x="1077" y="16"/>
                </a:cubicBezTo>
                <a:cubicBezTo>
                  <a:pt x="1077" y="16"/>
                  <a:pt x="1077" y="16"/>
                  <a:pt x="1077"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1077" y="1124"/>
                  <a:pt x="1077" y="1124"/>
                  <a:pt x="1077" y="1124"/>
                </a:cubicBezTo>
                <a:cubicBezTo>
                  <a:pt x="1085" y="1124"/>
                  <a:pt x="1092" y="1117"/>
                  <a:pt x="1092" y="1109"/>
                </a:cubicBezTo>
                <a:cubicBezTo>
                  <a:pt x="1092" y="1109"/>
                  <a:pt x="1092" y="1109"/>
                  <a:pt x="1092" y="1109"/>
                </a:cubicBezTo>
                <a:cubicBezTo>
                  <a:pt x="1092" y="82"/>
                  <a:pt x="1092" y="82"/>
                  <a:pt x="1092" y="82"/>
                </a:cubicBezTo>
                <a:cubicBezTo>
                  <a:pt x="1092" y="78"/>
                  <a:pt x="1095" y="74"/>
                  <a:pt x="1100" y="74"/>
                </a:cubicBezTo>
                <a:cubicBezTo>
                  <a:pt x="1100" y="74"/>
                  <a:pt x="1100" y="74"/>
                  <a:pt x="1100" y="74"/>
                </a:cubicBezTo>
                <a:cubicBezTo>
                  <a:pt x="1104" y="74"/>
                  <a:pt x="1108" y="78"/>
                  <a:pt x="1108" y="82"/>
                </a:cubicBezTo>
                <a:cubicBezTo>
                  <a:pt x="1108" y="82"/>
                  <a:pt x="1108" y="82"/>
                  <a:pt x="1108" y="82"/>
                </a:cubicBezTo>
                <a:cubicBezTo>
                  <a:pt x="1108" y="1109"/>
                  <a:pt x="1108" y="1109"/>
                  <a:pt x="1108" y="1109"/>
                </a:cubicBezTo>
                <a:cubicBezTo>
                  <a:pt x="1108" y="1126"/>
                  <a:pt x="1094" y="1140"/>
                  <a:pt x="1077" y="1140"/>
                </a:cubicBezTo>
                <a:cubicBezTo>
                  <a:pt x="1077" y="1140"/>
                  <a:pt x="1077" y="1140"/>
                  <a:pt x="1077" y="1140"/>
                </a:cubicBezTo>
                <a:cubicBezTo>
                  <a:pt x="30" y="1140"/>
                  <a:pt x="30" y="1140"/>
                  <a:pt x="30" y="1140"/>
                </a:cubicBezTo>
                <a:close/>
              </a:path>
            </a:pathLst>
          </a:custGeom>
          <a:solidFill>
            <a:schemeClr val="bg2"/>
          </a:solidFill>
          <a:ln>
            <a:noFill/>
          </a:ln>
        </p:spPr>
        <p:txBody>
          <a:bodyPr lIns="126000" tIns="82800" rIns="126000"/>
          <a:lstStyle/>
          <a:p>
            <a:pPr eaLnBrk="1" hangingPunct="1">
              <a:spcBef>
                <a:spcPct val="50000"/>
              </a:spcBef>
            </a:pPr>
            <a:endParaRPr lang="en-US" dirty="0">
              <a:ea typeface="MS PGothic" charset="0"/>
            </a:endParaRPr>
          </a:p>
        </p:txBody>
      </p:sp>
    </p:spTree>
    <p:extLst>
      <p:ext uri="{BB962C8B-B14F-4D97-AF65-F5344CB8AC3E}">
        <p14:creationId xmlns:p14="http://schemas.microsoft.com/office/powerpoint/2010/main" xmlns="" val="41089545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7056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2"/>
          <p:cNvSpPr>
            <a:spLocks noGrp="1"/>
          </p:cNvSpPr>
          <p:nvPr>
            <p:ph type="title"/>
          </p:nvPr>
        </p:nvSpPr>
        <p:spPr>
          <a:xfrm>
            <a:off x="5879976" y="116632"/>
            <a:ext cx="6290894" cy="968739"/>
          </a:xfrm>
        </p:spPr>
        <p:txBody>
          <a:bodyPr>
            <a:normAutofit/>
          </a:bodyPr>
          <a:lstStyle/>
          <a:p>
            <a:r>
              <a:rPr lang="en-GB" dirty="0"/>
              <a:t>Cluster layout</a:t>
            </a:r>
          </a:p>
        </p:txBody>
      </p:sp>
      <p:pic>
        <p:nvPicPr>
          <p:cNvPr id="5" name="Econ201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41826619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0" y="0"/>
            <a:ext cx="12192000" cy="6858000"/>
          </a:xfrm>
          <a:prstGeom prst="rect">
            <a:avLst/>
          </a:prstGeom>
        </p:spPr>
      </p:pic>
      <p:sp>
        <p:nvSpPr>
          <p:cNvPr id="2474" name="CustomShape 1"/>
          <p:cNvSpPr/>
          <p:nvPr/>
        </p:nvSpPr>
        <p:spPr>
          <a:xfrm>
            <a:off x="1584960" y="1645920"/>
            <a:ext cx="9142560" cy="1904040"/>
          </a:xfrm>
          <a:prstGeom prst="rect">
            <a:avLst/>
          </a:prstGeom>
          <a:noFill/>
          <a:ln>
            <a:noFill/>
          </a:ln>
        </p:spPr>
        <p:txBody>
          <a:bodyPr lIns="90000" tIns="45000" rIns="90000" bIns="45000" anchor="ctr"/>
          <a:lstStyle/>
          <a:p>
            <a:pPr algn="ctr" rtl="0">
              <a:lnSpc>
                <a:spcPct val="100000"/>
              </a:lnSpc>
            </a:pPr>
            <a:r>
              <a:rPr lang="en-US" sz="6600" dirty="0">
                <a:solidFill>
                  <a:srgbClr val="000000"/>
                </a:solidFill>
                <a:latin typeface="+mj-lt"/>
              </a:rPr>
              <a:t>Troubleshooting, Debugging Tools, and Logs</a:t>
            </a:r>
            <a:endParaRPr sz="4400" dirty="0">
              <a:latin typeface="+mj-lt"/>
            </a:endParaRPr>
          </a:p>
        </p:txBody>
      </p:sp>
      <p:pic>
        <p:nvPicPr>
          <p:cNvPr id="2" name="Econ20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209564" y="360001"/>
            <a:ext cx="444500" cy="587179"/>
          </a:xfrm>
          <a:prstGeom prst="rect">
            <a:avLst/>
          </a:prstGeom>
        </p:spPr>
      </p:pic>
    </p:spTree>
    <p:extLst>
      <p:ext uri="{BB962C8B-B14F-4D97-AF65-F5344CB8AC3E}">
        <p14:creationId xmlns:p14="http://schemas.microsoft.com/office/powerpoint/2010/main" xmlns="" val="12900934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10080" y="476672"/>
            <a:ext cx="10970880" cy="856080"/>
          </a:xfrm>
          <a:prstGeom prst="rect">
            <a:avLst/>
          </a:prstGeom>
          <a:noFill/>
          <a:ln>
            <a:noFill/>
          </a:ln>
        </p:spPr>
        <p:txBody>
          <a:bodyPr lIns="90000" tIns="91440" rIns="90000" bIns="91440" anchor="b"/>
          <a:lstStyle/>
          <a:p>
            <a:pPr algn="ctr" rtl="0">
              <a:lnSpc>
                <a:spcPct val="100000"/>
              </a:lnSpc>
            </a:pPr>
            <a:r>
              <a:rPr lang="en-US" sz="4400" dirty="0">
                <a:solidFill>
                  <a:srgbClr val="000000"/>
                </a:solidFill>
                <a:latin typeface="+mj-lt"/>
                <a:ea typeface="Arial"/>
              </a:rPr>
              <a:t>Log Files</a:t>
            </a:r>
            <a:endParaRPr sz="2800" dirty="0">
              <a:latin typeface="+mj-lt"/>
            </a:endParaRPr>
          </a:p>
        </p:txBody>
      </p:sp>
      <p:sp>
        <p:nvSpPr>
          <p:cNvPr id="5" name="CustomShape 2"/>
          <p:cNvSpPr/>
          <p:nvPr/>
        </p:nvSpPr>
        <p:spPr>
          <a:xfrm>
            <a:off x="610080" y="1484784"/>
            <a:ext cx="10970880" cy="3703840"/>
          </a:xfrm>
          <a:prstGeom prst="rect">
            <a:avLst/>
          </a:prstGeom>
          <a:noFill/>
          <a:ln>
            <a:noFill/>
          </a:ln>
        </p:spPr>
        <p:txBody>
          <a:bodyPr lIns="90000" tIns="91440" rIns="90000" bIns="91440"/>
          <a:lstStyle/>
          <a:p>
            <a:pPr algn="l" rtl="0">
              <a:lnSpc>
                <a:spcPct val="100000"/>
              </a:lnSpc>
            </a:pPr>
            <a:endParaRPr sz="2400" dirty="0"/>
          </a:p>
          <a:p>
            <a:pPr algn="l" rtl="0">
              <a:lnSpc>
                <a:spcPct val="100000"/>
              </a:lnSpc>
            </a:pPr>
            <a:r>
              <a:rPr lang="en-US" sz="2400" dirty="0">
                <a:solidFill>
                  <a:srgbClr val="000000"/>
                </a:solidFill>
                <a:latin typeface="Arial"/>
                <a:ea typeface="Arial"/>
              </a:rPr>
              <a:t>All log files are located under </a:t>
            </a:r>
            <a:r>
              <a:rPr lang="en-US" sz="2400" b="1" dirty="0">
                <a:solidFill>
                  <a:srgbClr val="000000"/>
                </a:solidFill>
                <a:latin typeface="Arial"/>
                <a:ea typeface="Arial"/>
              </a:rPr>
              <a:t>/opt/Fabrix.TV/logs/ </a:t>
            </a:r>
            <a:r>
              <a:rPr lang="en-US" sz="2400" dirty="0">
                <a:solidFill>
                  <a:srgbClr val="000000"/>
                </a:solidFill>
                <a:latin typeface="Arial"/>
                <a:ea typeface="Arial"/>
              </a:rPr>
              <a:t>directory.</a:t>
            </a:r>
            <a:endParaRPr sz="2400" dirty="0"/>
          </a:p>
          <a:p>
            <a:pPr algn="l" rtl="0">
              <a:lnSpc>
                <a:spcPct val="100000"/>
              </a:lnSpc>
            </a:pPr>
            <a:endParaRPr sz="2400" dirty="0"/>
          </a:p>
          <a:p>
            <a:pPr algn="l" rtl="0">
              <a:lnSpc>
                <a:spcPct val="100000"/>
              </a:lnSpc>
            </a:pPr>
            <a:r>
              <a:rPr lang="en-US" sz="2400" dirty="0">
                <a:solidFill>
                  <a:srgbClr val="000000"/>
                </a:solidFill>
                <a:latin typeface="Arial"/>
                <a:ea typeface="Arial"/>
              </a:rPr>
              <a:t>On the manager server you'll find the corresponding manager log, and </a:t>
            </a:r>
          </a:p>
          <a:p>
            <a:pPr algn="l" rtl="0">
              <a:lnSpc>
                <a:spcPct val="100000"/>
              </a:lnSpc>
            </a:pPr>
            <a:r>
              <a:rPr lang="en-US" sz="2400" dirty="0">
                <a:solidFill>
                  <a:srgbClr val="000000"/>
                </a:solidFill>
                <a:latin typeface="Arial"/>
                <a:ea typeface="Arial"/>
              </a:rPr>
              <a:t>on the nodes themselves you'll be able to find streamer &amp; storage log </a:t>
            </a:r>
          </a:p>
          <a:p>
            <a:pPr algn="l" rtl="0">
              <a:lnSpc>
                <a:spcPct val="100000"/>
              </a:lnSpc>
            </a:pPr>
            <a:r>
              <a:rPr lang="en-US" sz="2400" dirty="0">
                <a:solidFill>
                  <a:srgbClr val="000000"/>
                </a:solidFill>
                <a:latin typeface="Arial"/>
                <a:ea typeface="Arial"/>
              </a:rPr>
              <a:t>files, concerning ingestion of videos and their playout.</a:t>
            </a:r>
            <a:endParaRPr sz="2400" dirty="0"/>
          </a:p>
          <a:p>
            <a:pPr algn="l" rtl="0">
              <a:lnSpc>
                <a:spcPct val="100000"/>
              </a:lnSpc>
            </a:pPr>
            <a:endParaRPr sz="2400" dirty="0"/>
          </a:p>
          <a:p>
            <a:pPr algn="l" rtl="0">
              <a:lnSpc>
                <a:spcPct val="100000"/>
              </a:lnSpc>
            </a:pPr>
            <a:endParaRPr sz="2400" dirty="0"/>
          </a:p>
          <a:p>
            <a:pPr algn="l" rtl="0">
              <a:lnSpc>
                <a:spcPct val="100000"/>
              </a:lnSpc>
            </a:pPr>
            <a:r>
              <a:rPr lang="en-US" sz="2400" dirty="0">
                <a:solidFill>
                  <a:srgbClr val="000000"/>
                </a:solidFill>
                <a:latin typeface="Arial"/>
                <a:ea typeface="Arial"/>
              </a:rPr>
              <a:t>                    </a:t>
            </a:r>
            <a:endParaRPr sz="2400" dirty="0"/>
          </a:p>
        </p:txBody>
      </p:sp>
    </p:spTree>
    <p:extLst>
      <p:ext uri="{BB962C8B-B14F-4D97-AF65-F5344CB8AC3E}">
        <p14:creationId xmlns:p14="http://schemas.microsoft.com/office/powerpoint/2010/main" xmlns="" val="293747466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7" name="CustomShape 1"/>
          <p:cNvSpPr/>
          <p:nvPr/>
        </p:nvSpPr>
        <p:spPr>
          <a:xfrm>
            <a:off x="549120" y="2103120"/>
            <a:ext cx="11199360" cy="299880"/>
          </a:xfrm>
          <a:prstGeom prst="rect">
            <a:avLst/>
          </a:prstGeom>
          <a:noFill/>
          <a:ln>
            <a:noFill/>
          </a:ln>
        </p:spPr>
        <p:txBody>
          <a:bodyPr lIns="90000" tIns="45000" rIns="90000" bIns="45000" anchor="ctr"/>
          <a:lstStyle/>
          <a:p>
            <a:pPr algn="ctr" rtl="0">
              <a:lnSpc>
                <a:spcPct val="85000"/>
              </a:lnSpc>
            </a:pPr>
            <a:r>
              <a:rPr lang="en-US" sz="3600" dirty="0">
                <a:solidFill>
                  <a:srgbClr val="000000"/>
                </a:solidFill>
                <a:latin typeface="+mj-lt"/>
                <a:ea typeface="DejaVu Sans"/>
              </a:rPr>
              <a:t>How do we deal with Channel Issues</a:t>
            </a:r>
            <a:endParaRPr sz="2400" dirty="0">
              <a:latin typeface="+mj-lt"/>
            </a:endParaRPr>
          </a:p>
          <a:p>
            <a:pPr algn="l" rtl="0">
              <a:lnSpc>
                <a:spcPct val="85000"/>
              </a:lnSpc>
            </a:pPr>
            <a:endParaRPr dirty="0"/>
          </a:p>
          <a:p>
            <a:pPr marL="457200" indent="-457200" algn="l" rtl="0">
              <a:lnSpc>
                <a:spcPct val="85000"/>
              </a:lnSpc>
              <a:buSzPct val="45000"/>
              <a:buFont typeface="Arial" panose="020B0604020202020204" pitchFamily="34" charset="0"/>
              <a:buChar char="•"/>
            </a:pPr>
            <a:r>
              <a:rPr lang="en-US" sz="2600" dirty="0">
                <a:solidFill>
                  <a:srgbClr val="000000"/>
                </a:solidFill>
                <a:latin typeface="Arial"/>
                <a:ea typeface="DejaVu Sans"/>
              </a:rPr>
              <a:t>A very common error is “</a:t>
            </a:r>
            <a:r>
              <a:rPr lang="en-US" sz="2600" b="1" dirty="0">
                <a:solidFill>
                  <a:srgbClr val="000000"/>
                </a:solidFill>
                <a:latin typeface="Arial"/>
                <a:ea typeface="DejaVu Sans"/>
              </a:rPr>
              <a:t>no data from source</a:t>
            </a:r>
            <a:r>
              <a:rPr lang="en-US" sz="2600" dirty="0">
                <a:solidFill>
                  <a:srgbClr val="000000"/>
                </a:solidFill>
                <a:latin typeface="Arial"/>
                <a:ea typeface="DejaVu Sans"/>
              </a:rPr>
              <a:t>”, or otherwise “</a:t>
            </a:r>
            <a:r>
              <a:rPr lang="en-US" sz="2600" b="1" dirty="0">
                <a:solidFill>
                  <a:srgbClr val="000000"/>
                </a:solidFill>
                <a:latin typeface="Arial"/>
                <a:ea typeface="DejaVu Sans"/>
              </a:rPr>
              <a:t>warnings from source</a:t>
            </a:r>
            <a:r>
              <a:rPr lang="en-US" sz="2600" dirty="0">
                <a:solidFill>
                  <a:srgbClr val="000000"/>
                </a:solidFill>
                <a:latin typeface="Arial"/>
                <a:ea typeface="DejaVu Sans"/>
              </a:rPr>
              <a:t>”</a:t>
            </a:r>
            <a:endParaRPr dirty="0"/>
          </a:p>
          <a:p>
            <a:pPr algn="l" rtl="0">
              <a:lnSpc>
                <a:spcPct val="85000"/>
              </a:lnSpc>
            </a:pPr>
            <a:endParaRPr dirty="0"/>
          </a:p>
          <a:p>
            <a:pPr marL="457200" indent="-457200" algn="l" rtl="0">
              <a:lnSpc>
                <a:spcPct val="85000"/>
              </a:lnSpc>
              <a:buSzPct val="45000"/>
              <a:buFont typeface="Arial" panose="020B0604020202020204" pitchFamily="34" charset="0"/>
              <a:buChar char="•"/>
            </a:pPr>
            <a:r>
              <a:rPr lang="en-US" sz="2600" dirty="0">
                <a:solidFill>
                  <a:srgbClr val="000000"/>
                </a:solidFill>
                <a:latin typeface="Arial"/>
                <a:ea typeface="DejaVu Sans"/>
              </a:rPr>
              <a:t>In order to identify the problem (networking, actual no data, etc.) we'll have to try and capture the source (if available) and see if it's actually not coming through (</a:t>
            </a:r>
            <a:r>
              <a:rPr lang="en-US" sz="2600" b="1" dirty="0">
                <a:solidFill>
                  <a:srgbClr val="000000"/>
                </a:solidFill>
                <a:latin typeface="Arial"/>
                <a:ea typeface="DejaVu Sans"/>
              </a:rPr>
              <a:t>no data</a:t>
            </a:r>
            <a:r>
              <a:rPr lang="en-US" sz="2600" dirty="0">
                <a:solidFill>
                  <a:srgbClr val="000000"/>
                </a:solidFill>
                <a:latin typeface="Arial"/>
                <a:ea typeface="DejaVu Sans"/>
              </a:rPr>
              <a:t>) or has any issues by investigating it.</a:t>
            </a:r>
            <a:endParaRPr dirty="0"/>
          </a:p>
        </p:txBody>
      </p:sp>
      <p:sp>
        <p:nvSpPr>
          <p:cNvPr id="2478" name="CustomShape 2"/>
          <p:cNvSpPr/>
          <p:nvPr/>
        </p:nvSpPr>
        <p:spPr>
          <a:xfrm>
            <a:off x="487680" y="2558520"/>
            <a:ext cx="11340480" cy="2905920"/>
          </a:xfrm>
          <a:prstGeom prst="rect">
            <a:avLst/>
          </a:prstGeom>
          <a:noFill/>
          <a:ln>
            <a:noFill/>
          </a:ln>
        </p:spPr>
        <p:txBody>
          <a:bodyPr lIns="90000" tIns="45000" rIns="90000" bIns="45000"/>
          <a:lstStyle/>
          <a:p>
            <a:pPr algn="l" rtl="0">
              <a:lnSpc>
                <a:spcPct val="100000"/>
              </a:lnSpc>
            </a:pPr>
            <a:endParaRPr/>
          </a:p>
          <a:p>
            <a:pPr algn="l" rtl="0">
              <a:lnSpc>
                <a:spcPct val="85000"/>
              </a:lnSpc>
            </a:pPr>
            <a:endParaRPr/>
          </a:p>
          <a:p>
            <a:pPr algn="l" rtl="0">
              <a:lnSpc>
                <a:spcPct val="85000"/>
              </a:lnSpc>
            </a:pPr>
            <a:endParaRPr/>
          </a:p>
          <a:p>
            <a:pPr algn="l" rtl="0">
              <a:lnSpc>
                <a:spcPct val="85000"/>
              </a:lnSpc>
            </a:pPr>
            <a:endParaRPr/>
          </a:p>
          <a:p>
            <a:pPr algn="l" rtl="0">
              <a:lnSpc>
                <a:spcPct val="85000"/>
              </a:lnSpc>
            </a:pPr>
            <a:endParaRPr/>
          </a:p>
        </p:txBody>
      </p:sp>
      <p:pic>
        <p:nvPicPr>
          <p:cNvPr id="2479" name="Picture 2478"/>
          <p:cNvPicPr/>
          <p:nvPr/>
        </p:nvPicPr>
        <p:blipFill>
          <a:blip r:embed="rId3" cstate="print"/>
          <a:stretch>
            <a:fillRect/>
          </a:stretch>
        </p:blipFill>
        <p:spPr>
          <a:xfrm>
            <a:off x="480" y="4579920"/>
            <a:ext cx="12190560" cy="357120"/>
          </a:xfrm>
          <a:prstGeom prst="rect">
            <a:avLst/>
          </a:prstGeom>
          <a:ln>
            <a:noFill/>
          </a:ln>
        </p:spPr>
      </p:pic>
    </p:spTree>
    <p:extLst>
      <p:ext uri="{BB962C8B-B14F-4D97-AF65-F5344CB8AC3E}">
        <p14:creationId xmlns:p14="http://schemas.microsoft.com/office/powerpoint/2010/main" xmlns="" val="4150740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2" name="CustomShape 1"/>
          <p:cNvSpPr/>
          <p:nvPr/>
        </p:nvSpPr>
        <p:spPr>
          <a:xfrm>
            <a:off x="305760" y="182880"/>
            <a:ext cx="11342400" cy="522720"/>
          </a:xfrm>
          <a:prstGeom prst="rect">
            <a:avLst/>
          </a:prstGeom>
          <a:noFill/>
          <a:ln>
            <a:noFill/>
          </a:ln>
        </p:spPr>
        <p:txBody>
          <a:bodyPr lIns="90000" tIns="45000" rIns="90000" bIns="45000" anchor="ctr"/>
          <a:lstStyle/>
          <a:p>
            <a:pPr algn="ctr" rtl="0">
              <a:lnSpc>
                <a:spcPct val="85000"/>
              </a:lnSpc>
            </a:pPr>
            <a:r>
              <a:rPr lang="en-US" sz="3200" dirty="0">
                <a:solidFill>
                  <a:srgbClr val="000000"/>
                </a:solidFill>
                <a:latin typeface="+mj-lt"/>
                <a:ea typeface="DejaVu Sans"/>
              </a:rPr>
              <a:t>Checking Input Multicast - TCPDUMP</a:t>
            </a:r>
            <a:endParaRPr dirty="0">
              <a:latin typeface="+mj-lt"/>
            </a:endParaRPr>
          </a:p>
        </p:txBody>
      </p:sp>
      <p:sp>
        <p:nvSpPr>
          <p:cNvPr id="2483" name="CustomShape 2"/>
          <p:cNvSpPr/>
          <p:nvPr/>
        </p:nvSpPr>
        <p:spPr>
          <a:xfrm>
            <a:off x="243840" y="974880"/>
            <a:ext cx="11484960" cy="5059440"/>
          </a:xfrm>
          <a:prstGeom prst="rect">
            <a:avLst/>
          </a:prstGeom>
          <a:noFill/>
          <a:ln>
            <a:noFill/>
          </a:ln>
        </p:spPr>
        <p:txBody>
          <a:bodyPr lIns="90000" tIns="45000" rIns="90000" bIns="45000"/>
          <a:lstStyle/>
          <a:p>
            <a:pPr algn="l" rtl="0">
              <a:lnSpc>
                <a:spcPct val="100000"/>
              </a:lnSpc>
            </a:pPr>
            <a:r>
              <a:rPr lang="en-US" dirty="0"/>
              <a:t>*</a:t>
            </a:r>
            <a:r>
              <a:rPr lang="en-US" dirty="0" err="1"/>
              <a:t>tcp</a:t>
            </a:r>
            <a:r>
              <a:rPr lang="en-US" dirty="0"/>
              <a:t> dump don’t send join IGMP messages</a:t>
            </a:r>
            <a:endParaRPr dirty="0"/>
          </a:p>
          <a:p>
            <a:pPr algn="l" rtl="0">
              <a:lnSpc>
                <a:spcPct val="100000"/>
              </a:lnSpc>
            </a:pPr>
            <a:r>
              <a:rPr lang="en-US" b="1" dirty="0">
                <a:solidFill>
                  <a:srgbClr val="000000"/>
                </a:solidFill>
                <a:latin typeface="Arial"/>
                <a:ea typeface="DejaVu Sans"/>
              </a:rPr>
              <a:t>TCPDUMP</a:t>
            </a:r>
            <a:r>
              <a:rPr lang="en-US" dirty="0">
                <a:solidFill>
                  <a:srgbClr val="000000"/>
                </a:solidFill>
                <a:latin typeface="Arial"/>
                <a:ea typeface="DejaVu Sans"/>
              </a:rPr>
              <a:t> utility is standard UNIX utility to capture network traffic</a:t>
            </a:r>
            <a:endParaRPr dirty="0"/>
          </a:p>
          <a:p>
            <a:pPr algn="l" rtl="0">
              <a:lnSpc>
                <a:spcPct val="100000"/>
              </a:lnSpc>
            </a:pPr>
            <a:r>
              <a:rPr lang="en-US" dirty="0" err="1">
                <a:solidFill>
                  <a:srgbClr val="000000"/>
                </a:solidFill>
                <a:latin typeface="Arial"/>
                <a:ea typeface="DejaVu Sans"/>
              </a:rPr>
              <a:t>tcpdump</a:t>
            </a:r>
            <a:r>
              <a:rPr lang="en-US" dirty="0">
                <a:solidFill>
                  <a:srgbClr val="000000"/>
                </a:solidFill>
                <a:latin typeface="Arial"/>
                <a:ea typeface="DejaVu Sans"/>
              </a:rPr>
              <a:t> -</a:t>
            </a:r>
            <a:r>
              <a:rPr lang="en-US" dirty="0" err="1">
                <a:solidFill>
                  <a:srgbClr val="000000"/>
                </a:solidFill>
                <a:latin typeface="Arial"/>
                <a:ea typeface="DejaVu Sans"/>
              </a:rPr>
              <a:t>ni</a:t>
            </a:r>
            <a:r>
              <a:rPr lang="en-US" dirty="0">
                <a:solidFill>
                  <a:srgbClr val="000000"/>
                </a:solidFill>
                <a:latin typeface="Arial"/>
                <a:ea typeface="DejaVu Sans"/>
              </a:rPr>
              <a:t> &lt;multicast interface&gt; host &lt;multicast </a:t>
            </a:r>
            <a:r>
              <a:rPr lang="en-US" dirty="0" err="1">
                <a:solidFill>
                  <a:srgbClr val="000000"/>
                </a:solidFill>
                <a:latin typeface="Arial"/>
                <a:ea typeface="DejaVu Sans"/>
              </a:rPr>
              <a:t>ip</a:t>
            </a:r>
            <a:r>
              <a:rPr lang="en-US" dirty="0">
                <a:solidFill>
                  <a:srgbClr val="000000"/>
                </a:solidFill>
                <a:latin typeface="Arial"/>
                <a:ea typeface="DejaVu Sans"/>
              </a:rPr>
              <a:t>&gt; -s0 -w /</a:t>
            </a:r>
            <a:r>
              <a:rPr lang="en-US" dirty="0" err="1">
                <a:solidFill>
                  <a:srgbClr val="000000"/>
                </a:solidFill>
                <a:latin typeface="Arial"/>
                <a:ea typeface="DejaVu Sans"/>
              </a:rPr>
              <a:t>tmp</a:t>
            </a:r>
            <a:r>
              <a:rPr lang="en-US" dirty="0">
                <a:solidFill>
                  <a:srgbClr val="000000"/>
                </a:solidFill>
                <a:latin typeface="Arial"/>
                <a:ea typeface="DejaVu Sans"/>
              </a:rPr>
              <a:t>/cores/</a:t>
            </a:r>
            <a:r>
              <a:rPr lang="en-US" dirty="0" err="1">
                <a:solidFill>
                  <a:srgbClr val="000000"/>
                </a:solidFill>
                <a:latin typeface="Arial"/>
                <a:ea typeface="DejaVu Sans"/>
              </a:rPr>
              <a:t>capture.pcap</a:t>
            </a:r>
            <a:endParaRPr dirty="0"/>
          </a:p>
          <a:p>
            <a:pPr algn="l" rtl="0">
              <a:lnSpc>
                <a:spcPct val="100000"/>
              </a:lnSpc>
            </a:pPr>
            <a:r>
              <a:rPr lang="en-US" dirty="0">
                <a:solidFill>
                  <a:srgbClr val="000000"/>
                </a:solidFill>
                <a:latin typeface="Arial"/>
                <a:ea typeface="DejaVu Sans"/>
              </a:rPr>
              <a:t>For Ex.</a:t>
            </a:r>
            <a:endParaRPr dirty="0"/>
          </a:p>
          <a:p>
            <a:r>
              <a:rPr lang="en-US" dirty="0" err="1">
                <a:solidFill>
                  <a:srgbClr val="000000"/>
                </a:solidFill>
                <a:latin typeface="Arial"/>
                <a:ea typeface="DejaVu Sans"/>
              </a:rPr>
              <a:t>tcpdump</a:t>
            </a:r>
            <a:r>
              <a:rPr lang="en-US" dirty="0">
                <a:solidFill>
                  <a:srgbClr val="000000"/>
                </a:solidFill>
                <a:latin typeface="Arial"/>
                <a:ea typeface="DejaVu Sans"/>
              </a:rPr>
              <a:t> -</a:t>
            </a:r>
            <a:r>
              <a:rPr lang="en-US" dirty="0" err="1">
                <a:solidFill>
                  <a:srgbClr val="000000"/>
                </a:solidFill>
                <a:latin typeface="Arial"/>
                <a:ea typeface="DejaVu Sans"/>
              </a:rPr>
              <a:t>ni</a:t>
            </a:r>
            <a:r>
              <a:rPr lang="en-US" dirty="0">
                <a:solidFill>
                  <a:srgbClr val="000000"/>
                </a:solidFill>
                <a:latin typeface="Arial"/>
                <a:ea typeface="DejaVu Sans"/>
              </a:rPr>
              <a:t> any host 239.0.32.12 and port 11115 -s0 -w /</a:t>
            </a:r>
            <a:r>
              <a:rPr lang="en-US" dirty="0" err="1">
                <a:solidFill>
                  <a:srgbClr val="000000"/>
                </a:solidFill>
                <a:latin typeface="Arial"/>
                <a:ea typeface="DejaVu Sans"/>
              </a:rPr>
              <a:t>tmp</a:t>
            </a:r>
            <a:r>
              <a:rPr lang="en-US" dirty="0">
                <a:solidFill>
                  <a:srgbClr val="000000"/>
                </a:solidFill>
                <a:latin typeface="Arial"/>
                <a:ea typeface="DejaVu Sans"/>
              </a:rPr>
              <a:t>/</a:t>
            </a:r>
            <a:r>
              <a:rPr lang="en-US" dirty="0" err="1">
                <a:solidFill>
                  <a:srgbClr val="000000"/>
                </a:solidFill>
                <a:latin typeface="Arial"/>
                <a:ea typeface="DejaVu Sans"/>
              </a:rPr>
              <a:t>input.pcap</a:t>
            </a:r>
            <a:r>
              <a:rPr lang="en-US" dirty="0">
                <a:solidFill>
                  <a:srgbClr val="000000"/>
                </a:solidFill>
                <a:latin typeface="Arial"/>
                <a:ea typeface="DejaVu Sans"/>
              </a:rPr>
              <a:t> -v</a:t>
            </a:r>
          </a:p>
          <a:p>
            <a:pPr algn="l" rtl="0">
              <a:lnSpc>
                <a:spcPct val="100000"/>
              </a:lnSpc>
            </a:pPr>
            <a:endParaRPr dirty="0"/>
          </a:p>
          <a:p>
            <a:pPr algn="l" rtl="0">
              <a:lnSpc>
                <a:spcPct val="100000"/>
              </a:lnSpc>
            </a:pPr>
            <a:r>
              <a:rPr lang="en-US" dirty="0" err="1">
                <a:solidFill>
                  <a:srgbClr val="000000"/>
                </a:solidFill>
                <a:latin typeface="Arial"/>
                <a:ea typeface="DejaVu Sans"/>
              </a:rPr>
              <a:t>Wireshark</a:t>
            </a:r>
            <a:r>
              <a:rPr lang="en-US" dirty="0">
                <a:solidFill>
                  <a:srgbClr val="000000"/>
                </a:solidFill>
                <a:latin typeface="Arial"/>
                <a:ea typeface="DejaVu Sans"/>
              </a:rPr>
              <a:t> is able to open the </a:t>
            </a:r>
            <a:r>
              <a:rPr lang="en-US" dirty="0" err="1">
                <a:solidFill>
                  <a:srgbClr val="000000"/>
                </a:solidFill>
                <a:latin typeface="Arial"/>
                <a:ea typeface="DejaVu Sans"/>
              </a:rPr>
              <a:t>pcap</a:t>
            </a:r>
            <a:r>
              <a:rPr lang="en-US" dirty="0">
                <a:solidFill>
                  <a:srgbClr val="000000"/>
                </a:solidFill>
                <a:latin typeface="Arial"/>
                <a:ea typeface="DejaVu Sans"/>
              </a:rPr>
              <a:t> file, then you should click ‘follow UDP stream’ and save it as TS file.</a:t>
            </a:r>
          </a:p>
          <a:p>
            <a:pPr algn="l" rtl="0">
              <a:lnSpc>
                <a:spcPct val="100000"/>
              </a:lnSpc>
            </a:pPr>
            <a:r>
              <a:rPr lang="en-US" dirty="0">
                <a:solidFill>
                  <a:srgbClr val="000000"/>
                </a:solidFill>
                <a:latin typeface="Arial"/>
              </a:rPr>
              <a:t>This should be done from the </a:t>
            </a:r>
            <a:r>
              <a:rPr lang="en-US" b="1" dirty="0">
                <a:solidFill>
                  <a:srgbClr val="000000"/>
                </a:solidFill>
                <a:latin typeface="Arial"/>
              </a:rPr>
              <a:t>streamer</a:t>
            </a:r>
            <a:r>
              <a:rPr lang="en-US" dirty="0">
                <a:solidFill>
                  <a:srgbClr val="000000"/>
                </a:solidFill>
                <a:latin typeface="Arial"/>
              </a:rPr>
              <a:t> </a:t>
            </a:r>
            <a:r>
              <a:rPr lang="en-US" b="1" dirty="0">
                <a:solidFill>
                  <a:srgbClr val="000000"/>
                </a:solidFill>
                <a:latin typeface="Arial"/>
              </a:rPr>
              <a:t>node</a:t>
            </a:r>
            <a:r>
              <a:rPr lang="en-US" dirty="0">
                <a:solidFill>
                  <a:srgbClr val="000000"/>
                </a:solidFill>
                <a:latin typeface="Arial"/>
              </a:rPr>
              <a:t>.</a:t>
            </a:r>
            <a:endParaRPr dirty="0"/>
          </a:p>
          <a:p>
            <a:pPr algn="l" rtl="0">
              <a:lnSpc>
                <a:spcPct val="100000"/>
              </a:lnSpc>
            </a:pPr>
            <a:endParaRPr dirty="0"/>
          </a:p>
          <a:p>
            <a:pPr algn="l" rtl="0">
              <a:lnSpc>
                <a:spcPct val="100000"/>
              </a:lnSpc>
            </a:pPr>
            <a:endParaRPr dirty="0"/>
          </a:p>
          <a:p>
            <a:pPr algn="l" rtl="0">
              <a:lnSpc>
                <a:spcPct val="100000"/>
              </a:lnSpc>
            </a:pPr>
            <a:endParaRPr dirty="0"/>
          </a:p>
          <a:p>
            <a:pPr algn="l" rtl="0">
              <a:lnSpc>
                <a:spcPct val="85000"/>
              </a:lnSpc>
            </a:pPr>
            <a:endParaRPr dirty="0"/>
          </a:p>
          <a:p>
            <a:pPr algn="l" rtl="0">
              <a:lnSpc>
                <a:spcPct val="85000"/>
              </a:lnSpc>
            </a:pPr>
            <a:endParaRPr dirty="0"/>
          </a:p>
          <a:p>
            <a:pPr algn="l" rtl="0">
              <a:lnSpc>
                <a:spcPct val="85000"/>
              </a:lnSpc>
            </a:pPr>
            <a:endParaRPr dirty="0"/>
          </a:p>
        </p:txBody>
      </p:sp>
    </p:spTree>
    <p:extLst>
      <p:ext uri="{BB962C8B-B14F-4D97-AF65-F5344CB8AC3E}">
        <p14:creationId xmlns:p14="http://schemas.microsoft.com/office/powerpoint/2010/main" xmlns="" val="275692715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1"/>
</p:tagLst>
</file>

<file path=ppt/tags/tag2.xml><?xml version="1.0" encoding="utf-8"?>
<p:tagLst xmlns:a="http://schemas.openxmlformats.org/drawingml/2006/main" xmlns:r="http://schemas.openxmlformats.org/officeDocument/2006/relationships" xmlns:p="http://schemas.openxmlformats.org/presentationml/2006/main">
  <p:tag name="TYPE" val="TitlePag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YPE" val="TitlePage"/>
</p:tagLst>
</file>

<file path=ppt/tags/tag9.xml><?xml version="1.0" encoding="utf-8"?>
<p:tagLst xmlns:a="http://schemas.openxmlformats.org/drawingml/2006/main" xmlns:r="http://schemas.openxmlformats.org/officeDocument/2006/relationships" xmlns:p="http://schemas.openxmlformats.org/presentationml/2006/main">
  <p:tag name="TYPE" val="TitlePage"/>
</p:tagLst>
</file>

<file path=ppt/theme/theme1.xml><?xml version="1.0" encoding="utf-8"?>
<a:theme xmlns:a="http://schemas.openxmlformats.org/drawingml/2006/main" name="PresentationTemplate2011">
  <a:themeElements>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fontScheme name="Landscape2009">
      <a:majorFont>
        <a:latin typeface="Ericsson Capital T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bx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bxsection">
  <a:themeElements>
    <a:clrScheme name="">
      <a:dk1>
        <a:srgbClr val="000000"/>
      </a:dk1>
      <a:lt1>
        <a:srgbClr val="FFFFFF"/>
      </a:lt1>
      <a:dk2>
        <a:srgbClr val="BE0000"/>
      </a:dk2>
      <a:lt2>
        <a:srgbClr val="808080"/>
      </a:lt2>
      <a:accent1>
        <a:srgbClr val="000099"/>
      </a:accent1>
      <a:accent2>
        <a:srgbClr val="FFCC00"/>
      </a:accent2>
      <a:accent3>
        <a:srgbClr val="FFFFFF"/>
      </a:accent3>
      <a:accent4>
        <a:srgbClr val="000000"/>
      </a:accent4>
      <a:accent5>
        <a:srgbClr val="AAAACA"/>
      </a:accent5>
      <a:accent6>
        <a:srgbClr val="E7B900"/>
      </a:accent6>
      <a:hlink>
        <a:srgbClr val="008000"/>
      </a:hlink>
      <a:folHlink>
        <a:srgbClr val="B2B2B2"/>
      </a:folHlink>
    </a:clrScheme>
    <a:fontScheme name="2_Sales Presentation040301">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28575"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28575"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2_Sales Presentation0403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Sales Presentation0403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Sales Presentation0403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Sales Presentation0403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Sales Presentation0403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Sales Presentation0403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Sales Presentation0403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5366</Words>
  <Application>Microsoft Office PowerPoint</Application>
  <PresentationFormat>Personnalisé</PresentationFormat>
  <Paragraphs>1340</Paragraphs>
  <Slides>109</Slides>
  <Notes>98</Notes>
  <HiddenSlides>0</HiddenSlides>
  <MMClips>0</MMClips>
  <ScaleCrop>false</ScaleCrop>
  <HeadingPairs>
    <vt:vector size="6" baseType="variant">
      <vt:variant>
        <vt:lpstr>Polices utilisées</vt:lpstr>
      </vt:variant>
      <vt:variant>
        <vt:i4>14</vt:i4>
      </vt:variant>
      <vt:variant>
        <vt:lpstr>Thème</vt:lpstr>
      </vt:variant>
      <vt:variant>
        <vt:i4>3</vt:i4>
      </vt:variant>
      <vt:variant>
        <vt:lpstr>Titres des diapositives</vt:lpstr>
      </vt:variant>
      <vt:variant>
        <vt:i4>109</vt:i4>
      </vt:variant>
    </vt:vector>
  </HeadingPairs>
  <TitlesOfParts>
    <vt:vector size="126" baseType="lpstr">
      <vt:lpstr>Arial</vt:lpstr>
      <vt:lpstr>Ericsson Capital TT</vt:lpstr>
      <vt:lpstr>Wingdings</vt:lpstr>
      <vt:lpstr>ＭＳ Ｐゴシック</vt:lpstr>
      <vt:lpstr>Calibri</vt:lpstr>
      <vt:lpstr>Times New Roman</vt:lpstr>
      <vt:lpstr>Droid Sans Fallback</vt:lpstr>
      <vt:lpstr>Tw Cen MT</vt:lpstr>
      <vt:lpstr>Verdana</vt:lpstr>
      <vt:lpstr>DejaVu Sans</vt:lpstr>
      <vt:lpstr>Courier New</vt:lpstr>
      <vt:lpstr>Levenim MT</vt:lpstr>
      <vt:lpstr>Times</vt:lpstr>
      <vt:lpstr>Arial Rounded MT</vt:lpstr>
      <vt:lpstr>PresentationTemplate2011</vt:lpstr>
      <vt:lpstr>fbxtitle</vt:lpstr>
      <vt:lpstr>fbxsection</vt:lpstr>
      <vt:lpstr> Ericsson Video Storage and  processing Platform Introduction   basics of the platform </vt:lpstr>
      <vt:lpstr>agenda</vt:lpstr>
      <vt:lpstr>Diapositive 3</vt:lpstr>
      <vt:lpstr>Challenges</vt:lpstr>
      <vt:lpstr>Typical video infrastructure implementation</vt:lpstr>
      <vt:lpstr>Ericsson Approach</vt:lpstr>
      <vt:lpstr>Ericsson Approach</vt:lpstr>
      <vt:lpstr>How is VSPP different?</vt:lpstr>
      <vt:lpstr>Optimized for media storage and delivery</vt:lpstr>
      <vt:lpstr>Diapositive 10</vt:lpstr>
      <vt:lpstr>Diapositive 11</vt:lpstr>
      <vt:lpstr>Cluster Manager</vt:lpstr>
      <vt:lpstr>Diapositive 13</vt:lpstr>
      <vt:lpstr>Diapositive 14</vt:lpstr>
      <vt:lpstr>Storage cluster</vt:lpstr>
      <vt:lpstr>Diapositive 16</vt:lpstr>
      <vt:lpstr>Example pod nodes</vt:lpstr>
      <vt:lpstr>Diapositive 18</vt:lpstr>
      <vt:lpstr>Diapositive 19</vt:lpstr>
      <vt:lpstr>Diapositive 20</vt:lpstr>
      <vt:lpstr>Diapositive 21</vt:lpstr>
      <vt:lpstr>Use Cases</vt:lpstr>
      <vt:lpstr>Private Copy Cloud DVR</vt:lpstr>
      <vt:lpstr>Shared Copy Cloud DVR</vt:lpstr>
      <vt:lpstr>Time shifted TV</vt:lpstr>
      <vt:lpstr>Long Tail Video Server Optimize your network</vt:lpstr>
      <vt:lpstr>Diapositive 27</vt:lpstr>
      <vt:lpstr>Ingest</vt:lpstr>
      <vt:lpstr>Diapositive 29</vt:lpstr>
      <vt:lpstr>INGEST</vt:lpstr>
      <vt:lpstr>Features: Recording, Processes while Ingest </vt:lpstr>
      <vt:lpstr>Features: Recording, Processes while Ingest </vt:lpstr>
      <vt:lpstr>Diapositive 33</vt:lpstr>
      <vt:lpstr>Diapositive 34</vt:lpstr>
      <vt:lpstr>What is abr? </vt:lpstr>
      <vt:lpstr>OTT packaging</vt:lpstr>
      <vt:lpstr>HLS</vt:lpstr>
      <vt:lpstr>HLS Manifests</vt:lpstr>
      <vt:lpstr>HLS Variant Manifest (Top Level)</vt:lpstr>
      <vt:lpstr>HLS Level Manifest</vt:lpstr>
      <vt:lpstr>Smooth streaming</vt:lpstr>
      <vt:lpstr>MSS (smooth) Manifest</vt:lpstr>
      <vt:lpstr>MPEG-DASH</vt:lpstr>
      <vt:lpstr>MPEG-DASH Manifest</vt:lpstr>
      <vt:lpstr>VSPP Streamer</vt:lpstr>
      <vt:lpstr>segmentation</vt:lpstr>
      <vt:lpstr>DRM - How it is done?</vt:lpstr>
      <vt:lpstr>Traditional OTT system</vt:lpstr>
      <vt:lpstr>VSPP using jitp</vt:lpstr>
      <vt:lpstr>Diapositive 50</vt:lpstr>
      <vt:lpstr>Diapositive 51</vt:lpstr>
      <vt:lpstr>Features: Recording </vt:lpstr>
      <vt:lpstr>Features: Recording, Time Based</vt:lpstr>
      <vt:lpstr>Features: ROLLING buffer</vt:lpstr>
      <vt:lpstr>Features: ROLLING buffer</vt:lpstr>
      <vt:lpstr>Rolling Buffers</vt:lpstr>
      <vt:lpstr>Live stream resilience</vt:lpstr>
      <vt:lpstr>Diapositive 58</vt:lpstr>
      <vt:lpstr>Diapositive 59</vt:lpstr>
      <vt:lpstr>VSPP manager GUI</vt:lpstr>
      <vt:lpstr>Diapositive 61</vt:lpstr>
      <vt:lpstr>Diapositive 62</vt:lpstr>
      <vt:lpstr>Diapositive 63</vt:lpstr>
      <vt:lpstr>Diapositive 64</vt:lpstr>
      <vt:lpstr>Diapositive 65</vt:lpstr>
      <vt:lpstr>Diapositive 66</vt:lpstr>
      <vt:lpstr>Diapositive 67</vt:lpstr>
      <vt:lpstr>Diapositive 68</vt:lpstr>
      <vt:lpstr>Diapositive 69</vt:lpstr>
      <vt:lpstr>Diapositive 70</vt:lpstr>
      <vt:lpstr>Diapositive 71</vt:lpstr>
      <vt:lpstr>Diapositive 72</vt:lpstr>
      <vt:lpstr>VSPP APIs</vt:lpstr>
      <vt:lpstr>APIs</vt:lpstr>
      <vt:lpstr>APIs</vt:lpstr>
      <vt:lpstr>APIs</vt:lpstr>
      <vt:lpstr>APIs</vt:lpstr>
      <vt:lpstr>How does this work in practice?</vt:lpstr>
      <vt:lpstr>VSPP Diagnostics </vt:lpstr>
      <vt:lpstr>Main Concepts</vt:lpstr>
      <vt:lpstr>Diagnostics - PRODUCT</vt:lpstr>
      <vt:lpstr>Real time Monitoring  </vt:lpstr>
      <vt:lpstr>DashboaRDs</vt:lpstr>
      <vt:lpstr>DashboaRDs – Cont’d</vt:lpstr>
      <vt:lpstr>Diapositive 85</vt:lpstr>
      <vt:lpstr>Diapositive 86</vt:lpstr>
      <vt:lpstr>Reports </vt:lpstr>
      <vt:lpstr>General Architecture</vt:lpstr>
      <vt:lpstr>Diagnostics Admin Server</vt:lpstr>
      <vt:lpstr>Diagnostics – SUMMARY View </vt:lpstr>
      <vt:lpstr>Diapositive 91</vt:lpstr>
      <vt:lpstr>Features: manager</vt:lpstr>
      <vt:lpstr>Soliddb hsb</vt:lpstr>
      <vt:lpstr>Cluster topology</vt:lpstr>
      <vt:lpstr>Cluster layout</vt:lpstr>
      <vt:lpstr>Diapositive 96</vt:lpstr>
      <vt:lpstr>Diapositive 97</vt:lpstr>
      <vt:lpstr>Diapositive 98</vt:lpstr>
      <vt:lpstr>Diapositive 99</vt:lpstr>
      <vt:lpstr>Diapositive 100</vt:lpstr>
      <vt:lpstr>Diapositive 101</vt:lpstr>
      <vt:lpstr>Diapositive 102</vt:lpstr>
      <vt:lpstr>Diapositive 103</vt:lpstr>
      <vt:lpstr>Storage and Compute Grid Data recovery</vt:lpstr>
      <vt:lpstr>Storage and Compute Grid Self-healing and maintenance operations - Repair</vt:lpstr>
      <vt:lpstr>Storage and Compute Grid Self-healing and maintenance operations - Rebuild</vt:lpstr>
      <vt:lpstr>Storage and Compute Grid Self-healing and maintenance operations - Balance</vt:lpstr>
      <vt:lpstr>Storage and Compute Grid Self-healing and maintenance operations - Restripe</vt:lpstr>
      <vt:lpstr>Diapositive 109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2016-11-24T10:33:48Z</dcterms:created>
  <dcterms:modified xsi:type="dcterms:W3CDTF">2017-07-24T13:19:01Z</dcterms:modified>
</cp:coreProperties>
</file>